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83"/>
  </p:notesMasterIdLst>
  <p:handoutMasterIdLst>
    <p:handoutMasterId r:id="rId84"/>
  </p:handoutMasterIdLst>
  <p:sldIdLst>
    <p:sldId id="679" r:id="rId2"/>
    <p:sldId id="716" r:id="rId3"/>
    <p:sldId id="749" r:id="rId4"/>
    <p:sldId id="709" r:id="rId5"/>
    <p:sldId id="710" r:id="rId6"/>
    <p:sldId id="711" r:id="rId7"/>
    <p:sldId id="712" r:id="rId8"/>
    <p:sldId id="713" r:id="rId9"/>
    <p:sldId id="750" r:id="rId10"/>
    <p:sldId id="682" r:id="rId11"/>
    <p:sldId id="683" r:id="rId12"/>
    <p:sldId id="775" r:id="rId13"/>
    <p:sldId id="785" r:id="rId14"/>
    <p:sldId id="786" r:id="rId15"/>
    <p:sldId id="684" r:id="rId16"/>
    <p:sldId id="655" r:id="rId17"/>
    <p:sldId id="793" r:id="rId18"/>
    <p:sldId id="735" r:id="rId19"/>
    <p:sldId id="751" r:id="rId20"/>
    <p:sldId id="788" r:id="rId21"/>
    <p:sldId id="789" r:id="rId22"/>
    <p:sldId id="787" r:id="rId23"/>
    <p:sldId id="752" r:id="rId24"/>
    <p:sldId id="754" r:id="rId25"/>
    <p:sldId id="687" r:id="rId26"/>
    <p:sldId id="717" r:id="rId27"/>
    <p:sldId id="773" r:id="rId28"/>
    <p:sldId id="459" r:id="rId29"/>
    <p:sldId id="755" r:id="rId30"/>
    <p:sldId id="476" r:id="rId31"/>
    <p:sldId id="736" r:id="rId32"/>
    <p:sldId id="706" r:id="rId33"/>
    <p:sldId id="514" r:id="rId34"/>
    <p:sldId id="757" r:id="rId35"/>
    <p:sldId id="759" r:id="rId36"/>
    <p:sldId id="760" r:id="rId37"/>
    <p:sldId id="533" r:id="rId38"/>
    <p:sldId id="764" r:id="rId39"/>
    <p:sldId id="534" r:id="rId40"/>
    <p:sldId id="762" r:id="rId41"/>
    <p:sldId id="763" r:id="rId42"/>
    <p:sldId id="756" r:id="rId43"/>
    <p:sldId id="758" r:id="rId44"/>
    <p:sldId id="765" r:id="rId45"/>
    <p:sldId id="550" r:id="rId46"/>
    <p:sldId id="487" r:id="rId47"/>
    <p:sldId id="766" r:id="rId48"/>
    <p:sldId id="490" r:id="rId49"/>
    <p:sldId id="539" r:id="rId50"/>
    <p:sldId id="564" r:id="rId51"/>
    <p:sldId id="774" r:id="rId52"/>
    <p:sldId id="657" r:id="rId53"/>
    <p:sldId id="665" r:id="rId54"/>
    <p:sldId id="491" r:id="rId55"/>
    <p:sldId id="532" r:id="rId56"/>
    <p:sldId id="659" r:id="rId57"/>
    <p:sldId id="589" r:id="rId58"/>
    <p:sldId id="739" r:id="rId59"/>
    <p:sldId id="742" r:id="rId60"/>
    <p:sldId id="740" r:id="rId61"/>
    <p:sldId id="741" r:id="rId62"/>
    <p:sldId id="791" r:id="rId63"/>
    <p:sldId id="546" r:id="rId64"/>
    <p:sldId id="507" r:id="rId65"/>
    <p:sldId id="796" r:id="rId66"/>
    <p:sldId id="667" r:id="rId67"/>
    <p:sldId id="548" r:id="rId68"/>
    <p:sldId id="795" r:id="rId69"/>
    <p:sldId id="728" r:id="rId70"/>
    <p:sldId id="678" r:id="rId71"/>
    <p:sldId id="578" r:id="rId72"/>
    <p:sldId id="807" r:id="rId73"/>
    <p:sldId id="797" r:id="rId74"/>
    <p:sldId id="782" r:id="rId75"/>
    <p:sldId id="798" r:id="rId76"/>
    <p:sldId id="799" r:id="rId77"/>
    <p:sldId id="801" r:id="rId78"/>
    <p:sldId id="802" r:id="rId79"/>
    <p:sldId id="805" r:id="rId80"/>
    <p:sldId id="804" r:id="rId81"/>
    <p:sldId id="624" r:id="rId82"/>
  </p:sldIdLst>
  <p:sldSz cx="9144000" cy="6858000" type="letter"/>
  <p:notesSz cx="6858000" cy="9144000"/>
  <p:defaultTextStyle>
    <a:defPPr>
      <a:defRPr lang="en-US"/>
    </a:defPPr>
    <a:lvl1pPr algn="l" rtl="0" fontAlgn="base">
      <a:spcBef>
        <a:spcPct val="0"/>
      </a:spcBef>
      <a:spcAft>
        <a:spcPct val="0"/>
      </a:spcAft>
      <a:defRPr sz="6000" kern="1200">
        <a:solidFill>
          <a:schemeClr val="tx1"/>
        </a:solidFill>
        <a:latin typeface="Arial" pitchFamily="-83" charset="0"/>
        <a:ea typeface="MS PGothic" pitchFamily="34" charset="-128"/>
        <a:cs typeface="MS PGothic" pitchFamily="34" charset="-128"/>
      </a:defRPr>
    </a:lvl1pPr>
    <a:lvl2pPr marL="457200" algn="l" rtl="0" fontAlgn="base">
      <a:spcBef>
        <a:spcPct val="0"/>
      </a:spcBef>
      <a:spcAft>
        <a:spcPct val="0"/>
      </a:spcAft>
      <a:defRPr sz="6000" kern="1200">
        <a:solidFill>
          <a:schemeClr val="tx1"/>
        </a:solidFill>
        <a:latin typeface="Arial" pitchFamily="-83" charset="0"/>
        <a:ea typeface="MS PGothic" pitchFamily="34" charset="-128"/>
        <a:cs typeface="MS PGothic" pitchFamily="34" charset="-128"/>
      </a:defRPr>
    </a:lvl2pPr>
    <a:lvl3pPr marL="914400" algn="l" rtl="0" fontAlgn="base">
      <a:spcBef>
        <a:spcPct val="0"/>
      </a:spcBef>
      <a:spcAft>
        <a:spcPct val="0"/>
      </a:spcAft>
      <a:defRPr sz="6000" kern="1200">
        <a:solidFill>
          <a:schemeClr val="tx1"/>
        </a:solidFill>
        <a:latin typeface="Arial" pitchFamily="-83" charset="0"/>
        <a:ea typeface="MS PGothic" pitchFamily="34" charset="-128"/>
        <a:cs typeface="MS PGothic" pitchFamily="34" charset="-128"/>
      </a:defRPr>
    </a:lvl3pPr>
    <a:lvl4pPr marL="1371600" algn="l" rtl="0" fontAlgn="base">
      <a:spcBef>
        <a:spcPct val="0"/>
      </a:spcBef>
      <a:spcAft>
        <a:spcPct val="0"/>
      </a:spcAft>
      <a:defRPr sz="6000" kern="1200">
        <a:solidFill>
          <a:schemeClr val="tx1"/>
        </a:solidFill>
        <a:latin typeface="Arial" pitchFamily="-83" charset="0"/>
        <a:ea typeface="MS PGothic" pitchFamily="34" charset="-128"/>
        <a:cs typeface="MS PGothic" pitchFamily="34" charset="-128"/>
      </a:defRPr>
    </a:lvl4pPr>
    <a:lvl5pPr marL="1828800" algn="l" rtl="0" fontAlgn="base">
      <a:spcBef>
        <a:spcPct val="0"/>
      </a:spcBef>
      <a:spcAft>
        <a:spcPct val="0"/>
      </a:spcAft>
      <a:defRPr sz="6000" kern="1200">
        <a:solidFill>
          <a:schemeClr val="tx1"/>
        </a:solidFill>
        <a:latin typeface="Arial" pitchFamily="-83" charset="0"/>
        <a:ea typeface="MS PGothic" pitchFamily="34" charset="-128"/>
        <a:cs typeface="MS PGothic" pitchFamily="34" charset="-128"/>
      </a:defRPr>
    </a:lvl5pPr>
    <a:lvl6pPr marL="2286000" algn="l" defTabSz="457200" rtl="0" eaLnBrk="1" latinLnBrk="0" hangingPunct="1">
      <a:defRPr sz="6000" kern="1200">
        <a:solidFill>
          <a:schemeClr val="tx1"/>
        </a:solidFill>
        <a:latin typeface="Arial" pitchFamily="-83" charset="0"/>
        <a:ea typeface="MS PGothic" pitchFamily="34" charset="-128"/>
        <a:cs typeface="MS PGothic" pitchFamily="34" charset="-128"/>
      </a:defRPr>
    </a:lvl6pPr>
    <a:lvl7pPr marL="2743200" algn="l" defTabSz="457200" rtl="0" eaLnBrk="1" latinLnBrk="0" hangingPunct="1">
      <a:defRPr sz="6000" kern="1200">
        <a:solidFill>
          <a:schemeClr val="tx1"/>
        </a:solidFill>
        <a:latin typeface="Arial" pitchFamily="-83" charset="0"/>
        <a:ea typeface="MS PGothic" pitchFamily="34" charset="-128"/>
        <a:cs typeface="MS PGothic" pitchFamily="34" charset="-128"/>
      </a:defRPr>
    </a:lvl7pPr>
    <a:lvl8pPr marL="3200400" algn="l" defTabSz="457200" rtl="0" eaLnBrk="1" latinLnBrk="0" hangingPunct="1">
      <a:defRPr sz="6000" kern="1200">
        <a:solidFill>
          <a:schemeClr val="tx1"/>
        </a:solidFill>
        <a:latin typeface="Arial" pitchFamily="-83" charset="0"/>
        <a:ea typeface="MS PGothic" pitchFamily="34" charset="-128"/>
        <a:cs typeface="MS PGothic" pitchFamily="34" charset="-128"/>
      </a:defRPr>
    </a:lvl8pPr>
    <a:lvl9pPr marL="3657600" algn="l" defTabSz="457200" rtl="0" eaLnBrk="1" latinLnBrk="0" hangingPunct="1">
      <a:defRPr sz="6000" kern="1200">
        <a:solidFill>
          <a:schemeClr val="tx1"/>
        </a:solidFill>
        <a:latin typeface="Arial" pitchFamily="-83" charset="0"/>
        <a:ea typeface="MS PGothic" pitchFamily="34" charset="-128"/>
        <a:cs typeface="MS PGothic" pitchFamily="3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ff" initials="WS" lastIdx="1" clrIdx="0"/>
  <p:cmAuthor id="1" name="stherri" initials="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p:clrMru>
    <a:srgbClr val="0D009F"/>
    <a:srgbClr val="FFFFFF"/>
    <a:srgbClr val="FFF8B9"/>
    <a:srgbClr val="E7E7E7"/>
    <a:srgbClr val="F00000"/>
    <a:srgbClr val="6187FF"/>
    <a:srgbClr val="377B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35" autoAdjust="0"/>
    <p:restoredTop sz="70850" autoAdjust="0"/>
  </p:normalViewPr>
  <p:slideViewPr>
    <p:cSldViewPr>
      <p:cViewPr varScale="1">
        <p:scale>
          <a:sx n="48" d="100"/>
          <a:sy n="48" d="100"/>
        </p:scale>
        <p:origin x="-1430" y="-6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66528"/>
    </p:cViewPr>
  </p:sorterViewPr>
  <p:notesViewPr>
    <p:cSldViewPr>
      <p:cViewPr>
        <p:scale>
          <a:sx n="100" d="100"/>
          <a:sy n="100" d="100"/>
        </p:scale>
        <p:origin x="-1541" y="365"/>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037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2037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037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 charset="0"/>
              </a:defRPr>
            </a:lvl1pPr>
          </a:lstStyle>
          <a:p>
            <a:pPr>
              <a:defRPr/>
            </a:pPr>
            <a:fld id="{1F44BA68-2842-7140-9326-3A3B933E7E8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ea typeface="ＭＳ Ｐゴシック" charset="-128"/>
                <a:cs typeface="ＭＳ Ｐゴシック" charset="-128"/>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0"/>
            <a:r>
              <a:rPr lang="en-US" noProof="0" dirty="0"/>
              <a:t>Second level</a:t>
            </a:r>
          </a:p>
          <a:p>
            <a:pPr lvl="0"/>
            <a:r>
              <a:rPr lang="en-US" noProof="0" dirty="0"/>
              <a:t>Third level</a:t>
            </a:r>
          </a:p>
          <a:p>
            <a:pPr lvl="0"/>
            <a:r>
              <a:rPr lang="en-US" noProof="0" dirty="0"/>
              <a:t>Fourth level</a:t>
            </a:r>
          </a:p>
          <a:p>
            <a:pPr lvl="0"/>
            <a:r>
              <a:rPr lang="en-US" noProof="0" dirty="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ea typeface="ＭＳ Ｐゴシック" charset="-128"/>
                <a:cs typeface="ＭＳ Ｐゴシック" charset="-128"/>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 charset="0"/>
              </a:defRPr>
            </a:lvl1pPr>
          </a:lstStyle>
          <a:p>
            <a:pPr>
              <a:defRPr/>
            </a:pPr>
            <a:fld id="{0EAF72FD-3CC3-6847-9854-86F674FCBFB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pitchFamily="34" charset="-128"/>
      </a:defRPr>
    </a:lvl1pPr>
    <a:lvl2pPr marL="37931725" indent="-37474525"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3pPr>
    <a:lvl4pPr marL="1600200" indent="-228600"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prstTxWarp prst="textNoShape">
              <a:avLst/>
            </a:prstTxWarp>
          </a:bodyPr>
          <a:lstStyle/>
          <a:p>
            <a:pPr algn="r" eaLnBrk="0" hangingPunct="0"/>
            <a:r>
              <a:rPr lang="en-US" sz="1200">
                <a:latin typeface="Times New Roman" pitchFamily="-83" charset="0"/>
              </a:rPr>
              <a:t>1</a:t>
            </a:r>
          </a:p>
        </p:txBody>
      </p:sp>
      <p:sp>
        <p:nvSpPr>
          <p:cNvPr id="21507" name="Rectangle 3"/>
          <p:cNvSpPr>
            <a:spLocks noChangeArrowheads="1"/>
          </p:cNvSpPr>
          <p:nvPr/>
        </p:nvSpPr>
        <p:spPr bwMode="auto">
          <a:xfrm>
            <a:off x="0" y="868680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21508" name="Rectangle 4"/>
          <p:cNvSpPr>
            <a:spLocks noChangeArrowheads="1"/>
          </p:cNvSpPr>
          <p:nvPr/>
        </p:nvSpPr>
        <p:spPr bwMode="auto">
          <a:xfrm>
            <a:off x="0" y="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21509" name="Rectangle 5"/>
          <p:cNvSpPr>
            <a:spLocks noGrp="1" noRot="1" noChangeAspect="1" noChangeArrowheads="1" noTextEdit="1"/>
          </p:cNvSpPr>
          <p:nvPr>
            <p:ph type="sldImg"/>
          </p:nvPr>
        </p:nvSpPr>
        <p:spPr>
          <a:xfrm>
            <a:off x="1152525" y="692150"/>
            <a:ext cx="4552950" cy="3416300"/>
          </a:xfrm>
          <a:solidFill>
            <a:srgbClr val="FFFFFF"/>
          </a:solidFill>
          <a:ln w="12700" cap="flat"/>
        </p:spPr>
      </p:sp>
      <p:sp>
        <p:nvSpPr>
          <p:cNvPr id="21510" name="Rectangle 6"/>
          <p:cNvSpPr>
            <a:spLocks noGrp="1" noChangeArrowheads="1"/>
          </p:cNvSpPr>
          <p:nvPr>
            <p:ph type="body" idx="1"/>
          </p:nvPr>
        </p:nvSpPr>
        <p:spPr>
          <a:noFill/>
          <a:ln/>
        </p:spPr>
        <p:txBody>
          <a:bodyPr lIns="90487" tIns="44450" rIns="90487" bIns="44450"/>
          <a:lstStyle/>
          <a:p>
            <a:pPr>
              <a:spcBef>
                <a:spcPct val="0"/>
              </a:spcBef>
            </a:pPr>
            <a:r>
              <a:rPr lang="en-US" dirty="0">
                <a:latin typeface="Arial" pitchFamily="-83" charset="0"/>
              </a:rPr>
              <a:t>Display the title screen to let participants know that they are in the correct location for the Desired Results training.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a:spcBef>
                <a:spcPct val="0"/>
              </a:spcBef>
              <a:buFontTx/>
              <a:buChar char="•"/>
            </a:pPr>
            <a:r>
              <a:rPr lang="en-US">
                <a:latin typeface="Arial" pitchFamily="-83" charset="0"/>
              </a:rPr>
              <a:t>Describe the day’s training plans. </a:t>
            </a:r>
          </a:p>
          <a:p>
            <a:pPr>
              <a:spcBef>
                <a:spcPct val="0"/>
              </a:spcBef>
              <a:buFontTx/>
              <a:buChar char="•"/>
            </a:pPr>
            <a:r>
              <a:rPr lang="en-US">
                <a:latin typeface="Arial" pitchFamily="-83" charset="0"/>
              </a:rPr>
              <a:t>Read the agenda from the slide.</a:t>
            </a:r>
          </a:p>
          <a:p>
            <a:pPr>
              <a:spcBef>
                <a:spcPct val="0"/>
              </a:spcBef>
              <a:buFontTx/>
              <a:buChar char="•"/>
            </a:pPr>
            <a:r>
              <a:rPr lang="en-US">
                <a:latin typeface="Arial" pitchFamily="-83" charset="0"/>
              </a:rPr>
              <a:t>Refer participants to the handouts in the folder.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a:spcBef>
                <a:spcPct val="0"/>
              </a:spcBef>
            </a:pPr>
            <a:r>
              <a:rPr lang="en-US" dirty="0">
                <a:latin typeface="Arial" pitchFamily="-83" charset="0"/>
              </a:rPr>
              <a:t>• </a:t>
            </a:r>
            <a:r>
              <a:rPr lang="en-US" dirty="0" smtClean="0">
                <a:latin typeface="Arial" pitchFamily="-83" charset="0"/>
              </a:rPr>
              <a:t>This Webinar </a:t>
            </a:r>
            <a:r>
              <a:rPr lang="en-US" dirty="0">
                <a:latin typeface="Arial" pitchFamily="-83" charset="0"/>
              </a:rPr>
              <a:t>will explain what is new in the process and what needs to be sent June</a:t>
            </a:r>
            <a:r>
              <a:rPr lang="en-US" dirty="0" smtClean="0">
                <a:latin typeface="Arial" pitchFamily="-83" charset="0"/>
              </a:rPr>
              <a:t> 1st.</a:t>
            </a:r>
            <a:endParaRPr lang="en-US" dirty="0">
              <a:latin typeface="Arial" pitchFamily="-83" charset="0"/>
            </a:endParaRPr>
          </a:p>
          <a:p>
            <a:pPr>
              <a:spcBef>
                <a:spcPct val="0"/>
              </a:spcBef>
            </a:pPr>
            <a:endParaRPr lang="en-US" dirty="0">
              <a:latin typeface="Arial" pitchFamily="-8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dirty="0">
                <a:latin typeface="Arial" pitchFamily="-83" charset="0"/>
              </a:rPr>
              <a:t>The forms discussed today are needed for the Program Self Evaluation.  </a:t>
            </a:r>
          </a:p>
          <a:p>
            <a:r>
              <a:rPr lang="en-US" dirty="0" smtClean="0">
                <a:latin typeface="Arial" pitchFamily="-83" charset="0"/>
              </a:rPr>
              <a:t>Trainer note: </a:t>
            </a:r>
            <a:r>
              <a:rPr lang="en-US" dirty="0">
                <a:latin typeface="Arial" pitchFamily="-83" charset="0"/>
              </a:rPr>
              <a:t>R</a:t>
            </a:r>
            <a:r>
              <a:rPr lang="en-US" dirty="0" smtClean="0">
                <a:latin typeface="Arial" pitchFamily="-83" charset="0"/>
              </a:rPr>
              <a:t>emind </a:t>
            </a:r>
            <a:r>
              <a:rPr lang="en-US" dirty="0">
                <a:latin typeface="Arial" pitchFamily="-83" charset="0"/>
              </a:rPr>
              <a:t>participants to register to receive management bulletin </a:t>
            </a:r>
            <a:r>
              <a:rPr lang="en-US" dirty="0" smtClean="0">
                <a:latin typeface="Arial" pitchFamily="-83" charset="0"/>
              </a:rPr>
              <a:t>emails.</a:t>
            </a:r>
            <a:endParaRPr lang="en-US" dirty="0">
              <a:latin typeface="Arial" pitchFamily="-8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spcBef>
                <a:spcPct val="0"/>
              </a:spcBef>
            </a:pPr>
            <a:r>
              <a:rPr lang="en-US" dirty="0" smtClean="0">
                <a:latin typeface="Arial" pitchFamily="-83" charset="0"/>
              </a:rPr>
              <a:t>The PSE </a:t>
            </a:r>
            <a:r>
              <a:rPr lang="en-US" dirty="0">
                <a:latin typeface="Arial" pitchFamily="-83" charset="0"/>
              </a:rPr>
              <a:t>requires data be compiled and summarized. </a:t>
            </a:r>
          </a:p>
          <a:p>
            <a:pPr>
              <a:spcBef>
                <a:spcPct val="0"/>
              </a:spcBef>
              <a:buFontTx/>
              <a:buChar char="•"/>
            </a:pPr>
            <a:endParaRPr lang="en-US" dirty="0">
              <a:latin typeface="Arial" pitchFamily="-8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a:latin typeface="Arial" pitchFamily="-83" charset="0"/>
              </a:rPr>
              <a:t>This process allows programs to reflect on progress over the year, and make a plan for ongoing improvement. </a:t>
            </a:r>
            <a:r>
              <a:rPr lang="en-US" dirty="0" smtClean="0">
                <a:latin typeface="Arial" pitchFamily="-83" charset="0"/>
              </a:rPr>
              <a:t>The </a:t>
            </a:r>
            <a:r>
              <a:rPr lang="en-US" dirty="0">
                <a:latin typeface="Arial" pitchFamily="-83" charset="0"/>
              </a:rPr>
              <a:t>plan </a:t>
            </a:r>
            <a:r>
              <a:rPr lang="en-US" dirty="0" smtClean="0">
                <a:latin typeface="Arial" pitchFamily="-83" charset="0"/>
              </a:rPr>
              <a:t>developed </a:t>
            </a:r>
            <a:r>
              <a:rPr lang="en-US" dirty="0">
                <a:latin typeface="Arial" pitchFamily="-83" charset="0"/>
              </a:rPr>
              <a:t>now is for next contract year.</a:t>
            </a:r>
          </a:p>
          <a:p>
            <a:endParaRPr lang="en-US" dirty="0">
              <a:latin typeface="Arial" pitchFamily="-83" charset="0"/>
            </a:endParaRPr>
          </a:p>
        </p:txBody>
      </p:sp>
      <p:sp>
        <p:nvSpPr>
          <p:cNvPr id="46084" name="Slide Number Placeholder 3"/>
          <p:cNvSpPr>
            <a:spLocks noGrp="1"/>
          </p:cNvSpPr>
          <p:nvPr>
            <p:ph type="sldNum" sz="quarter" idx="5"/>
          </p:nvPr>
        </p:nvSpPr>
        <p:spPr>
          <a:noFill/>
        </p:spPr>
        <p:txBody>
          <a:bodyPr/>
          <a:lstStyle/>
          <a:p>
            <a:fld id="{BC9047AD-7CA1-B348-B15F-D5A70627E986}" type="slidenum">
              <a:rPr lang="en-US">
                <a:latin typeface="Times" pitchFamily="-83" charset="0"/>
              </a:rPr>
              <a:pPr/>
              <a:t>16</a:t>
            </a:fld>
            <a:endParaRPr lang="en-US">
              <a:latin typeface="Times" pitchFamily="-8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latin typeface="Arial" pitchFamily="-83" charset="0"/>
              </a:rPr>
              <a:t>This year all</a:t>
            </a:r>
            <a:r>
              <a:rPr lang="en-US" baseline="0" dirty="0" smtClean="0">
                <a:latin typeface="Arial" pitchFamily="-83" charset="0"/>
              </a:rPr>
              <a:t> contractors (reference directions of EESD 4001) are to complete the </a:t>
            </a:r>
            <a:r>
              <a:rPr lang="en-US" dirty="0" smtClean="0">
                <a:latin typeface="Arial" pitchFamily="-83" charset="0"/>
              </a:rPr>
              <a:t> Program</a:t>
            </a:r>
            <a:r>
              <a:rPr lang="en-US" baseline="0" dirty="0" smtClean="0">
                <a:latin typeface="Arial" pitchFamily="-83" charset="0"/>
              </a:rPr>
              <a:t> Review Instrument. (CAPP, CMAP, C2AP C3AP, CRRP are included</a:t>
            </a:r>
          </a:p>
          <a:p>
            <a:r>
              <a:rPr lang="en-US" baseline="0" dirty="0" smtClean="0">
                <a:latin typeface="Arial" pitchFamily="-83" charset="0"/>
              </a:rPr>
              <a:t>This year all contractors that completed the PSE last year, need to complete the EESD 4002, this form reflects on your goals from last year.  For contractors that are completing PSE this year ( but did not last year) the reflection sheet is not required this year, but heads up it will need to be completed next year. </a:t>
            </a:r>
          </a:p>
          <a:p>
            <a:r>
              <a:rPr lang="en-US" baseline="0" dirty="0" smtClean="0">
                <a:latin typeface="Arial" pitchFamily="-83" charset="0"/>
              </a:rPr>
              <a:t>This year all contractors complete the DRDP Summary of Findings and Program Action Plan, it looks a little different from previous years but this form is still used to </a:t>
            </a:r>
          </a:p>
          <a:p>
            <a:r>
              <a:rPr lang="en-US" baseline="0" dirty="0" smtClean="0">
                <a:latin typeface="Arial" pitchFamily="-83" charset="0"/>
              </a:rPr>
              <a:t>This year all contractors are to complete the Cover page ( 1 cover page) per agency</a:t>
            </a:r>
          </a:p>
          <a:p>
            <a:r>
              <a:rPr lang="en-US" dirty="0" smtClean="0">
                <a:latin typeface="Arial" pitchFamily="-83" charset="0"/>
              </a:rPr>
              <a:t>This </a:t>
            </a:r>
            <a:r>
              <a:rPr lang="en-US" dirty="0">
                <a:latin typeface="Arial" pitchFamily="-83" charset="0"/>
              </a:rPr>
              <a:t>year </a:t>
            </a:r>
            <a:r>
              <a:rPr lang="en-US" dirty="0" smtClean="0">
                <a:latin typeface="Arial" pitchFamily="-83" charset="0"/>
              </a:rPr>
              <a:t>ERS </a:t>
            </a:r>
            <a:r>
              <a:rPr lang="en-US" dirty="0">
                <a:latin typeface="Arial" pitchFamily="-83" charset="0"/>
              </a:rPr>
              <a:t>and Parent Survey Summary of Findings</a:t>
            </a:r>
            <a:r>
              <a:rPr lang="en-US" dirty="0" smtClean="0">
                <a:latin typeface="Arial" pitchFamily="-83" charset="0"/>
              </a:rPr>
              <a:t> must </a:t>
            </a:r>
            <a:r>
              <a:rPr lang="en-US" dirty="0">
                <a:latin typeface="Arial" pitchFamily="-83" charset="0"/>
              </a:rPr>
              <a:t>be completed, but are not mailed in to</a:t>
            </a:r>
            <a:r>
              <a:rPr lang="en-US" dirty="0" smtClean="0">
                <a:latin typeface="Arial" pitchFamily="-83" charset="0"/>
              </a:rPr>
              <a:t> EESD.</a:t>
            </a:r>
            <a:endParaRPr lang="en-US" dirty="0">
              <a:latin typeface="Arial" pitchFamily="-83" charset="0"/>
            </a:endParaRPr>
          </a:p>
          <a:p>
            <a:r>
              <a:rPr lang="en-US" dirty="0" smtClean="0">
                <a:latin typeface="Arial" pitchFamily="-83" charset="0"/>
              </a:rPr>
              <a:t>*Remind </a:t>
            </a:r>
            <a:r>
              <a:rPr lang="en-US" dirty="0">
                <a:latin typeface="Arial" pitchFamily="-83" charset="0"/>
              </a:rPr>
              <a:t>participants to read the directions on the forms.</a:t>
            </a:r>
          </a:p>
          <a:p>
            <a:r>
              <a:rPr lang="en-US" dirty="0">
                <a:latin typeface="Arial" pitchFamily="-83" charset="0"/>
              </a:rPr>
              <a:t> </a:t>
            </a:r>
          </a:p>
        </p:txBody>
      </p:sp>
      <p:sp>
        <p:nvSpPr>
          <p:cNvPr id="48132" name="Slide Number Placeholder 3"/>
          <p:cNvSpPr>
            <a:spLocks noGrp="1"/>
          </p:cNvSpPr>
          <p:nvPr>
            <p:ph type="sldNum" sz="quarter" idx="5"/>
          </p:nvPr>
        </p:nvSpPr>
        <p:spPr>
          <a:noFill/>
        </p:spPr>
        <p:txBody>
          <a:bodyPr/>
          <a:lstStyle/>
          <a:p>
            <a:fld id="{FC807B21-DDDB-7047-B437-02D299870DE8}" type="slidenum">
              <a:rPr lang="en-US">
                <a:latin typeface="Times" pitchFamily="-83" charset="0"/>
              </a:rPr>
              <a:pPr/>
              <a:t>17</a:t>
            </a:fld>
            <a:endParaRPr lang="en-US">
              <a:latin typeface="Times" pitchFamily="-8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endParaRPr lang="en-US">
              <a:latin typeface="Arial" pitchFamily="-83" charset="0"/>
            </a:endParaRPr>
          </a:p>
        </p:txBody>
      </p:sp>
      <p:sp>
        <p:nvSpPr>
          <p:cNvPr id="50180" name="Slide Number Placeholder 3"/>
          <p:cNvSpPr>
            <a:spLocks noGrp="1"/>
          </p:cNvSpPr>
          <p:nvPr>
            <p:ph type="sldNum" sz="quarter" idx="5"/>
          </p:nvPr>
        </p:nvSpPr>
        <p:spPr>
          <a:noFill/>
        </p:spPr>
        <p:txBody>
          <a:bodyPr/>
          <a:lstStyle/>
          <a:p>
            <a:fld id="{548ECD16-2DA8-704E-A162-B22CCEAE1646}" type="slidenum">
              <a:rPr lang="en-US" smtClean="0">
                <a:latin typeface="Times" pitchFamily="-83" charset="0"/>
              </a:rPr>
              <a:pPr/>
              <a:t>18</a:t>
            </a:fld>
            <a:endParaRPr lang="en-US" smtClean="0">
              <a:latin typeface="Times" pitchFamily="-8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pitchFamily="-83" charset="0"/>
              </a:rPr>
              <a:t>Trainer note: Have participants review</a:t>
            </a:r>
            <a:r>
              <a:rPr lang="en-US" baseline="0" dirty="0" smtClean="0">
                <a:latin typeface="Arial" pitchFamily="-83" charset="0"/>
              </a:rPr>
              <a:t> how they have met their fiscal and program requirements and provide a description of the findings for the different categories.</a:t>
            </a:r>
            <a:endParaRPr lang="en-US" dirty="0" smtClean="0">
              <a:latin typeface="Arial" pitchFamily="-83" charset="0"/>
            </a:endParaRPr>
          </a:p>
          <a:p>
            <a:r>
              <a:rPr lang="en-US" dirty="0" smtClean="0">
                <a:latin typeface="Arial" pitchFamily="-83" charset="0"/>
              </a:rPr>
              <a:t>CAPP,</a:t>
            </a:r>
            <a:r>
              <a:rPr lang="en-US" baseline="0" dirty="0" smtClean="0">
                <a:latin typeface="Arial" pitchFamily="-83" charset="0"/>
              </a:rPr>
              <a:t> CMAP, C2AP, C3AP, CRRP must also complete this form. </a:t>
            </a:r>
            <a:endParaRPr lang="en-US" dirty="0" smtClean="0">
              <a:latin typeface="Arial" pitchFamily="-83" charset="0"/>
            </a:endParaRPr>
          </a:p>
          <a:p>
            <a:r>
              <a:rPr lang="en-US" dirty="0" smtClean="0">
                <a:latin typeface="Arial" pitchFamily="-83" charset="0"/>
              </a:rPr>
              <a:t> </a:t>
            </a:r>
          </a:p>
          <a:p>
            <a:endParaRPr lang="en-US" dirty="0" smtClean="0">
              <a:latin typeface="Arial" pitchFamily="-83" charset="0"/>
            </a:endParaRPr>
          </a:p>
          <a:p>
            <a:endParaRPr lang="en-US" dirty="0" smtClean="0">
              <a:latin typeface="Arial" pitchFamily="-83" charset="0"/>
            </a:endParaRPr>
          </a:p>
          <a:p>
            <a:endParaRPr lang="en-US" dirty="0">
              <a:latin typeface="Arial" pitchFamily="-83" charset="0"/>
            </a:endParaRPr>
          </a:p>
        </p:txBody>
      </p:sp>
      <p:sp>
        <p:nvSpPr>
          <p:cNvPr id="58372" name="Slide Number Placeholder 3"/>
          <p:cNvSpPr>
            <a:spLocks noGrp="1"/>
          </p:cNvSpPr>
          <p:nvPr>
            <p:ph type="sldNum" sz="quarter" idx="5"/>
          </p:nvPr>
        </p:nvSpPr>
        <p:spPr>
          <a:noFill/>
        </p:spPr>
        <p:txBody>
          <a:bodyPr/>
          <a:lstStyle/>
          <a:p>
            <a:fld id="{1FCC39DD-BECA-B749-A98A-EDD0C6366AE2}" type="slidenum">
              <a:rPr lang="en-US">
                <a:latin typeface="Times" pitchFamily="-83" charset="0"/>
              </a:rPr>
              <a:pPr/>
              <a:t>19</a:t>
            </a:fld>
            <a:endParaRPr lang="en-US">
              <a:latin typeface="Times" pitchFamily="-8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a:spcBef>
                <a:spcPct val="0"/>
              </a:spcBef>
            </a:pPr>
            <a:r>
              <a:rPr lang="en-US" dirty="0" smtClean="0">
                <a:latin typeface="Arial" pitchFamily="-83" charset="0"/>
                <a:ea typeface="Arial" pitchFamily="-83" charset="0"/>
                <a:cs typeface="Arial" pitchFamily="-83" charset="0"/>
              </a:rPr>
              <a:t>Welcome back participants.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form is a new requirement for the PSE</a:t>
            </a:r>
            <a:r>
              <a:rPr lang="en-US" baseline="0" dirty="0" smtClean="0"/>
              <a:t> process. More information and details about the Program Review Instrument and requirements are available on the cde.ca.gov Web site.</a:t>
            </a:r>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latin typeface="Arial" pitchFamily="-83" charset="0"/>
              </a:rPr>
              <a:t>Trainer note: Have </a:t>
            </a:r>
            <a:r>
              <a:rPr lang="en-US" dirty="0">
                <a:latin typeface="Arial" pitchFamily="-83" charset="0"/>
              </a:rPr>
              <a:t>participants use their program action plans from</a:t>
            </a:r>
            <a:r>
              <a:rPr lang="en-US" dirty="0" smtClean="0">
                <a:latin typeface="Arial" pitchFamily="-83" charset="0"/>
              </a:rPr>
              <a:t> 2014 (last year) </a:t>
            </a:r>
            <a:r>
              <a:rPr lang="en-US" dirty="0">
                <a:latin typeface="Arial" pitchFamily="-83" charset="0"/>
              </a:rPr>
              <a:t>to reflect on their progress</a:t>
            </a:r>
            <a:r>
              <a:rPr lang="en-US" dirty="0" smtClean="0">
                <a:latin typeface="Arial" pitchFamily="-83" charset="0"/>
              </a:rPr>
              <a:t>. </a:t>
            </a:r>
          </a:p>
          <a:p>
            <a:r>
              <a:rPr lang="en-US" dirty="0" smtClean="0">
                <a:latin typeface="Arial" pitchFamily="-83" charset="0"/>
              </a:rPr>
              <a:t>CAPP,</a:t>
            </a:r>
            <a:r>
              <a:rPr lang="en-US" baseline="0" dirty="0" smtClean="0">
                <a:latin typeface="Arial" pitchFamily="-83" charset="0"/>
              </a:rPr>
              <a:t> CMAP, C2AP, C3AP, CRRP will not be completing reflection sheet this year, but they will complete it next year.</a:t>
            </a:r>
            <a:endParaRPr lang="en-US" dirty="0" smtClean="0">
              <a:latin typeface="Arial" pitchFamily="-83" charset="0"/>
            </a:endParaRPr>
          </a:p>
          <a:p>
            <a:r>
              <a:rPr lang="en-US" dirty="0" smtClean="0">
                <a:latin typeface="Arial" pitchFamily="-83" charset="0"/>
              </a:rPr>
              <a:t> </a:t>
            </a:r>
          </a:p>
          <a:p>
            <a:endParaRPr lang="en-US" dirty="0" smtClean="0">
              <a:latin typeface="Arial" pitchFamily="-83" charset="0"/>
            </a:endParaRPr>
          </a:p>
          <a:p>
            <a:endParaRPr lang="en-US" dirty="0" smtClean="0">
              <a:latin typeface="Arial" pitchFamily="-83" charset="0"/>
            </a:endParaRPr>
          </a:p>
          <a:p>
            <a:endParaRPr lang="en-US" dirty="0">
              <a:latin typeface="Arial" pitchFamily="-83" charset="0"/>
            </a:endParaRPr>
          </a:p>
        </p:txBody>
      </p:sp>
      <p:sp>
        <p:nvSpPr>
          <p:cNvPr id="58372" name="Slide Number Placeholder 3"/>
          <p:cNvSpPr>
            <a:spLocks noGrp="1"/>
          </p:cNvSpPr>
          <p:nvPr>
            <p:ph type="sldNum" sz="quarter" idx="5"/>
          </p:nvPr>
        </p:nvSpPr>
        <p:spPr>
          <a:noFill/>
        </p:spPr>
        <p:txBody>
          <a:bodyPr/>
          <a:lstStyle/>
          <a:p>
            <a:fld id="{1FCC39DD-BECA-B749-A98A-EDD0C6366AE2}" type="slidenum">
              <a:rPr lang="en-US">
                <a:latin typeface="Times" pitchFamily="-83" charset="0"/>
              </a:rPr>
              <a:pPr/>
              <a:t>22</a:t>
            </a:fld>
            <a:endParaRPr lang="en-US">
              <a:latin typeface="Times" pitchFamily="-83"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baseline="0" dirty="0" smtClean="0">
                <a:latin typeface="Arial" pitchFamily="-83" charset="0"/>
              </a:rPr>
              <a:t>Agencies are to </a:t>
            </a:r>
            <a:r>
              <a:rPr lang="en-US" dirty="0" smtClean="0">
                <a:latin typeface="Arial" pitchFamily="-83" charset="0"/>
              </a:rPr>
              <a:t>provide </a:t>
            </a:r>
            <a:r>
              <a:rPr lang="en-US" dirty="0">
                <a:latin typeface="Arial" pitchFamily="-83" charset="0"/>
              </a:rPr>
              <a:t>a brief narrative reflecting on action steps from </a:t>
            </a:r>
            <a:r>
              <a:rPr lang="en-US" dirty="0" smtClean="0">
                <a:latin typeface="Arial" pitchFamily="-83" charset="0"/>
              </a:rPr>
              <a:t>FY2013/2014  </a:t>
            </a:r>
            <a:r>
              <a:rPr lang="en-US" dirty="0">
                <a:latin typeface="Arial" pitchFamily="-83" charset="0"/>
              </a:rPr>
              <a:t>P</a:t>
            </a:r>
            <a:r>
              <a:rPr lang="en-US" dirty="0" smtClean="0">
                <a:latin typeface="Arial" pitchFamily="-83" charset="0"/>
              </a:rPr>
              <a:t>rogram </a:t>
            </a:r>
            <a:r>
              <a:rPr lang="en-US" dirty="0">
                <a:latin typeface="Arial" pitchFamily="-83" charset="0"/>
              </a:rPr>
              <a:t>Action Plan (CD 4001A) to </a:t>
            </a:r>
            <a:r>
              <a:rPr lang="en-US" dirty="0" smtClean="0">
                <a:latin typeface="Arial" pitchFamily="-83" charset="0"/>
              </a:rPr>
              <a:t>the form Reflection on Action Plan (EESD 4002).</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83" charset="0"/>
              </a:rPr>
              <a:t>CAPP,</a:t>
            </a:r>
            <a:r>
              <a:rPr lang="en-US" baseline="0" dirty="0" smtClean="0">
                <a:latin typeface="Arial" pitchFamily="-83" charset="0"/>
              </a:rPr>
              <a:t> CMAP, C2AP, C3AP, CRRP will not be completing reflection sheet this year, but they will complete it next year.</a:t>
            </a:r>
            <a:endParaRPr lang="en-US" dirty="0" smtClean="0">
              <a:latin typeface="Arial" pitchFamily="-83" charset="0"/>
            </a:endParaRPr>
          </a:p>
          <a:p>
            <a:endParaRPr lang="en-US" dirty="0" smtClean="0">
              <a:latin typeface="Arial" pitchFamily="-83" charset="0"/>
            </a:endParaRPr>
          </a:p>
          <a:p>
            <a:r>
              <a:rPr lang="en-US" dirty="0">
                <a:latin typeface="Arial" pitchFamily="-83" charset="0"/>
              </a:rPr>
              <a:t>This reflective process will help contractors identify accomplishments and lessons learned to use in future planning for program quality. </a:t>
            </a:r>
          </a:p>
          <a:p>
            <a:r>
              <a:rPr lang="en-US" dirty="0">
                <a:latin typeface="Arial" pitchFamily="-83" charset="0"/>
              </a:rPr>
              <a:t>Use the</a:t>
            </a:r>
            <a:r>
              <a:rPr lang="en-US" dirty="0" smtClean="0">
                <a:latin typeface="Arial" pitchFamily="-83" charset="0"/>
              </a:rPr>
              <a:t> EESD</a:t>
            </a:r>
            <a:r>
              <a:rPr lang="en-US" baseline="0" dirty="0" smtClean="0">
                <a:latin typeface="Arial" pitchFamily="-83" charset="0"/>
              </a:rPr>
              <a:t> 4002</a:t>
            </a:r>
            <a:r>
              <a:rPr lang="en-US" dirty="0" smtClean="0">
                <a:latin typeface="Arial" pitchFamily="-83" charset="0"/>
              </a:rPr>
              <a:t> </a:t>
            </a:r>
            <a:r>
              <a:rPr lang="en-US" dirty="0">
                <a:latin typeface="Arial" pitchFamily="-83" charset="0"/>
              </a:rPr>
              <a:t>form to describe the successful implementation of each action step and/or modifications to the action steps. </a:t>
            </a:r>
            <a:r>
              <a:rPr lang="en-US" dirty="0" smtClean="0">
                <a:latin typeface="Arial" pitchFamily="-83" charset="0"/>
              </a:rPr>
              <a:t>Explain </a:t>
            </a:r>
            <a:r>
              <a:rPr lang="en-US" dirty="0">
                <a:latin typeface="Arial" pitchFamily="-83" charset="0"/>
              </a:rPr>
              <a:t>how the action step was revised and the outcome of the modification.  </a:t>
            </a:r>
          </a:p>
          <a:p>
            <a:endParaRPr lang="en-US" dirty="0" smtClean="0">
              <a:latin typeface="Arial" pitchFamily="-83" charset="0"/>
            </a:endParaRPr>
          </a:p>
          <a:p>
            <a:r>
              <a:rPr lang="en-US" dirty="0" smtClean="0">
                <a:latin typeface="Arial" pitchFamily="-83" charset="0"/>
              </a:rPr>
              <a:t> </a:t>
            </a:r>
            <a:endParaRPr lang="en-US" dirty="0">
              <a:latin typeface="Arial" pitchFamily="-83" charset="0"/>
            </a:endParaRPr>
          </a:p>
          <a:p>
            <a:endParaRPr lang="en-US" dirty="0">
              <a:latin typeface="Arial" pitchFamily="-83" charset="0"/>
            </a:endParaRPr>
          </a:p>
        </p:txBody>
      </p:sp>
      <p:sp>
        <p:nvSpPr>
          <p:cNvPr id="56324" name="Slide Number Placeholder 3"/>
          <p:cNvSpPr>
            <a:spLocks noGrp="1"/>
          </p:cNvSpPr>
          <p:nvPr>
            <p:ph type="sldNum" sz="quarter" idx="5"/>
          </p:nvPr>
        </p:nvSpPr>
        <p:spPr>
          <a:noFill/>
        </p:spPr>
        <p:txBody>
          <a:bodyPr/>
          <a:lstStyle/>
          <a:p>
            <a:fld id="{769E0C1B-6879-904D-BFD9-AA49B2CE508C}" type="slidenum">
              <a:rPr lang="en-US">
                <a:latin typeface="Times" pitchFamily="-83" charset="0"/>
              </a:rPr>
              <a:pPr/>
              <a:t>23</a:t>
            </a:fld>
            <a:endParaRPr lang="en-US">
              <a:latin typeface="Times" pitchFamily="-83"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Have participants use their program action plans from last year to reflect on their progress.</a:t>
            </a:r>
            <a:r>
              <a:rPr lang="en-US" sz="1200" kern="1200" dirty="0" smtClean="0">
                <a:solidFill>
                  <a:schemeClr val="tx1"/>
                </a:solidFill>
                <a:latin typeface="Arial" charset="0"/>
                <a:ea typeface="MS PGothic" pitchFamily="34" charset="-128"/>
                <a:cs typeface="MS PGothic" pitchFamily="34" charset="-128"/>
              </a:rPr>
              <a:t> The action steps would be different or unique to the contract type and age group.</a:t>
            </a:r>
            <a:r>
              <a:rPr lang="en-US" sz="1200" kern="1200" baseline="0" dirty="0" smtClean="0">
                <a:solidFill>
                  <a:schemeClr val="tx1"/>
                </a:solidFill>
                <a:latin typeface="Arial" charset="0"/>
                <a:ea typeface="MS PGothic" pitchFamily="34" charset="-128"/>
                <a:cs typeface="MS PGothic" pitchFamily="34" charset="-128"/>
              </a:rPr>
              <a:t> A</a:t>
            </a:r>
            <a:r>
              <a:rPr lang="en-US" sz="1200" kern="1200" dirty="0" smtClean="0">
                <a:solidFill>
                  <a:schemeClr val="tx1"/>
                </a:solidFill>
                <a:latin typeface="Arial" charset="0"/>
                <a:ea typeface="MS PGothic" pitchFamily="34" charset="-128"/>
                <a:cs typeface="MS PGothic" pitchFamily="34" charset="-128"/>
              </a:rPr>
              <a:t> separate reflection and narrative for each is required.</a:t>
            </a:r>
          </a:p>
          <a:p>
            <a:r>
              <a:rPr lang="en-US" sz="1200" kern="1200" dirty="0" smtClean="0">
                <a:solidFill>
                  <a:schemeClr val="tx1"/>
                </a:solidFill>
                <a:latin typeface="Arial" charset="0"/>
                <a:ea typeface="MS PGothic" pitchFamily="34" charset="-128"/>
                <a:cs typeface="MS PGothic" pitchFamily="34" charset="-128"/>
              </a:rPr>
              <a:t> </a:t>
            </a:r>
          </a:p>
          <a:p>
            <a:endParaRPr lang="en-US" dirty="0" smtClean="0">
              <a:latin typeface="Arial" pitchFamily="-1" charset="0"/>
              <a:ea typeface="ＭＳ Ｐゴシック" pitchFamily="-1" charset="-128"/>
              <a:cs typeface="ＭＳ Ｐゴシック" pitchFamily="-1" charset="-128"/>
            </a:endParaRPr>
          </a:p>
          <a:p>
            <a:endParaRPr lang="en-US" dirty="0" smtClean="0">
              <a:latin typeface="Arial" pitchFamily="-1" charset="0"/>
              <a:ea typeface="ＭＳ Ｐゴシック" pitchFamily="-1" charset="-128"/>
              <a:cs typeface="ＭＳ Ｐゴシック" pitchFamily="-1" charset="-128"/>
            </a:endParaRPr>
          </a:p>
          <a:p>
            <a:endParaRPr lang="en-US" dirty="0" smtClean="0">
              <a:latin typeface="Arial" pitchFamily="-1" charset="0"/>
              <a:ea typeface="ＭＳ Ｐゴシック" pitchFamily="-1" charset="-128"/>
              <a:cs typeface="ＭＳ Ｐゴシック" pitchFamily="-1" charset="-128"/>
            </a:endParaRPr>
          </a:p>
          <a:p>
            <a:endParaRPr lang="en-US" dirty="0" smtClean="0">
              <a:latin typeface="Arial" pitchFamily="-1" charset="0"/>
              <a:ea typeface="ＭＳ Ｐゴシック" pitchFamily="-1" charset="-128"/>
              <a:cs typeface="ＭＳ Ｐゴシック" pitchFamily="-1" charset="-128"/>
            </a:endParaRPr>
          </a:p>
          <a:p>
            <a:endParaRPr lang="en-US" dirty="0" smtClean="0">
              <a:latin typeface="Arial" pitchFamily="-1" charset="0"/>
              <a:ea typeface="ＭＳ Ｐゴシック" pitchFamily="-1" charset="-128"/>
              <a:cs typeface="ＭＳ Ｐゴシック" pitchFamily="-1" charset="-128"/>
            </a:endParaRPr>
          </a:p>
        </p:txBody>
      </p:sp>
      <p:sp>
        <p:nvSpPr>
          <p:cNvPr id="48132" name="Slide Number Placeholder 3"/>
          <p:cNvSpPr>
            <a:spLocks noGrp="1"/>
          </p:cNvSpPr>
          <p:nvPr>
            <p:ph type="sldNum" sz="quarter" idx="5"/>
          </p:nvPr>
        </p:nvSpPr>
        <p:spPr>
          <a:noFill/>
        </p:spPr>
        <p:txBody>
          <a:bodyPr/>
          <a:lstStyle/>
          <a:p>
            <a:fld id="{CA346AFD-5AF3-3548-82A8-E50594AA21F4}"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latin typeface="Arial" pitchFamily="-83" charset="0"/>
              </a:rPr>
              <a:t>Trainer note: Refer </a:t>
            </a:r>
            <a:r>
              <a:rPr lang="en-US" dirty="0">
                <a:latin typeface="Arial" pitchFamily="-83" charset="0"/>
              </a:rPr>
              <a:t>to form</a:t>
            </a:r>
            <a:r>
              <a:rPr lang="en-US" dirty="0" smtClean="0">
                <a:latin typeface="Arial" pitchFamily="-83" charset="0"/>
              </a:rPr>
              <a:t> EESD 3900 (used</a:t>
            </a:r>
            <a:r>
              <a:rPr lang="en-US" baseline="0" dirty="0" smtClean="0">
                <a:latin typeface="Arial" pitchFamily="-83" charset="0"/>
              </a:rPr>
              <a:t> to be CD 4001b)</a:t>
            </a:r>
            <a:r>
              <a:rPr lang="en-US" dirty="0" smtClean="0">
                <a:latin typeface="Arial" pitchFamily="-83" charset="0"/>
              </a:rPr>
              <a:t>. </a:t>
            </a:r>
            <a:r>
              <a:rPr lang="en-US" dirty="0">
                <a:latin typeface="Arial" pitchFamily="-83" charset="0"/>
              </a:rPr>
              <a:t>Have participants read first three </a:t>
            </a:r>
            <a:r>
              <a:rPr lang="en-US" dirty="0" smtClean="0">
                <a:latin typeface="Arial" pitchFamily="-83" charset="0"/>
              </a:rPr>
              <a:t>paragraphs. Highlight when the CD3900 dated March 2015 is to be completed. </a:t>
            </a:r>
          </a:p>
          <a:p>
            <a:r>
              <a:rPr lang="en-US" dirty="0" smtClean="0">
                <a:latin typeface="Arial" pitchFamily="-83" charset="0"/>
              </a:rPr>
              <a:t>Although </a:t>
            </a:r>
            <a:r>
              <a:rPr lang="en-US" dirty="0">
                <a:latin typeface="Arial" pitchFamily="-83" charset="0"/>
              </a:rPr>
              <a:t>this is not a required form, as it states in the instructions, alternate forms must include all the same information (key findings, action steps, completion date and person responsible, follow up and reflection). Please realize that at any time </a:t>
            </a:r>
            <a:r>
              <a:rPr lang="en-US" dirty="0" smtClean="0">
                <a:latin typeface="Arial" pitchFamily="-83" charset="0"/>
              </a:rPr>
              <a:t>a</a:t>
            </a:r>
            <a:r>
              <a:rPr lang="en-US" baseline="0" dirty="0" smtClean="0">
                <a:latin typeface="Arial" pitchFamily="-83" charset="0"/>
              </a:rPr>
              <a:t> EESD</a:t>
            </a:r>
            <a:r>
              <a:rPr lang="en-US" dirty="0" smtClean="0">
                <a:latin typeface="Arial" pitchFamily="-83" charset="0"/>
              </a:rPr>
              <a:t> </a:t>
            </a:r>
            <a:r>
              <a:rPr lang="en-US" dirty="0">
                <a:latin typeface="Arial" pitchFamily="-83" charset="0"/>
              </a:rPr>
              <a:t>consultant may request this information.</a:t>
            </a:r>
          </a:p>
          <a:p>
            <a:r>
              <a:rPr lang="en-US" dirty="0">
                <a:latin typeface="Arial" pitchFamily="-83" charset="0"/>
              </a:rPr>
              <a:t> </a:t>
            </a:r>
          </a:p>
        </p:txBody>
      </p:sp>
      <p:sp>
        <p:nvSpPr>
          <p:cNvPr id="52228" name="Slide Number Placeholder 3"/>
          <p:cNvSpPr>
            <a:spLocks noGrp="1"/>
          </p:cNvSpPr>
          <p:nvPr>
            <p:ph type="sldNum" sz="quarter" idx="5"/>
          </p:nvPr>
        </p:nvSpPr>
        <p:spPr>
          <a:noFill/>
        </p:spPr>
        <p:txBody>
          <a:bodyPr/>
          <a:lstStyle/>
          <a:p>
            <a:fld id="{D108B286-C4DA-8946-9F83-7427C7599EC4}" type="slidenum">
              <a:rPr lang="en-US">
                <a:latin typeface="Times" pitchFamily="-83" charset="0"/>
              </a:rPr>
              <a:pPr/>
              <a:t>25</a:t>
            </a:fld>
            <a:endParaRPr lang="en-US">
              <a:latin typeface="Times" pitchFamily="-8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t>Early Education and Support Division (</a:t>
            </a:r>
            <a:r>
              <a:rPr lang="en-US" dirty="0" smtClean="0">
                <a:latin typeface="Arial" pitchFamily="-83" charset="0"/>
              </a:rPr>
              <a:t>EESD) has added questions under each column</a:t>
            </a:r>
            <a:r>
              <a:rPr lang="en-US" baseline="0" dirty="0" smtClean="0">
                <a:latin typeface="Arial" pitchFamily="-83" charset="0"/>
              </a:rPr>
              <a:t> to help teachers in their reflection process, and to help them understand the content needed for each column.</a:t>
            </a:r>
          </a:p>
          <a:p>
            <a:r>
              <a:rPr lang="en-US" baseline="0" dirty="0" smtClean="0">
                <a:latin typeface="Arial" pitchFamily="-83" charset="0"/>
              </a:rPr>
              <a:t>Remember the teachers have already completed this form. </a:t>
            </a:r>
            <a:r>
              <a:rPr lang="en-US" dirty="0" smtClean="0">
                <a:latin typeface="Arial" pitchFamily="-83" charset="0"/>
              </a:rPr>
              <a:t>A</a:t>
            </a:r>
            <a:r>
              <a:rPr lang="en-US" baseline="0" dirty="0" smtClean="0">
                <a:latin typeface="Arial" pitchFamily="-83" charset="0"/>
              </a:rPr>
              <a:t>nd now based on the 2</a:t>
            </a:r>
            <a:r>
              <a:rPr lang="en-US" baseline="30000" dirty="0" smtClean="0">
                <a:latin typeface="Arial" pitchFamily="-83" charset="0"/>
              </a:rPr>
              <a:t>nd</a:t>
            </a:r>
            <a:r>
              <a:rPr lang="en-US" baseline="0" dirty="0" smtClean="0">
                <a:latin typeface="Arial" pitchFamily="-83" charset="0"/>
              </a:rPr>
              <a:t> data collection period, they are reflecting on how the planning went and if any modifications are needed to support their current group of students. </a:t>
            </a:r>
          </a:p>
          <a:p>
            <a:r>
              <a:rPr lang="en-US" baseline="0" dirty="0" smtClean="0">
                <a:latin typeface="Arial" pitchFamily="-83" charset="0"/>
              </a:rPr>
              <a:t>The form for 2015/2016 is dated March 2015.</a:t>
            </a:r>
          </a:p>
          <a:p>
            <a:endParaRPr lang="en-US" baseline="0" dirty="0" smtClean="0">
              <a:latin typeface="Arial" pitchFamily="-83" charset="0"/>
            </a:endParaRPr>
          </a:p>
          <a:p>
            <a:r>
              <a:rPr lang="en-US" baseline="0" dirty="0" smtClean="0">
                <a:latin typeface="Arial" pitchFamily="-83" charset="0"/>
              </a:rPr>
              <a:t>The CD4001B is from the first data collection period.</a:t>
            </a:r>
          </a:p>
          <a:p>
            <a:endParaRPr lang="en-US" baseline="0" dirty="0" smtClean="0">
              <a:latin typeface="Arial" pitchFamily="-83" charset="0"/>
            </a:endParaRPr>
          </a:p>
          <a:p>
            <a:pPr eaLnBrk="1" hangingPunct="1">
              <a:buFontTx/>
              <a:buChar char="•"/>
            </a:pPr>
            <a:endParaRPr lang="en-US" dirty="0" smtClean="0">
              <a:latin typeface="Arial" pitchFamily="-83" charset="0"/>
            </a:endParaRPr>
          </a:p>
          <a:p>
            <a:pPr eaLnBrk="1" hangingPunct="1">
              <a:buFontTx/>
              <a:buChar char="•"/>
            </a:pPr>
            <a:endParaRPr lang="en-US" dirty="0" smtClean="0">
              <a:latin typeface="Arial" pitchFamily="-83" charset="0"/>
            </a:endParaRPr>
          </a:p>
          <a:p>
            <a:endParaRPr lang="en-US" dirty="0">
              <a:latin typeface="Arial" pitchFamily="-83" charset="0"/>
            </a:endParaRPr>
          </a:p>
        </p:txBody>
      </p:sp>
      <p:sp>
        <p:nvSpPr>
          <p:cNvPr id="54276" name="Slide Number Placeholder 3"/>
          <p:cNvSpPr>
            <a:spLocks noGrp="1"/>
          </p:cNvSpPr>
          <p:nvPr>
            <p:ph type="sldNum" sz="quarter" idx="5"/>
          </p:nvPr>
        </p:nvSpPr>
        <p:spPr>
          <a:noFill/>
        </p:spPr>
        <p:txBody>
          <a:bodyPr/>
          <a:lstStyle/>
          <a:p>
            <a:fld id="{EC87BA17-1DC0-A445-BD66-20D5F9E6AA3A}" type="slidenum">
              <a:rPr lang="en-US">
                <a:latin typeface="Times" pitchFamily="-83" charset="0"/>
              </a:rPr>
              <a:pPr/>
              <a:t>26</a:t>
            </a:fld>
            <a:endParaRPr lang="en-US">
              <a:latin typeface="Times" pitchFamily="-8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Arial" pitchFamily="-83" charset="0"/>
            </a:endParaRPr>
          </a:p>
          <a:p>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a:spcBef>
                <a:spcPct val="0"/>
              </a:spcBef>
              <a:buFontTx/>
              <a:buChar char="•"/>
            </a:pPr>
            <a:r>
              <a:rPr lang="en-US" dirty="0">
                <a:latin typeface="Arial" pitchFamily="-83" charset="0"/>
              </a:rPr>
              <a:t>After completing each child’s DRDP, receiving completed Parent Surveys, and evaluating classrooms and FCC </a:t>
            </a:r>
            <a:r>
              <a:rPr lang="en-US" dirty="0" smtClean="0">
                <a:latin typeface="Arial" pitchFamily="-83" charset="0"/>
              </a:rPr>
              <a:t>homes using ERS, </a:t>
            </a:r>
            <a:r>
              <a:rPr lang="en-US" dirty="0">
                <a:latin typeface="Arial" pitchFamily="-83" charset="0"/>
              </a:rPr>
              <a:t>the next task is to compile the data. </a:t>
            </a:r>
          </a:p>
          <a:p>
            <a:pPr>
              <a:spcBef>
                <a:spcPct val="0"/>
              </a:spcBef>
              <a:buFontTx/>
              <a:buChar char="•"/>
            </a:pPr>
            <a:r>
              <a:rPr lang="en-US" dirty="0">
                <a:latin typeface="Arial" pitchFamily="-83" charset="0"/>
              </a:rPr>
              <a:t>Data is compiled in order to analyze and make programmatic decisions. </a:t>
            </a:r>
          </a:p>
          <a:p>
            <a:pPr>
              <a:spcBef>
                <a:spcPct val="0"/>
              </a:spcBef>
              <a:buFontTx/>
              <a:buChar char="•"/>
            </a:pPr>
            <a:r>
              <a:rPr lang="en-US" dirty="0">
                <a:latin typeface="Arial" pitchFamily="-83" charset="0"/>
              </a:rPr>
              <a:t>Data is compiled to know what went well and what still needs to be </a:t>
            </a:r>
            <a:r>
              <a:rPr lang="en-US" dirty="0" smtClean="0">
                <a:latin typeface="Arial" pitchFamily="-83" charset="0"/>
              </a:rPr>
              <a:t>addressed.</a:t>
            </a:r>
            <a:endParaRPr lang="en-US" dirty="0">
              <a:latin typeface="Arial" pitchFamily="-83"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a:spcBef>
                <a:spcPct val="0"/>
              </a:spcBef>
            </a:pPr>
            <a:r>
              <a:rPr lang="en-US" dirty="0">
                <a:latin typeface="Arial" pitchFamily="-1" charset="0"/>
                <a:ea typeface="ＭＳ Ｐゴシック" pitchFamily="-1" charset="-128"/>
                <a:cs typeface="ＭＳ Ｐゴシック" pitchFamily="-1" charset="-128"/>
              </a:rPr>
              <a:t>The compiling of data provides programs with an OVERVIEW of the program strengths and areas for improvement. It is an important step in the self-evaluation process. Since teachers compile data or write classroom summaries of findings, they should be familiar with the process.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r>
              <a:rPr lang="en-US" smtClean="0"/>
              <a:t>1</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a:spcBef>
                <a:spcPct val="0"/>
              </a:spcBef>
            </a:pPr>
            <a:r>
              <a:rPr lang="en-US" dirty="0" smtClean="0">
                <a:latin typeface="Arial" pitchFamily="-83" charset="0"/>
              </a:rPr>
              <a:t>When planning</a:t>
            </a:r>
            <a:r>
              <a:rPr lang="en-US" baseline="0" dirty="0" smtClean="0">
                <a:latin typeface="Arial" pitchFamily="-83" charset="0"/>
              </a:rPr>
              <a:t> action steps for the Program Action Plan, consider these areas of growth for the entire program.</a:t>
            </a:r>
            <a:endParaRPr lang="en-US" dirty="0">
              <a:latin typeface="Arial" pitchFamily="-8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buFontTx/>
              <a:buNone/>
            </a:pPr>
            <a:r>
              <a:rPr lang="en-US" dirty="0" smtClean="0">
                <a:latin typeface="Arial" pitchFamily="-83" charset="0"/>
              </a:rPr>
              <a:t>After the 6 month follow up assessment period, compile the information from all of the individual classroom of family child care home</a:t>
            </a:r>
            <a:r>
              <a:rPr lang="en-US" baseline="0" dirty="0" smtClean="0">
                <a:latin typeface="Arial" pitchFamily="-83" charset="0"/>
              </a:rPr>
              <a:t> DRDPs. First compile information at site level,</a:t>
            </a:r>
            <a:r>
              <a:rPr lang="en-US" dirty="0" smtClean="0">
                <a:latin typeface="Arial" pitchFamily="-83" charset="0"/>
              </a:rPr>
              <a:t> </a:t>
            </a:r>
            <a:r>
              <a:rPr lang="en-US" baseline="0" dirty="0" smtClean="0">
                <a:latin typeface="Arial" pitchFamily="-83" charset="0"/>
              </a:rPr>
              <a:t>then at program level. </a:t>
            </a:r>
          </a:p>
          <a:p>
            <a:pPr eaLnBrk="1" hangingPunct="1">
              <a:buFontTx/>
              <a:buNone/>
            </a:pPr>
            <a:r>
              <a:rPr lang="en-US" baseline="0" dirty="0" smtClean="0">
                <a:latin typeface="Arial" pitchFamily="-83" charset="0"/>
              </a:rPr>
              <a:t>Look for trends or patterns in the DRDP data to identify overall strengths and areas needing improvement at the domain level. Write at least one key finding.</a:t>
            </a:r>
          </a:p>
          <a:p>
            <a:pPr eaLnBrk="1" hangingPunct="1">
              <a:buFontTx/>
              <a:buNone/>
            </a:pPr>
            <a:r>
              <a:rPr lang="en-US" baseline="0" dirty="0" smtClean="0">
                <a:latin typeface="Arial" pitchFamily="-83" charset="0"/>
              </a:rPr>
              <a:t>There is an additional column (educational goals). In this column, define at least one goal at the domain level to address the identified key finding.</a:t>
            </a:r>
          </a:p>
          <a:p>
            <a:pPr eaLnBrk="1" hangingPunct="1">
              <a:buFontTx/>
              <a:buNone/>
            </a:pPr>
            <a:r>
              <a:rPr lang="en-US" baseline="0" dirty="0" smtClean="0">
                <a:latin typeface="Arial" pitchFamily="-83" charset="0"/>
              </a:rPr>
              <a:t>The new form is EESD 4003</a:t>
            </a:r>
            <a:r>
              <a:rPr lang="en-US" dirty="0" smtClean="0">
                <a:latin typeface="Arial" pitchFamily="-83" charset="0"/>
              </a:rPr>
              <a:t> (</a:t>
            </a:r>
            <a:r>
              <a:rPr lang="en-US" baseline="0" dirty="0" smtClean="0">
                <a:latin typeface="Arial" pitchFamily="-83" charset="0"/>
              </a:rPr>
              <a:t>used to be CD 4001a).</a:t>
            </a:r>
          </a:p>
          <a:p>
            <a:pPr eaLnBrk="1" hangingPunct="1">
              <a:buFontTx/>
              <a:buNone/>
            </a:pPr>
            <a:r>
              <a:rPr lang="en-US" baseline="0" dirty="0" smtClean="0">
                <a:latin typeface="Arial" pitchFamily="-83" charset="0"/>
              </a:rPr>
              <a:t>You will notice some changes to the layout of the form to help write more information. As the form states, this is the PROGRAM action plan. </a:t>
            </a:r>
          </a:p>
          <a:p>
            <a:pPr eaLnBrk="1" hangingPunct="1">
              <a:buFontTx/>
              <a:buNone/>
            </a:pPr>
            <a:r>
              <a:rPr lang="en-US" baseline="0" dirty="0" smtClean="0">
                <a:latin typeface="Arial" pitchFamily="-83" charset="0"/>
              </a:rPr>
              <a:t>Similar to the classroom summary of findings, there are guiding questions for each area. </a:t>
            </a:r>
            <a:endParaRPr lang="en-US" dirty="0" smtClean="0">
              <a:latin typeface="Arial" pitchFamily="-83"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83" charset="0"/>
              </a:rPr>
              <a:t>Trainer note: Ask </a:t>
            </a:r>
            <a:r>
              <a:rPr lang="en-US" dirty="0">
                <a:latin typeface="Arial" pitchFamily="-83" charset="0"/>
              </a:rPr>
              <a:t>participants </a:t>
            </a:r>
            <a:r>
              <a:rPr lang="en-US" dirty="0" smtClean="0">
                <a:latin typeface="Arial" pitchFamily="-83" charset="0"/>
              </a:rPr>
              <a:t>to</a:t>
            </a:r>
            <a:r>
              <a:rPr lang="en-US" baseline="0" dirty="0" smtClean="0">
                <a:latin typeface="Arial" pitchFamily="-83" charset="0"/>
              </a:rPr>
              <a:t> </a:t>
            </a:r>
            <a:r>
              <a:rPr lang="en-US" dirty="0" smtClean="0">
                <a:latin typeface="Arial" pitchFamily="-83" charset="0"/>
              </a:rPr>
              <a:t>highlight </a:t>
            </a:r>
            <a:r>
              <a:rPr lang="en-US" dirty="0">
                <a:latin typeface="Arial" pitchFamily="-83" charset="0"/>
              </a:rPr>
              <a:t>the </a:t>
            </a:r>
            <a:r>
              <a:rPr lang="en-US" dirty="0" smtClean="0">
                <a:latin typeface="Arial" pitchFamily="-83" charset="0"/>
              </a:rPr>
              <a:t>differences. </a:t>
            </a:r>
            <a:endParaRPr lang="en-US" dirty="0">
              <a:latin typeface="Arial" pitchFamily="-83" charset="0"/>
            </a:endParaRPr>
          </a:p>
        </p:txBody>
      </p:sp>
      <p:sp>
        <p:nvSpPr>
          <p:cNvPr id="70660" name="Slide Number Placeholder 3"/>
          <p:cNvSpPr>
            <a:spLocks noGrp="1"/>
          </p:cNvSpPr>
          <p:nvPr>
            <p:ph type="sldNum" sz="quarter" idx="5"/>
          </p:nvPr>
        </p:nvSpPr>
        <p:spPr>
          <a:noFill/>
        </p:spPr>
        <p:txBody>
          <a:bodyPr/>
          <a:lstStyle/>
          <a:p>
            <a:fld id="{62F91036-36C7-834D-8153-5007B0A1FFB0}" type="slidenum">
              <a:rPr lang="en-US">
                <a:latin typeface="Times" pitchFamily="-83" charset="0"/>
              </a:rPr>
              <a:pPr/>
              <a:t>32</a:t>
            </a:fld>
            <a:endParaRPr lang="en-US">
              <a:latin typeface="Times" pitchFamily="-83"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838200" y="4343400"/>
            <a:ext cx="5029200" cy="4114800"/>
          </a:xfrm>
          <a:noFill/>
          <a:ln/>
        </p:spPr>
        <p:txBody>
          <a:bodyPr/>
          <a:lstStyle/>
          <a:p>
            <a:pPr marL="0" lvl="2" indent="0" eaLnBrk="1" hangingPunct="1">
              <a:spcBef>
                <a:spcPct val="0"/>
              </a:spcBef>
            </a:pPr>
            <a:r>
              <a:rPr lang="en-US" dirty="0" smtClean="0">
                <a:latin typeface="Arial" pitchFamily="-83" charset="0"/>
                <a:ea typeface="Arial" pitchFamily="-83" charset="0"/>
                <a:cs typeface="Arial" pitchFamily="-83" charset="0"/>
              </a:rPr>
              <a:t>Trainer note: Refer </a:t>
            </a:r>
            <a:r>
              <a:rPr lang="en-US" dirty="0">
                <a:latin typeface="Arial" pitchFamily="-83" charset="0"/>
                <a:ea typeface="Arial" pitchFamily="-83" charset="0"/>
                <a:cs typeface="Arial" pitchFamily="-83" charset="0"/>
              </a:rPr>
              <a:t>to</a:t>
            </a:r>
            <a:r>
              <a:rPr lang="en-US" dirty="0" smtClean="0">
                <a:latin typeface="Arial" pitchFamily="-83" charset="0"/>
                <a:ea typeface="Arial" pitchFamily="-83" charset="0"/>
                <a:cs typeface="Arial" pitchFamily="-83" charset="0"/>
              </a:rPr>
              <a:t> EESD 4003. Allow </a:t>
            </a:r>
            <a:r>
              <a:rPr lang="en-US" dirty="0">
                <a:latin typeface="Arial" pitchFamily="-83" charset="0"/>
                <a:ea typeface="Arial" pitchFamily="-83" charset="0"/>
                <a:cs typeface="Arial" pitchFamily="-83" charset="0"/>
              </a:rPr>
              <a:t>participants 3-5 minutes to read instructions.</a:t>
            </a:r>
            <a:r>
              <a:rPr lang="en-US" dirty="0" smtClean="0">
                <a:latin typeface="Arial" pitchFamily="-83" charset="0"/>
                <a:ea typeface="Arial" pitchFamily="-83" charset="0"/>
                <a:cs typeface="Arial" pitchFamily="-83" charset="0"/>
              </a:rPr>
              <a:t>  </a:t>
            </a:r>
          </a:p>
          <a:p>
            <a:pPr marL="0" lvl="2" indent="0" eaLnBrk="1" hangingPunct="1">
              <a:spcBef>
                <a:spcPct val="0"/>
              </a:spcBef>
              <a:buFontTx/>
              <a:buChar char="•"/>
            </a:pPr>
            <a:endParaRPr lang="en-US" dirty="0" smtClean="0">
              <a:latin typeface="Arial" pitchFamily="-83" charset="0"/>
              <a:ea typeface="Arial" pitchFamily="-83" charset="0"/>
              <a:cs typeface="Arial" pitchFamily="-83" charset="0"/>
            </a:endParaRPr>
          </a:p>
          <a:p>
            <a:pPr marL="0" lvl="2" indent="0" eaLnBrk="1" hangingPunct="1">
              <a:spcBef>
                <a:spcPct val="0"/>
              </a:spcBef>
            </a:pPr>
            <a:r>
              <a:rPr lang="en-US" dirty="0" smtClean="0">
                <a:latin typeface="Arial" pitchFamily="-83" charset="0"/>
                <a:ea typeface="Arial" pitchFamily="-83" charset="0"/>
                <a:cs typeface="Arial" pitchFamily="-83" charset="0"/>
              </a:rPr>
              <a:t>Each teacher </a:t>
            </a:r>
            <a:r>
              <a:rPr lang="en-US" dirty="0">
                <a:latin typeface="Arial" pitchFamily="-83" charset="0"/>
                <a:ea typeface="Arial" pitchFamily="-83" charset="0"/>
                <a:cs typeface="Arial" pitchFamily="-83" charset="0"/>
              </a:rPr>
              <a:t>compiled classroom data and completed a Summary of Findings (CD 4001B</a:t>
            </a:r>
            <a:r>
              <a:rPr lang="en-US" dirty="0" smtClean="0">
                <a:latin typeface="Arial" pitchFamily="-83" charset="0"/>
                <a:ea typeface="Arial" pitchFamily="-83" charset="0"/>
                <a:cs typeface="Arial" pitchFamily="-83" charset="0"/>
              </a:rPr>
              <a:t>)-last year. </a:t>
            </a:r>
            <a:r>
              <a:rPr lang="en-US" dirty="0">
                <a:latin typeface="Arial" pitchFamily="-83" charset="0"/>
                <a:ea typeface="Arial" pitchFamily="-83" charset="0"/>
                <a:cs typeface="Arial" pitchFamily="-83" charset="0"/>
              </a:rPr>
              <a:t>Now we are looking at the program level. Programs are required to take all of the classroom data and compile by age group it at the site level or FCCHEN designated teachers case load, and then compile the data at the program level by age group and contract.</a:t>
            </a:r>
          </a:p>
          <a:p>
            <a:pPr marL="0" lvl="2" indent="0" eaLnBrk="1" hangingPunct="1"/>
            <a:endParaRPr lang="en-US" dirty="0">
              <a:latin typeface="Times New Roman" pitchFamily="-83" charset="0"/>
              <a:ea typeface="ＭＳ Ｐゴシック" pitchFamily="-83" charset="-128"/>
              <a:cs typeface="ＭＳ Ｐゴシック" pitchFamily="-8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xfrm>
            <a:off x="1066800" y="4419600"/>
            <a:ext cx="5029200" cy="2971800"/>
          </a:xfrm>
          <a:solidFill>
            <a:srgbClr val="FFFFFF"/>
          </a:solidFill>
          <a:ln/>
        </p:spPr>
        <p:txBody>
          <a:bodyPr/>
          <a:lstStyle/>
          <a:p>
            <a:pPr eaLnBrk="1" hangingPunct="1">
              <a:spcBef>
                <a:spcPct val="0"/>
              </a:spcBef>
            </a:pPr>
            <a:r>
              <a:rPr lang="en-US" sz="1400">
                <a:latin typeface="Palatino" pitchFamily="-1" charset="0"/>
                <a:ea typeface="ＭＳ Ｐゴシック" pitchFamily="-1" charset="-128"/>
                <a:cs typeface="ＭＳ Ｐゴシック" pitchFamily="-1" charset="-128"/>
              </a:rPr>
              <a:t>• </a:t>
            </a:r>
            <a:r>
              <a:rPr lang="en-US">
                <a:latin typeface="Arial" pitchFamily="-1" charset="0"/>
                <a:ea typeface="ＭＳ Ｐゴシック" pitchFamily="-1" charset="-128"/>
                <a:cs typeface="ＭＳ Ｐゴシック" pitchFamily="-1" charset="-128"/>
              </a:rPr>
              <a:t>There are several suggested ways that programs may summarize the information. Each agency may experiment with the method. However, the number of classrooms, sites, and program types, as well as technical resources, will likely contribute to the method agencies decide works best.</a:t>
            </a:r>
          </a:p>
          <a:p>
            <a:pPr eaLnBrk="1" hangingPunct="1">
              <a:spcBef>
                <a:spcPct val="0"/>
              </a:spcBef>
            </a:pPr>
            <a:endParaRPr lang="en-US">
              <a:latin typeface="Arial" pitchFamily="-1" charset="0"/>
              <a:ea typeface="ＭＳ Ｐゴシック" pitchFamily="-1" charset="-128"/>
              <a:cs typeface="ＭＳ Ｐゴシック" pitchFamily="-1" charset="-128"/>
            </a:endParaRPr>
          </a:p>
          <a:p>
            <a:pPr eaLnBrk="1" hangingPunct="1">
              <a:spcBef>
                <a:spcPct val="0"/>
              </a:spcBef>
            </a:pPr>
            <a:r>
              <a:rPr lang="en-US">
                <a:latin typeface="Arial" pitchFamily="-1" charset="0"/>
                <a:ea typeface="ＭＳ Ｐゴシック" pitchFamily="-1" charset="-128"/>
                <a:cs typeface="ＭＳ Ｐゴシック" pitchFamily="-1" charset="-128"/>
              </a:rPr>
              <a:t>• The Desired Results Web site offers tools to do a tally or use the Excel files for DRDP</a:t>
            </a:r>
            <a:r>
              <a:rPr lang="en-US" baseline="30000">
                <a:latin typeface="Arial" pitchFamily="-1" charset="0"/>
                <a:ea typeface="ＭＳ Ｐゴシック" pitchFamily="-1" charset="-128"/>
                <a:cs typeface="ＭＳ Ｐゴシック" pitchFamily="-1" charset="-128"/>
              </a:rPr>
              <a:t> </a:t>
            </a:r>
            <a:r>
              <a:rPr lang="en-US">
                <a:latin typeface="Arial" pitchFamily="-1" charset="0"/>
                <a:ea typeface="ＭＳ Ｐゴシック" pitchFamily="-1" charset="-128"/>
                <a:cs typeface="ＭＳ Ｐゴシック" pitchFamily="-1" charset="-128"/>
              </a:rPr>
              <a:t>age levels and Parent Surveys. </a:t>
            </a:r>
          </a:p>
          <a:p>
            <a:pPr marL="914400" lvl="2" indent="0" eaLnBrk="1" hangingPunct="1">
              <a:spcBef>
                <a:spcPct val="0"/>
              </a:spcBef>
            </a:pPr>
            <a:endParaRPr lang="en-US">
              <a:latin typeface="Arial" pitchFamily="-1" charset="0"/>
              <a:ea typeface="ＭＳ Ｐゴシック" pitchFamily="-1" charset="-128"/>
            </a:endParaRPr>
          </a:p>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a:latin typeface="Arial" pitchFamily="-1" charset="0"/>
                <a:ea typeface="ＭＳ Ｐゴシック" pitchFamily="-1" charset="-128"/>
                <a:cs typeface="ＭＳ Ｐゴシック" pitchFamily="-1" charset="-128"/>
              </a:rPr>
              <a:t>DRDPtech</a:t>
            </a:r>
            <a:r>
              <a:rPr lang="en-US" dirty="0">
                <a:latin typeface="Arial" pitchFamily="-1" charset="0"/>
                <a:ea typeface="ＭＳ Ｐゴシック" pitchFamily="-1" charset="-128"/>
                <a:cs typeface="ＭＳ Ｐゴシック" pitchFamily="-1" charset="-128"/>
              </a:rPr>
              <a:t> </a:t>
            </a:r>
            <a:r>
              <a:rPr lang="en-US" dirty="0" smtClean="0">
                <a:latin typeface="Arial" pitchFamily="-1" charset="0"/>
                <a:ea typeface="ＭＳ Ｐゴシック" pitchFamily="-1" charset="-128"/>
                <a:cs typeface="ＭＳ Ｐゴシック" pitchFamily="-1" charset="-128"/>
              </a:rPr>
              <a:t>is</a:t>
            </a:r>
            <a:r>
              <a:rPr lang="en-US" baseline="0" dirty="0" smtClean="0">
                <a:latin typeface="Arial" pitchFamily="-1" charset="0"/>
                <a:ea typeface="ＭＳ Ｐゴシック" pitchFamily="-1" charset="-128"/>
                <a:cs typeface="ＭＳ Ｐゴシック" pitchFamily="-1" charset="-128"/>
              </a:rPr>
              <a:t> free of charge</a:t>
            </a:r>
            <a:r>
              <a:rPr lang="en-US" dirty="0" smtClean="0">
                <a:latin typeface="Arial" pitchFamily="-1" charset="0"/>
                <a:ea typeface="ＭＳ Ｐゴシック" pitchFamily="-1" charset="-128"/>
                <a:cs typeface="ＭＳ Ｐゴシック" pitchFamily="-1" charset="-128"/>
              </a:rPr>
              <a:t> for</a:t>
            </a:r>
            <a:r>
              <a:rPr lang="en-US" baseline="0" dirty="0" smtClean="0">
                <a:latin typeface="Arial" pitchFamily="-1" charset="0"/>
                <a:ea typeface="ＭＳ Ｐゴシック" pitchFamily="-1" charset="-128"/>
                <a:cs typeface="ＭＳ Ｐゴシック" pitchFamily="-1" charset="-128"/>
              </a:rPr>
              <a:t> EESD</a:t>
            </a:r>
            <a:r>
              <a:rPr lang="en-US" dirty="0" smtClean="0">
                <a:latin typeface="Arial" pitchFamily="-1" charset="0"/>
                <a:ea typeface="ＭＳ Ｐゴシック" pitchFamily="-1" charset="-128"/>
                <a:cs typeface="ＭＳ Ｐゴシック" pitchFamily="-1" charset="-128"/>
              </a:rPr>
              <a:t>-</a:t>
            </a:r>
            <a:r>
              <a:rPr lang="en-US" dirty="0">
                <a:latin typeface="Arial" pitchFamily="-1" charset="0"/>
                <a:ea typeface="ＭＳ Ｐゴシック" pitchFamily="-1" charset="-128"/>
                <a:cs typeface="ＭＳ Ｐゴシック" pitchFamily="-1" charset="-128"/>
              </a:rPr>
              <a:t>funded </a:t>
            </a:r>
            <a:r>
              <a:rPr lang="en-US" dirty="0" smtClean="0">
                <a:latin typeface="Arial" pitchFamily="-1" charset="0"/>
                <a:ea typeface="ＭＳ Ｐゴシック" pitchFamily="-1" charset="-128"/>
                <a:cs typeface="ＭＳ Ｐゴシック" pitchFamily="-1" charset="-128"/>
              </a:rPr>
              <a:t>programs,</a:t>
            </a:r>
            <a:r>
              <a:rPr lang="en-US" dirty="0" smtClean="0"/>
              <a:t> California Head Start programs, California tribal CCDF and Head Start programs, and for California K-12 school districts. </a:t>
            </a:r>
          </a:p>
          <a:p>
            <a:pPr eaLnBrk="1" hangingPunct="1"/>
            <a:endParaRPr lang="en-US" dirty="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B70010BB-3158-0F46-A698-1E81D67E90EF}"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err="1" smtClean="0">
                <a:latin typeface="Arial" pitchFamily="-1" charset="0"/>
                <a:ea typeface="Arial" pitchFamily="-1" charset="0"/>
                <a:cs typeface="Arial" pitchFamily="-1" charset="0"/>
              </a:rPr>
              <a:t>DRDPtech</a:t>
            </a:r>
            <a:r>
              <a:rPr lang="en-US" dirty="0" smtClean="0">
                <a:latin typeface="Arial" pitchFamily="-1" charset="0"/>
                <a:ea typeface="Arial" pitchFamily="-1" charset="0"/>
                <a:cs typeface="Arial" pitchFamily="-1" charset="0"/>
              </a:rPr>
              <a:t> allows programs to go paperless when</a:t>
            </a:r>
            <a:r>
              <a:rPr lang="en-US" baseline="0" dirty="0" smtClean="0">
                <a:latin typeface="Arial" pitchFamily="-1" charset="0"/>
                <a:ea typeface="Arial" pitchFamily="-1" charset="0"/>
                <a:cs typeface="Arial" pitchFamily="-1" charset="0"/>
              </a:rPr>
              <a:t> completing and storing their DRDP data. Within </a:t>
            </a:r>
            <a:r>
              <a:rPr lang="en-US" baseline="0" dirty="0" err="1" smtClean="0">
                <a:latin typeface="Arial" pitchFamily="-1" charset="0"/>
                <a:ea typeface="Arial" pitchFamily="-1" charset="0"/>
                <a:cs typeface="Arial" pitchFamily="-1" charset="0"/>
              </a:rPr>
              <a:t>DRDPtech</a:t>
            </a:r>
            <a:r>
              <a:rPr lang="en-US" baseline="0" dirty="0" smtClean="0">
                <a:latin typeface="Arial" pitchFamily="-1" charset="0"/>
                <a:ea typeface="Arial" pitchFamily="-1" charset="0"/>
                <a:cs typeface="Arial" pitchFamily="-1" charset="0"/>
              </a:rPr>
              <a:t> programs can pull different level reports. Reports for individual children, groups of children and the entire agency. These reports are helpful for planning curriculum and meeting professional development goals. </a:t>
            </a:r>
            <a:endParaRPr lang="en-US" dirty="0">
              <a:latin typeface="Arial" pitchFamily="-1" charset="0"/>
              <a:ea typeface="Arial" pitchFamily="-1" charset="0"/>
              <a:cs typeface="Arial"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dirty="0" smtClean="0">
                <a:latin typeface="Arial" pitchFamily="-83" charset="0"/>
                <a:ea typeface="Arial" pitchFamily="-83" charset="0"/>
                <a:cs typeface="Arial" pitchFamily="-83" charset="0"/>
              </a:rPr>
              <a:t>Trainer note: </a:t>
            </a:r>
            <a:r>
              <a:rPr lang="en-US" dirty="0" smtClean="0">
                <a:latin typeface="Arial" pitchFamily="-83" charset="0"/>
              </a:rPr>
              <a:t>Refer </a:t>
            </a:r>
            <a:r>
              <a:rPr lang="en-US" dirty="0">
                <a:latin typeface="Arial" pitchFamily="-83" charset="0"/>
              </a:rPr>
              <a:t>to instructions</a:t>
            </a:r>
            <a:r>
              <a:rPr lang="en-US" dirty="0" smtClean="0">
                <a:latin typeface="Arial" pitchFamily="-83" charset="0"/>
              </a:rPr>
              <a:t> EESD. </a:t>
            </a:r>
            <a:r>
              <a:rPr lang="en-US" dirty="0">
                <a:latin typeface="Arial" pitchFamily="-83" charset="0"/>
              </a:rPr>
              <a:t>Allow participants 3-5 minutes to read and highlight important </a:t>
            </a:r>
            <a:r>
              <a:rPr lang="en-US" dirty="0" smtClean="0">
                <a:latin typeface="Arial" pitchFamily="-83" charset="0"/>
              </a:rPr>
              <a:t>information. </a:t>
            </a:r>
            <a:endParaRPr lang="en-US" dirty="0">
              <a:latin typeface="Arial" pitchFamily="-83" charset="0"/>
            </a:endParaRPr>
          </a:p>
          <a:p>
            <a:r>
              <a:rPr lang="en-US" dirty="0">
                <a:latin typeface="Arial" pitchFamily="-83" charset="0"/>
              </a:rPr>
              <a:t>No matter the size of a program or agency, data is compiled at the classroom level for the Environment Rating Scale. Each program is responsible for the ERS data to be grouped by: </a:t>
            </a:r>
          </a:p>
          <a:p>
            <a:r>
              <a:rPr lang="en-US" dirty="0">
                <a:latin typeface="Arial" pitchFamily="-83" charset="0"/>
              </a:rPr>
              <a:t>1st – classroom/ FFCHEN home</a:t>
            </a:r>
          </a:p>
          <a:p>
            <a:r>
              <a:rPr lang="en-US" dirty="0">
                <a:latin typeface="Arial" pitchFamily="-83" charset="0"/>
              </a:rPr>
              <a:t>2</a:t>
            </a:r>
            <a:r>
              <a:rPr lang="en-US" baseline="30000" dirty="0">
                <a:latin typeface="Arial" pitchFamily="-83" charset="0"/>
              </a:rPr>
              <a:t>nd</a:t>
            </a:r>
            <a:r>
              <a:rPr lang="en-US" dirty="0">
                <a:latin typeface="Arial" pitchFamily="-83" charset="0"/>
              </a:rPr>
              <a:t> – site / FFCHEN home</a:t>
            </a:r>
          </a:p>
          <a:p>
            <a:r>
              <a:rPr lang="en-US" dirty="0">
                <a:latin typeface="Arial" pitchFamily="-83" charset="0"/>
              </a:rPr>
              <a:t>3</a:t>
            </a:r>
            <a:r>
              <a:rPr lang="en-US" baseline="30000" dirty="0">
                <a:latin typeface="Arial" pitchFamily="-83" charset="0"/>
              </a:rPr>
              <a:t>rd</a:t>
            </a:r>
            <a:r>
              <a:rPr lang="en-US" dirty="0">
                <a:latin typeface="Arial" pitchFamily="-83" charset="0"/>
              </a:rPr>
              <a:t> - program or agency  compiled by age group and contract. Compile all of the ITERS, ECERS, FCCERS and </a:t>
            </a:r>
            <a:r>
              <a:rPr lang="en-US" dirty="0" err="1" smtClean="0">
                <a:latin typeface="Arial" pitchFamily="-83" charset="0"/>
              </a:rPr>
              <a:t>SACERS.Write</a:t>
            </a:r>
            <a:r>
              <a:rPr lang="en-US" dirty="0" smtClean="0">
                <a:latin typeface="Arial" pitchFamily="-83" charset="0"/>
              </a:rPr>
              <a:t> </a:t>
            </a:r>
            <a:r>
              <a:rPr lang="en-US" dirty="0">
                <a:latin typeface="Arial" pitchFamily="-83" charset="0"/>
              </a:rPr>
              <a:t>a Summary of  Findings for each one or write it by type on one sheet of paper.)</a:t>
            </a:r>
          </a:p>
          <a:p>
            <a:pPr eaLnBrk="1" hangingPunct="1"/>
            <a:endParaRPr lang="en-US" sz="1400" dirty="0">
              <a:latin typeface="Palatino" pitchFamily="-83"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 AGENCY average subscale scores are computed by adding up each classroom/home average subscale scores together and dividing that sum by the number of classrooms/homes. </a:t>
            </a:r>
          </a:p>
          <a:p>
            <a:pPr eaLnBrk="1" hangingPunct="1"/>
            <a:r>
              <a:rPr lang="en-US" dirty="0">
                <a:latin typeface="Arial" pitchFamily="-1" charset="0"/>
                <a:ea typeface="ＭＳ Ｐゴシック" pitchFamily="-1" charset="-128"/>
                <a:cs typeface="ＭＳ Ｐゴシック" pitchFamily="-1" charset="-128"/>
              </a:rPr>
              <a:t>• All subscale score AVERAGES below “5” must be listed on the AGENCY ERS Summary of Findings, in the subscales listed in the instructions for form</a:t>
            </a:r>
            <a:r>
              <a:rPr lang="en-US" dirty="0" smtClean="0">
                <a:latin typeface="Arial" pitchFamily="-1" charset="0"/>
                <a:ea typeface="ＭＳ Ｐゴシック" pitchFamily="-1" charset="-128"/>
                <a:cs typeface="ＭＳ Ｐゴシック" pitchFamily="-1" charset="-128"/>
              </a:rPr>
              <a:t> EESD. Although </a:t>
            </a:r>
            <a:r>
              <a:rPr lang="en-US" dirty="0">
                <a:latin typeface="Arial" pitchFamily="-1" charset="0"/>
                <a:ea typeface="ＭＳ Ｐゴシック" pitchFamily="-1" charset="-128"/>
                <a:cs typeface="ＭＳ Ｐゴシック" pitchFamily="-1" charset="-128"/>
              </a:rPr>
              <a:t>action steps must be completed by a date determined by the agency, items that involve the immediate safety of children should be addressed as soon as possible.</a:t>
            </a: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latin typeface="Arial" pitchFamily="-83" charset="0"/>
                <a:ea typeface="Arial" pitchFamily="-83" charset="0"/>
                <a:cs typeface="Arial" pitchFamily="-83" charset="0"/>
              </a:rPr>
              <a:t>Trainer note: </a:t>
            </a:r>
            <a:r>
              <a:rPr lang="en-US" dirty="0" smtClean="0">
                <a:latin typeface="Arial" pitchFamily="-83" charset="0"/>
              </a:rPr>
              <a:t>Refer </a:t>
            </a:r>
            <a:r>
              <a:rPr lang="en-US" dirty="0">
                <a:latin typeface="Arial" pitchFamily="-83" charset="0"/>
              </a:rPr>
              <a:t>to</a:t>
            </a:r>
            <a:r>
              <a:rPr lang="en-US" dirty="0" smtClean="0">
                <a:latin typeface="Arial" pitchFamily="-83" charset="0"/>
              </a:rPr>
              <a:t> EESD. </a:t>
            </a:r>
            <a:r>
              <a:rPr lang="en-US" dirty="0">
                <a:latin typeface="Arial" pitchFamily="-83" charset="0"/>
              </a:rPr>
              <a:t>Allow participants 3-5 minutes to read instructions and highlight important information. </a:t>
            </a:r>
            <a:endParaRPr lang="en-US" dirty="0" smtClean="0">
              <a:latin typeface="Arial" pitchFamily="-83" charset="0"/>
            </a:endParaRPr>
          </a:p>
          <a:p>
            <a:r>
              <a:rPr lang="en-US" dirty="0" smtClean="0">
                <a:latin typeface="Arial" pitchFamily="-83" charset="0"/>
              </a:rPr>
              <a:t>No </a:t>
            </a:r>
            <a:r>
              <a:rPr lang="en-US" dirty="0">
                <a:latin typeface="Arial" pitchFamily="-83" charset="0"/>
              </a:rPr>
              <a:t>matter the size of a program or agency, Parent Surveys are summarized at the contract level, although agencies may choose to compile it at the site level. </a:t>
            </a:r>
            <a:r>
              <a:rPr lang="en-US" dirty="0" smtClean="0">
                <a:latin typeface="Arial" pitchFamily="-83" charset="0"/>
              </a:rPr>
              <a:t>Agencies </a:t>
            </a:r>
            <a:r>
              <a:rPr lang="en-US" dirty="0">
                <a:latin typeface="Arial" pitchFamily="-83" charset="0"/>
              </a:rPr>
              <a:t>group the data by: </a:t>
            </a:r>
          </a:p>
          <a:p>
            <a:r>
              <a:rPr lang="en-US" dirty="0">
                <a:latin typeface="Arial" pitchFamily="-83" charset="0"/>
              </a:rPr>
              <a:t>1</a:t>
            </a:r>
            <a:r>
              <a:rPr lang="en-US" baseline="30000" dirty="0">
                <a:latin typeface="Arial" pitchFamily="-83" charset="0"/>
              </a:rPr>
              <a:t>st</a:t>
            </a:r>
            <a:r>
              <a:rPr lang="en-US" dirty="0">
                <a:latin typeface="Arial" pitchFamily="-83" charset="0"/>
              </a:rPr>
              <a:t> - site (ONLY a recommendation; site summary is not required.)</a:t>
            </a:r>
          </a:p>
          <a:p>
            <a:r>
              <a:rPr lang="en-US" dirty="0">
                <a:latin typeface="Arial" pitchFamily="-83" charset="0"/>
              </a:rPr>
              <a:t>2</a:t>
            </a:r>
            <a:r>
              <a:rPr lang="en-US" baseline="30000" dirty="0">
                <a:latin typeface="Arial" pitchFamily="-83" charset="0"/>
              </a:rPr>
              <a:t>nd</a:t>
            </a:r>
            <a:r>
              <a:rPr lang="en-US" dirty="0">
                <a:latin typeface="Arial" pitchFamily="-83" charset="0"/>
              </a:rPr>
              <a:t> - program or agency  </a:t>
            </a:r>
          </a:p>
          <a:p>
            <a:r>
              <a:rPr lang="en-US" dirty="0">
                <a:latin typeface="Arial" pitchFamily="-83" charset="0"/>
              </a:rPr>
              <a:t>This data will be used to write Summaries of Findings which will be analyzed again to determine a COMPREHENSIVE Program Action Plan for the agency.  </a:t>
            </a:r>
          </a:p>
          <a:p>
            <a:pPr eaLnBrk="1" hangingPunct="1"/>
            <a:endParaRPr lang="en-US" dirty="0">
              <a:latin typeface="Arial" pitchFamily="-8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endParaRPr lang="en-US">
              <a:latin typeface="Arial" pitchFamily="-83" charset="0"/>
            </a:endParaRPr>
          </a:p>
        </p:txBody>
      </p:sp>
      <p:sp>
        <p:nvSpPr>
          <p:cNvPr id="25604" name="Slide Number Placeholder 3"/>
          <p:cNvSpPr>
            <a:spLocks noGrp="1"/>
          </p:cNvSpPr>
          <p:nvPr>
            <p:ph type="sldNum" sz="quarter" idx="5"/>
          </p:nvPr>
        </p:nvSpPr>
        <p:spPr>
          <a:noFill/>
        </p:spPr>
        <p:txBody>
          <a:bodyPr/>
          <a:lstStyle/>
          <a:p>
            <a:fld id="{9CAD75BF-420C-714E-90A7-96D19D62CF70}" type="slidenum">
              <a:rPr lang="en-US" smtClean="0">
                <a:latin typeface="Times" pitchFamily="-83" charset="0"/>
              </a:rPr>
              <a:pPr/>
              <a:t>4</a:t>
            </a:fld>
            <a:endParaRPr lang="en-US" smtClean="0">
              <a:latin typeface="Times" pitchFamily="-83"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spcBef>
                <a:spcPct val="0"/>
              </a:spcBef>
            </a:pPr>
            <a:r>
              <a:rPr lang="en-US" dirty="0">
                <a:latin typeface="Arial" pitchFamily="-1" charset="0"/>
                <a:ea typeface="ＭＳ Ｐゴシック" pitchFamily="-1" charset="-128"/>
                <a:cs typeface="ＭＳ Ｐゴシック" pitchFamily="-1" charset="-128"/>
              </a:rPr>
              <a:t>Parent surveys are compiled in a similar way to the DRDP with the addition of available space to record the comments parents make on the survey form.</a:t>
            </a:r>
          </a:p>
          <a:p>
            <a:r>
              <a:rPr lang="en-US" dirty="0">
                <a:latin typeface="Arial" pitchFamily="-1" charset="0"/>
                <a:ea typeface="ＭＳ Ｐゴシック" pitchFamily="-1" charset="-128"/>
                <a:cs typeface="ＭＳ Ｐゴシック" pitchFamily="-1" charset="-128"/>
              </a:rPr>
              <a:t>No matter the size of a program or agency, parent surveys are summarized at the contract level, although agencies may choose to compile it at the site level. Agencies group the data by: </a:t>
            </a:r>
          </a:p>
          <a:p>
            <a:r>
              <a:rPr lang="en-US" dirty="0">
                <a:latin typeface="Arial" pitchFamily="-1" charset="0"/>
                <a:ea typeface="ＭＳ Ｐゴシック" pitchFamily="-1" charset="-128"/>
                <a:cs typeface="ＭＳ Ｐゴシック" pitchFamily="-1" charset="-128"/>
              </a:rPr>
              <a:t>1</a:t>
            </a:r>
            <a:r>
              <a:rPr lang="en-US" baseline="30000" dirty="0">
                <a:latin typeface="Arial" pitchFamily="-1" charset="0"/>
                <a:ea typeface="ＭＳ Ｐゴシック" pitchFamily="-1" charset="-128"/>
                <a:cs typeface="ＭＳ Ｐゴシック" pitchFamily="-1" charset="-128"/>
              </a:rPr>
              <a:t>st</a:t>
            </a:r>
            <a:r>
              <a:rPr lang="en-US" dirty="0">
                <a:latin typeface="Arial" pitchFamily="-1" charset="0"/>
                <a:ea typeface="ＭＳ Ｐゴシック" pitchFamily="-1" charset="-128"/>
                <a:cs typeface="ＭＳ Ｐゴシック" pitchFamily="-1" charset="-128"/>
              </a:rPr>
              <a:t> - site (ONLY a recommendation; site summary is not required.)</a:t>
            </a:r>
          </a:p>
          <a:p>
            <a:r>
              <a:rPr lang="en-US" dirty="0">
                <a:latin typeface="Arial" pitchFamily="-1" charset="0"/>
                <a:ea typeface="ＭＳ Ｐゴシック" pitchFamily="-1" charset="-128"/>
                <a:cs typeface="ＭＳ Ｐゴシック" pitchFamily="-1" charset="-128"/>
              </a:rPr>
              <a:t>2</a:t>
            </a:r>
            <a:r>
              <a:rPr lang="en-US" baseline="30000" dirty="0">
                <a:latin typeface="Arial" pitchFamily="-1" charset="0"/>
                <a:ea typeface="ＭＳ Ｐゴシック" pitchFamily="-1" charset="-128"/>
                <a:cs typeface="ＭＳ Ｐゴシック" pitchFamily="-1" charset="-128"/>
              </a:rPr>
              <a:t>nd</a:t>
            </a:r>
            <a:r>
              <a:rPr lang="en-US" dirty="0">
                <a:latin typeface="Arial" pitchFamily="-1" charset="0"/>
                <a:ea typeface="ＭＳ Ｐゴシック" pitchFamily="-1" charset="-128"/>
                <a:cs typeface="ＭＳ Ｐゴシック" pitchFamily="-1" charset="-128"/>
              </a:rPr>
              <a:t> - program or agency  </a:t>
            </a:r>
          </a:p>
          <a:p>
            <a:r>
              <a:rPr lang="en-US" dirty="0">
                <a:latin typeface="Arial" pitchFamily="-1" charset="0"/>
                <a:ea typeface="ＭＳ Ｐゴシック" pitchFamily="-1" charset="-128"/>
                <a:cs typeface="ＭＳ Ｐゴシック" pitchFamily="-1" charset="-128"/>
              </a:rPr>
              <a:t>This data will be used to write summaries of findings which will be analyzed again to determine a COMPREHENSIVE program action plan for the agency.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There is also an Excel file for compiling parent survey data. This file follows the format of the Parent Survey:</a:t>
            </a:r>
          </a:p>
          <a:p>
            <a:pPr eaLnBrk="1" hangingPunct="1">
              <a:buFontTx/>
              <a:buChar char="•"/>
            </a:pPr>
            <a:r>
              <a:rPr lang="en-US" dirty="0">
                <a:latin typeface="Arial" pitchFamily="-1" charset="0"/>
                <a:ea typeface="ＭＳ Ｐゴシック" pitchFamily="-1" charset="-128"/>
                <a:cs typeface="ＭＳ Ｐゴシック" pitchFamily="-1" charset="-128"/>
              </a:rPr>
              <a:t>VS is very satisfied</a:t>
            </a:r>
          </a:p>
          <a:p>
            <a:pPr eaLnBrk="1" hangingPunct="1">
              <a:buFontTx/>
              <a:buChar char="•"/>
            </a:pPr>
            <a:r>
              <a:rPr lang="en-US" dirty="0">
                <a:latin typeface="Arial" pitchFamily="-1" charset="0"/>
                <a:ea typeface="ＭＳ Ｐゴシック" pitchFamily="-1" charset="-128"/>
                <a:cs typeface="ＭＳ Ｐゴシック" pitchFamily="-1" charset="-128"/>
              </a:rPr>
              <a:t>S is satisfied</a:t>
            </a:r>
          </a:p>
          <a:p>
            <a:pPr eaLnBrk="1" hangingPunct="1">
              <a:buFontTx/>
              <a:buChar char="•"/>
            </a:pPr>
            <a:r>
              <a:rPr lang="en-US" dirty="0">
                <a:latin typeface="Arial" pitchFamily="-1" charset="0"/>
                <a:ea typeface="ＭＳ Ｐゴシック" pitchFamily="-1" charset="-128"/>
                <a:cs typeface="ＭＳ Ｐゴシック" pitchFamily="-1" charset="-128"/>
              </a:rPr>
              <a:t>NS is not satisfied</a:t>
            </a:r>
          </a:p>
          <a:p>
            <a:pPr eaLnBrk="1" hangingPunct="1">
              <a:buFontTx/>
              <a:buChar char="•"/>
            </a:pPr>
            <a:endParaRPr lang="en-US"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On question segment:</a:t>
            </a:r>
          </a:p>
          <a:p>
            <a:pPr eaLnBrk="1" hangingPunct="1">
              <a:buFontTx/>
              <a:buChar char="•"/>
            </a:pPr>
            <a:r>
              <a:rPr lang="en-US" dirty="0">
                <a:latin typeface="Arial" pitchFamily="-1" charset="0"/>
                <a:ea typeface="ＭＳ Ｐゴシック" pitchFamily="-1" charset="-128"/>
                <a:cs typeface="ＭＳ Ｐゴシック" pitchFamily="-1" charset="-128"/>
              </a:rPr>
              <a:t>The Y is equal to a Yes</a:t>
            </a:r>
          </a:p>
          <a:p>
            <a:pPr eaLnBrk="1" hangingPunct="1">
              <a:buFontTx/>
              <a:buChar char="•"/>
            </a:pPr>
            <a:r>
              <a:rPr lang="en-US" dirty="0">
                <a:latin typeface="Arial" pitchFamily="-1" charset="0"/>
                <a:ea typeface="ＭＳ Ｐゴシック" pitchFamily="-1" charset="-128"/>
                <a:cs typeface="ＭＳ Ｐゴシック" pitchFamily="-1" charset="-128"/>
              </a:rPr>
              <a:t>The N is equal to No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prstTxWarp prst="textNoShape">
              <a:avLst/>
            </a:prstTxWarp>
          </a:bodyPr>
          <a:lstStyle/>
          <a:p>
            <a:pPr algn="r" eaLnBrk="0" hangingPunct="0"/>
            <a:r>
              <a:rPr lang="en-US" sz="1200">
                <a:latin typeface="Times New Roman" pitchFamily="-1" charset="0"/>
              </a:rPr>
              <a:t>10</a:t>
            </a:r>
          </a:p>
        </p:txBody>
      </p:sp>
      <p:sp>
        <p:nvSpPr>
          <p:cNvPr id="64515" name="Rectangle 3"/>
          <p:cNvSpPr>
            <a:spLocks noChangeArrowheads="1"/>
          </p:cNvSpPr>
          <p:nvPr/>
        </p:nvSpPr>
        <p:spPr bwMode="auto">
          <a:xfrm>
            <a:off x="0" y="868680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64516" name="Rectangle 4"/>
          <p:cNvSpPr>
            <a:spLocks noChangeArrowheads="1"/>
          </p:cNvSpPr>
          <p:nvPr/>
        </p:nvSpPr>
        <p:spPr bwMode="auto">
          <a:xfrm>
            <a:off x="0" y="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64517" name="Rectangle 5"/>
          <p:cNvSpPr>
            <a:spLocks noGrp="1" noRot="1" noChangeAspect="1" noChangeArrowheads="1" noTextEdit="1"/>
          </p:cNvSpPr>
          <p:nvPr>
            <p:ph type="sldImg"/>
          </p:nvPr>
        </p:nvSpPr>
        <p:spPr>
          <a:xfrm>
            <a:off x="1152525" y="692150"/>
            <a:ext cx="4552950" cy="3416300"/>
          </a:xfrm>
          <a:solidFill>
            <a:srgbClr val="FFFFFF"/>
          </a:solidFill>
          <a:ln w="12700" cap="flat"/>
        </p:spPr>
      </p:sp>
      <p:sp>
        <p:nvSpPr>
          <p:cNvPr id="64518" name="Rectangle 6"/>
          <p:cNvSpPr>
            <a:spLocks noGrp="1" noChangeArrowheads="1"/>
          </p:cNvSpPr>
          <p:nvPr>
            <p:ph type="body" idx="1"/>
          </p:nvPr>
        </p:nvSpPr>
        <p:spPr>
          <a:noFill/>
          <a:ln/>
        </p:spPr>
        <p:txBody>
          <a:bodyPr lIns="90487" tIns="44450" rIns="90487" bIns="44450"/>
          <a:lstStyle/>
          <a:p>
            <a:pPr eaLnBrk="1" hangingPunct="1">
              <a:buFontTx/>
              <a:buChar char="•"/>
            </a:pPr>
            <a:r>
              <a:rPr lang="en-US" dirty="0">
                <a:latin typeface="Arial" pitchFamily="-1" charset="0"/>
                <a:ea typeface="ＭＳ Ｐゴシック" pitchFamily="-1" charset="-128"/>
                <a:cs typeface="ＭＳ Ｐゴシック" pitchFamily="-1" charset="-128"/>
              </a:rPr>
              <a:t>Explain that compiling data begins when all assessments have been completed: a DRDP</a:t>
            </a:r>
            <a:r>
              <a:rPr lang="en-US" baseline="30000" dirty="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on all children, Parent Surveys, and all classroom/FCC homes have been assessed with the appropriate ERS. </a:t>
            </a:r>
          </a:p>
          <a:p>
            <a:pPr eaLnBrk="1" hangingPunct="1">
              <a:buFontTx/>
              <a:buChar char="•"/>
            </a:pPr>
            <a:r>
              <a:rPr lang="en-US" dirty="0">
                <a:latin typeface="Arial" pitchFamily="-1" charset="0"/>
                <a:ea typeface="ＭＳ Ｐゴシック" pitchFamily="-1" charset="-128"/>
                <a:cs typeface="ＭＳ Ｐゴシック" pitchFamily="-1" charset="-128"/>
              </a:rPr>
              <a:t>Remember, the DRDP</a:t>
            </a:r>
            <a:r>
              <a:rPr lang="en-US" baseline="30000" dirty="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has to be done </a:t>
            </a:r>
            <a:r>
              <a:rPr lang="en-US" dirty="0" smtClean="0">
                <a:latin typeface="Arial" pitchFamily="-1" charset="0"/>
                <a:ea typeface="ＭＳ Ｐゴシック" pitchFamily="-1" charset="-128"/>
                <a:cs typeface="ＭＳ Ｐゴシック" pitchFamily="-1" charset="-128"/>
              </a:rPr>
              <a:t>twice, within 60 </a:t>
            </a:r>
            <a:r>
              <a:rPr lang="en-US" dirty="0">
                <a:latin typeface="Arial" pitchFamily="-1" charset="0"/>
                <a:ea typeface="ＭＳ Ｐゴシック" pitchFamily="-1" charset="-128"/>
                <a:cs typeface="ＭＳ Ｐゴシック" pitchFamily="-1" charset="-128"/>
              </a:rPr>
              <a:t>days and then every </a:t>
            </a:r>
            <a:r>
              <a:rPr lang="en-US" dirty="0" smtClean="0">
                <a:latin typeface="Arial" pitchFamily="-1" charset="0"/>
                <a:ea typeface="ＭＳ Ｐゴシック" pitchFamily="-1" charset="-128"/>
                <a:cs typeface="ＭＳ Ｐゴシック" pitchFamily="-1" charset="-128"/>
              </a:rPr>
              <a:t>six </a:t>
            </a:r>
            <a:r>
              <a:rPr lang="en-US" dirty="0">
                <a:latin typeface="Arial" pitchFamily="-1" charset="0"/>
                <a:ea typeface="ＭＳ Ｐゴシック" pitchFamily="-1" charset="-128"/>
                <a:cs typeface="ＭＳ Ｐゴシック" pitchFamily="-1" charset="-128"/>
              </a:rPr>
              <a:t>months thereafter. Teachers will have already compiled this data once, as well as the </a:t>
            </a:r>
            <a:r>
              <a:rPr lang="en-US" dirty="0" smtClean="0">
                <a:latin typeface="Arial" pitchFamily="-1" charset="0"/>
                <a:ea typeface="ＭＳ Ｐゴシック" pitchFamily="-1" charset="-128"/>
                <a:cs typeface="ＭＳ Ｐゴシック" pitchFamily="-1" charset="-128"/>
              </a:rPr>
              <a:t>agency</a:t>
            </a:r>
            <a:r>
              <a:rPr lang="en-US" baseline="0" dirty="0" smtClean="0">
                <a:latin typeface="Arial" pitchFamily="-1" charset="0"/>
                <a:ea typeface="ＭＳ Ｐゴシック" pitchFamily="-1" charset="-128"/>
                <a:cs typeface="ＭＳ Ｐゴシック" pitchFamily="-1" charset="-128"/>
              </a:rPr>
              <a:t> this year.</a:t>
            </a:r>
            <a:endParaRPr lang="en-US" dirty="0" smtClean="0">
              <a:latin typeface="Arial" pitchFamily="-1" charset="0"/>
              <a:ea typeface="ＭＳ Ｐゴシック" pitchFamily="-1" charset="-128"/>
              <a:cs typeface="ＭＳ Ｐゴシック" pitchFamily="-1" charset="-128"/>
            </a:endParaRPr>
          </a:p>
          <a:p>
            <a:pPr>
              <a:buFontTx/>
              <a:buChar char="•"/>
            </a:pPr>
            <a:r>
              <a:rPr lang="en-US" dirty="0">
                <a:latin typeface="Arial" pitchFamily="-1" charset="0"/>
                <a:ea typeface="ＭＳ Ｐゴシック" pitchFamily="-1" charset="-128"/>
                <a:cs typeface="ＭＳ Ｐゴシック" pitchFamily="-1" charset="-128"/>
              </a:rPr>
              <a:t>If the center-based contractor has multiple sites, first compile the information by site, and then at the program level.</a:t>
            </a:r>
          </a:p>
          <a:p>
            <a:pPr>
              <a:buFontTx/>
              <a:buChar char="•"/>
            </a:pPr>
            <a:r>
              <a:rPr lang="en-US" dirty="0">
                <a:latin typeface="Arial" pitchFamily="-1" charset="0"/>
                <a:ea typeface="ＭＳ Ｐゴシック" pitchFamily="-1" charset="-128"/>
                <a:cs typeface="ＭＳ Ｐゴシック" pitchFamily="-1" charset="-128"/>
              </a:rPr>
              <a:t>If the education network has more than one designated teacher, collect information from each family child care home, and first compile the information by each designated teacher’s case load assignment (which would be similar to a center-based “site”) and then complete the information at the program level. </a:t>
            </a: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Rot="1" noChangeAspect="1" noChangeArrowheads="1" noTextEdit="1"/>
          </p:cNvSpPr>
          <p:nvPr>
            <p:ph type="sldImg"/>
          </p:nvPr>
        </p:nvSpPr>
        <p:spPr>
          <a:ln/>
        </p:spPr>
      </p:sp>
      <p:sp>
        <p:nvSpPr>
          <p:cNvPr id="68611" name="Rectangle 1027"/>
          <p:cNvSpPr>
            <a:spLocks noGrp="1" noChangeArrowheads="1"/>
          </p:cNvSpPr>
          <p:nvPr>
            <p:ph type="body" idx="1"/>
          </p:nvPr>
        </p:nvSpPr>
        <p:spPr>
          <a:noFill/>
          <a:ln/>
        </p:spPr>
        <p:txBody>
          <a:bodyPr/>
          <a:lstStyle/>
          <a:p>
            <a:pPr eaLnBrk="1" hangingPunct="1"/>
            <a:r>
              <a:rPr lang="en-US">
                <a:latin typeface="Arial" pitchFamily="-1" charset="0"/>
                <a:ea typeface="ＭＳ Ｐゴシック" pitchFamily="-1" charset="-128"/>
                <a:cs typeface="ＭＳ Ｐゴシック" pitchFamily="-1" charset="-128"/>
              </a:rPr>
              <a:t>DRDPtech provides online data entry of all age instruments.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Data is now compiled. </a:t>
            </a:r>
            <a:endParaRPr lang="en-US" dirty="0" smtClean="0">
              <a:latin typeface="Arial" pitchFamily="-1" charset="0"/>
              <a:ea typeface="ＭＳ Ｐゴシック" pitchFamily="-1" charset="-128"/>
              <a:cs typeface="ＭＳ Ｐゴシック" pitchFamily="-1" charset="-128"/>
            </a:endParaRPr>
          </a:p>
          <a:p>
            <a:pPr eaLnBrk="1" hangingPunct="1"/>
            <a:endParaRPr lang="en-US" dirty="0" smtClean="0">
              <a:latin typeface="Arial" pitchFamily="-1" charset="0"/>
              <a:ea typeface="ＭＳ Ｐゴシック" pitchFamily="-1" charset="-128"/>
              <a:cs typeface="ＭＳ Ｐゴシック" pitchFamily="-1" charset="-128"/>
            </a:endParaRPr>
          </a:p>
          <a:p>
            <a:pPr eaLnBrk="1" hangingPunct="1"/>
            <a:r>
              <a:rPr lang="en-US" dirty="0" smtClean="0">
                <a:latin typeface="Arial" pitchFamily="-1" charset="0"/>
                <a:ea typeface="ＭＳ Ｐゴシック" pitchFamily="-1" charset="-128"/>
                <a:cs typeface="ＭＳ Ｐゴシック" pitchFamily="-1" charset="-128"/>
              </a:rPr>
              <a:t>Trainer note: Discuss </a:t>
            </a:r>
            <a:r>
              <a:rPr lang="en-US" dirty="0">
                <a:latin typeface="Arial" pitchFamily="-1" charset="0"/>
                <a:ea typeface="ＭＳ Ｐゴシック" pitchFamily="-1" charset="-128"/>
                <a:cs typeface="ＭＳ Ｐゴシック" pitchFamily="-1" charset="-128"/>
              </a:rPr>
              <a:t>how to complete the Summary of Findings.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a:latin typeface="Arial" pitchFamily="-83"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prstTxWarp prst="textNoShape">
              <a:avLst/>
            </a:prstTxWarp>
          </a:bodyPr>
          <a:lstStyle/>
          <a:p>
            <a:pPr algn="r" eaLnBrk="0" hangingPunct="0"/>
            <a:r>
              <a:rPr lang="en-US" sz="1200">
                <a:latin typeface="Times New Roman" pitchFamily="-83" charset="0"/>
              </a:rPr>
              <a:t>8</a:t>
            </a:r>
          </a:p>
        </p:txBody>
      </p:sp>
      <p:sp>
        <p:nvSpPr>
          <p:cNvPr id="78851" name="Rectangle 3"/>
          <p:cNvSpPr>
            <a:spLocks noChangeArrowheads="1"/>
          </p:cNvSpPr>
          <p:nvPr/>
        </p:nvSpPr>
        <p:spPr bwMode="auto">
          <a:xfrm>
            <a:off x="0" y="868680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78852" name="Rectangle 4"/>
          <p:cNvSpPr>
            <a:spLocks noChangeArrowheads="1"/>
          </p:cNvSpPr>
          <p:nvPr/>
        </p:nvSpPr>
        <p:spPr bwMode="auto">
          <a:xfrm>
            <a:off x="0" y="0"/>
            <a:ext cx="2971800" cy="457200"/>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78853" name="Rectangle 5"/>
          <p:cNvSpPr>
            <a:spLocks noGrp="1" noRot="1" noChangeAspect="1" noChangeArrowheads="1" noTextEdit="1"/>
          </p:cNvSpPr>
          <p:nvPr>
            <p:ph type="sldImg"/>
          </p:nvPr>
        </p:nvSpPr>
        <p:spPr>
          <a:xfrm>
            <a:off x="1152525" y="692150"/>
            <a:ext cx="4552950" cy="3416300"/>
          </a:xfrm>
          <a:solidFill>
            <a:srgbClr val="FFFFFF"/>
          </a:solidFill>
          <a:ln w="12700" cap="flat"/>
        </p:spPr>
      </p:sp>
      <p:sp>
        <p:nvSpPr>
          <p:cNvPr id="78854" name="Rectangle 6"/>
          <p:cNvSpPr>
            <a:spLocks noGrp="1" noChangeArrowheads="1"/>
          </p:cNvSpPr>
          <p:nvPr>
            <p:ph type="body" idx="1"/>
          </p:nvPr>
        </p:nvSpPr>
        <p:spPr>
          <a:noFill/>
          <a:ln/>
        </p:spPr>
        <p:txBody>
          <a:bodyPr lIns="90487" tIns="44450" rIns="90487" bIns="44450"/>
          <a:lstStyle/>
          <a:p>
            <a:pPr eaLnBrk="1" hangingPunct="1"/>
            <a:r>
              <a:rPr lang="en-US" dirty="0" smtClean="0">
                <a:latin typeface="Arial" pitchFamily="-83" charset="0"/>
              </a:rPr>
              <a:t>The process </a:t>
            </a:r>
            <a:r>
              <a:rPr lang="en-US" dirty="0">
                <a:latin typeface="Arial" pitchFamily="-83" charset="0"/>
              </a:rPr>
              <a:t>is the same for</a:t>
            </a:r>
            <a:r>
              <a:rPr lang="en-US" dirty="0" smtClean="0">
                <a:latin typeface="Arial" pitchFamily="-83" charset="0"/>
              </a:rPr>
              <a:t> all Summary </a:t>
            </a:r>
            <a:r>
              <a:rPr lang="en-US" dirty="0">
                <a:latin typeface="Arial" pitchFamily="-83" charset="0"/>
              </a:rPr>
              <a:t>of </a:t>
            </a:r>
            <a:r>
              <a:rPr lang="en-US" dirty="0" smtClean="0">
                <a:latin typeface="Arial" pitchFamily="-83" charset="0"/>
              </a:rPr>
              <a:t>Findings (Parent Surveys and ERS).</a:t>
            </a:r>
            <a:endParaRPr lang="en-US" dirty="0">
              <a:latin typeface="Arial" pitchFamily="-83"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64504FC9-FCCC-C248-91FC-EB9AAABFBE36}" type="slidenum">
              <a:rPr lang="en-US"/>
              <a:pPr/>
              <a:t>47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spcBef>
                <a:spcPct val="0"/>
              </a:spcBef>
            </a:pPr>
            <a:r>
              <a:rPr lang="en-US" dirty="0">
                <a:latin typeface="Arial" pitchFamily="-1" charset="0"/>
                <a:ea typeface="ＭＳ Ｐゴシック" pitchFamily="-1" charset="-128"/>
                <a:cs typeface="ＭＳ Ｐゴシック" pitchFamily="-1" charset="-128"/>
              </a:rPr>
              <a:t>Share the slide.</a:t>
            </a:r>
          </a:p>
          <a:p>
            <a:pPr eaLnBrk="1" hangingPunct="1">
              <a:spcBef>
                <a:spcPct val="0"/>
              </a:spcBef>
            </a:pPr>
            <a:endParaRPr lang="en-US" dirty="0" smtClean="0">
              <a:latin typeface="Arial" pitchFamily="-1" charset="0"/>
              <a:ea typeface="ＭＳ Ｐゴシック" pitchFamily="-1" charset="-128"/>
              <a:cs typeface="ＭＳ Ｐゴシック" pitchFamily="-1" charset="-128"/>
            </a:endParaRPr>
          </a:p>
          <a:p>
            <a:pPr eaLnBrk="1" hangingPunct="1">
              <a:spcBef>
                <a:spcPct val="0"/>
              </a:spcBef>
              <a:buFont typeface="Arial" pitchFamily="34" charset="0"/>
              <a:buChar char="•"/>
            </a:pPr>
            <a:r>
              <a:rPr lang="en-US" dirty="0" smtClean="0">
                <a:latin typeface="Arial" pitchFamily="-1" charset="0"/>
                <a:ea typeface="ＭＳ Ｐゴシック" pitchFamily="-1" charset="-128"/>
                <a:cs typeface="ＭＳ Ｐゴシック" pitchFamily="-1" charset="-128"/>
              </a:rPr>
              <a:t>Some of the purposes of</a:t>
            </a:r>
            <a:r>
              <a:rPr lang="en-US" baseline="0" dirty="0" smtClean="0">
                <a:latin typeface="Arial" pitchFamily="-1" charset="0"/>
                <a:ea typeface="ＭＳ Ｐゴシック" pitchFamily="-1" charset="-128"/>
                <a:cs typeface="ＭＳ Ｐゴシック" pitchFamily="-1" charset="-128"/>
              </a:rPr>
              <a:t> completing a Summary of Findings include ongoing continuous quality improvement. The summary helps to see what programs are doing well and where they can implement strategies to do better. </a:t>
            </a:r>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p:spPr>
        <p:txBody>
          <a:bodyPr/>
          <a:lstStyle/>
          <a:p>
            <a:pPr eaLnBrk="1" hangingPunct="1"/>
            <a:r>
              <a:rPr lang="en-US" dirty="0" smtClean="0">
                <a:latin typeface="Arial" pitchFamily="-83" charset="0"/>
              </a:rPr>
              <a:t>When</a:t>
            </a:r>
            <a:r>
              <a:rPr lang="en-US" baseline="0" dirty="0" smtClean="0">
                <a:latin typeface="Arial" pitchFamily="-83" charset="0"/>
              </a:rPr>
              <a:t> writing the key finding, programs may ask themselves, “Where are we now?” The key findings are trends that show up in</a:t>
            </a:r>
            <a:r>
              <a:rPr lang="en-US" dirty="0" smtClean="0">
                <a:latin typeface="Arial" pitchFamily="-83" charset="0"/>
              </a:rPr>
              <a:t> the</a:t>
            </a:r>
            <a:r>
              <a:rPr lang="en-US" baseline="0" dirty="0" smtClean="0">
                <a:latin typeface="Arial" pitchFamily="-83" charset="0"/>
              </a:rPr>
              <a:t> data that identify strengths and areas needing improvement.</a:t>
            </a:r>
            <a:endParaRPr lang="en-US" dirty="0" smtClean="0">
              <a:latin typeface="Arial" pitchFamily="-83" charset="0"/>
            </a:endParaRPr>
          </a:p>
          <a:p>
            <a:pPr eaLnBrk="1" hangingPunct="1"/>
            <a:endParaRPr lang="en-US" dirty="0">
              <a:latin typeface="Arial" pitchFamily="-83"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p:spPr>
        <p:txBody>
          <a:bodyPr/>
          <a:lstStyle/>
          <a:p>
            <a:pPr>
              <a:spcBef>
                <a:spcPct val="0"/>
              </a:spcBef>
            </a:pPr>
            <a:r>
              <a:rPr lang="en-US" dirty="0">
                <a:latin typeface="Arial" pitchFamily="-83" charset="0"/>
              </a:rPr>
              <a:t>Read slide.</a:t>
            </a:r>
          </a:p>
          <a:p>
            <a:pPr eaLnBrk="1" hangingPunct="1">
              <a:buFontTx/>
              <a:buChar char="•"/>
            </a:pPr>
            <a:r>
              <a:rPr lang="en-US" dirty="0">
                <a:latin typeface="Arial" pitchFamily="-83" charset="0"/>
              </a:rPr>
              <a:t>The </a:t>
            </a:r>
            <a:r>
              <a:rPr lang="en-US" dirty="0" smtClean="0">
                <a:latin typeface="Arial" pitchFamily="-83" charset="0"/>
              </a:rPr>
              <a:t>key findings </a:t>
            </a:r>
            <a:r>
              <a:rPr lang="en-US" dirty="0">
                <a:latin typeface="Arial" pitchFamily="-83" charset="0"/>
              </a:rPr>
              <a:t>are those </a:t>
            </a:r>
            <a:r>
              <a:rPr lang="en-US" dirty="0" smtClean="0">
                <a:latin typeface="Arial" pitchFamily="-83" charset="0"/>
              </a:rPr>
              <a:t>trends or patterns </a:t>
            </a:r>
            <a:r>
              <a:rPr lang="en-US" dirty="0">
                <a:latin typeface="Arial" pitchFamily="-83" charset="0"/>
              </a:rPr>
              <a:t>identified when analyzing the data, from </a:t>
            </a:r>
            <a:r>
              <a:rPr lang="en-US" dirty="0" smtClean="0">
                <a:latin typeface="Arial" pitchFamily="-83" charset="0"/>
              </a:rPr>
              <a:t>DRDPs</a:t>
            </a:r>
            <a:r>
              <a:rPr lang="en-US" dirty="0">
                <a:latin typeface="Arial" pitchFamily="-83" charset="0"/>
              </a:rPr>
              <a:t>, </a:t>
            </a:r>
            <a:r>
              <a:rPr lang="en-US" dirty="0" smtClean="0">
                <a:latin typeface="Arial" pitchFamily="-83" charset="0"/>
              </a:rPr>
              <a:t>Parent </a:t>
            </a:r>
            <a:r>
              <a:rPr lang="en-US" dirty="0">
                <a:latin typeface="Arial" pitchFamily="-83" charset="0"/>
              </a:rPr>
              <a:t>S</a:t>
            </a:r>
            <a:r>
              <a:rPr lang="en-US" dirty="0" smtClean="0">
                <a:latin typeface="Arial" pitchFamily="-83" charset="0"/>
              </a:rPr>
              <a:t>urveys </a:t>
            </a:r>
            <a:r>
              <a:rPr lang="en-US" dirty="0">
                <a:latin typeface="Arial" pitchFamily="-83" charset="0"/>
              </a:rPr>
              <a:t>and ERS</a:t>
            </a:r>
          </a:p>
          <a:p>
            <a:pPr eaLnBrk="1" hangingPunct="1">
              <a:buFontTx/>
              <a:buChar char="•"/>
            </a:pPr>
            <a:r>
              <a:rPr lang="en-US" dirty="0">
                <a:latin typeface="Arial" pitchFamily="-83" charset="0"/>
              </a:rPr>
              <a:t>These findings are important enough to write action steps about. </a:t>
            </a:r>
          </a:p>
          <a:p>
            <a:pPr eaLnBrk="1" hangingPunct="1">
              <a:buFontTx/>
              <a:buChar char="•"/>
            </a:pPr>
            <a:r>
              <a:rPr lang="en-US" dirty="0">
                <a:latin typeface="Arial" pitchFamily="-83" charset="0"/>
              </a:rPr>
              <a:t>These findings will make an impact on children and families in the program.</a:t>
            </a:r>
          </a:p>
          <a:p>
            <a:pPr>
              <a:spcBef>
                <a:spcPct val="0"/>
              </a:spcBef>
            </a:pPr>
            <a:endParaRPr lang="en-US" dirty="0">
              <a:latin typeface="Arial" pitchFamily="-83" charset="0"/>
            </a:endParaRPr>
          </a:p>
          <a:p>
            <a:pPr>
              <a:spcBef>
                <a:spcPct val="0"/>
              </a:spcBef>
            </a:pPr>
            <a:endParaRPr lang="en-US" dirty="0">
              <a:latin typeface="Arial" pitchFamily="-8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p:spPr>
        <p:txBody>
          <a:bodyPr/>
          <a:lstStyle/>
          <a:p>
            <a:endParaRPr lang="en-US">
              <a:latin typeface="Arial" pitchFamily="-83" charset="0"/>
            </a:endParaRPr>
          </a:p>
        </p:txBody>
      </p:sp>
      <p:sp>
        <p:nvSpPr>
          <p:cNvPr id="27652" name="Slide Number Placeholder 3"/>
          <p:cNvSpPr>
            <a:spLocks noGrp="1"/>
          </p:cNvSpPr>
          <p:nvPr>
            <p:ph type="sldNum" sz="quarter" idx="5"/>
          </p:nvPr>
        </p:nvSpPr>
        <p:spPr>
          <a:noFill/>
        </p:spPr>
        <p:txBody>
          <a:bodyPr/>
          <a:lstStyle/>
          <a:p>
            <a:fld id="{B2714691-AA55-9741-A51A-CAA1607B8BAF}" type="slidenum">
              <a:rPr lang="en-US" smtClean="0">
                <a:latin typeface="Times" pitchFamily="-83" charset="0"/>
              </a:rPr>
              <a:pPr/>
              <a:t>5</a:t>
            </a:fld>
            <a:endParaRPr lang="en-US" smtClean="0">
              <a:latin typeface="Times" pitchFamily="-83"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spcBef>
                <a:spcPct val="0"/>
              </a:spcBef>
            </a:pPr>
            <a:r>
              <a:rPr lang="en-US" dirty="0" smtClean="0">
                <a:latin typeface="Arial" pitchFamily="-83" charset="0"/>
                <a:ea typeface="Arial" pitchFamily="-83" charset="0"/>
                <a:cs typeface="Arial" pitchFamily="-83" charset="0"/>
              </a:rPr>
              <a:t>Trainer note: </a:t>
            </a:r>
            <a:r>
              <a:rPr lang="en-US" dirty="0" smtClean="0">
                <a:latin typeface="Arial" pitchFamily="-83" charset="0"/>
              </a:rPr>
              <a:t>Share slide. Direct </a:t>
            </a:r>
            <a:r>
              <a:rPr lang="en-US" dirty="0">
                <a:latin typeface="Arial" pitchFamily="-83" charset="0"/>
              </a:rPr>
              <a:t>participants to sample of DRDP </a:t>
            </a:r>
            <a:r>
              <a:rPr lang="en-US" dirty="0" smtClean="0">
                <a:latin typeface="Arial" pitchFamily="-83" charset="0"/>
              </a:rPr>
              <a:t>Summary of Findings/Program Action Plan, </a:t>
            </a:r>
            <a:r>
              <a:rPr lang="en-US" dirty="0">
                <a:latin typeface="Arial" pitchFamily="-83" charset="0"/>
              </a:rPr>
              <a:t>provided by Field Service </a:t>
            </a:r>
            <a:r>
              <a:rPr lang="en-US" dirty="0" smtClean="0">
                <a:latin typeface="Arial" pitchFamily="-83" charset="0"/>
              </a:rPr>
              <a:t>Office. Point </a:t>
            </a:r>
            <a:r>
              <a:rPr lang="en-US" dirty="0">
                <a:latin typeface="Arial" pitchFamily="-83" charset="0"/>
              </a:rPr>
              <a:t>out the </a:t>
            </a:r>
            <a:r>
              <a:rPr lang="en-US" dirty="0" smtClean="0">
                <a:latin typeface="Arial" pitchFamily="-83" charset="0"/>
              </a:rPr>
              <a:t>focus of </a:t>
            </a:r>
            <a:r>
              <a:rPr lang="en-US" dirty="0">
                <a:latin typeface="Arial" pitchFamily="-83" charset="0"/>
              </a:rPr>
              <a:t>Action </a:t>
            </a:r>
            <a:r>
              <a:rPr lang="en-US" dirty="0" smtClean="0">
                <a:latin typeface="Arial" pitchFamily="-83" charset="0"/>
              </a:rPr>
              <a:t>Steps.</a:t>
            </a:r>
          </a:p>
          <a:p>
            <a:pPr eaLnBrk="1" hangingPunct="1">
              <a:spcBef>
                <a:spcPct val="0"/>
              </a:spcBef>
            </a:pPr>
            <a:r>
              <a:rPr lang="en-US" dirty="0" smtClean="0">
                <a:latin typeface="Arial" pitchFamily="-83" charset="0"/>
              </a:rPr>
              <a:t> </a:t>
            </a:r>
            <a:endParaRPr lang="en-US" dirty="0">
              <a:latin typeface="Arial" pitchFamily="-83" charset="0"/>
            </a:endParaRPr>
          </a:p>
          <a:p>
            <a:pPr eaLnBrk="1" hangingPunct="1">
              <a:spcBef>
                <a:spcPct val="0"/>
              </a:spcBef>
              <a:buFontTx/>
              <a:buChar char="•"/>
            </a:pPr>
            <a:r>
              <a:rPr lang="en-US" dirty="0">
                <a:latin typeface="Arial" pitchFamily="-83" charset="0"/>
              </a:rPr>
              <a:t>In completing the DRDP</a:t>
            </a:r>
            <a:r>
              <a:rPr lang="en-US" baseline="30000" dirty="0">
                <a:latin typeface="Arial" pitchFamily="-83" charset="0"/>
              </a:rPr>
              <a:t> </a:t>
            </a:r>
            <a:r>
              <a:rPr lang="en-US" dirty="0">
                <a:latin typeface="Arial" pitchFamily="-83" charset="0"/>
              </a:rPr>
              <a:t>Summary of Findings/Program Action Plan for the program by age and by contract, consider professional development and curriculum that the children needed support in the mathematical domain.  </a:t>
            </a:r>
            <a:endParaRPr lang="en-US" dirty="0">
              <a:solidFill>
                <a:srgbClr val="FF0000"/>
              </a:solidFill>
              <a:latin typeface="Arial" pitchFamily="-83" charset="0"/>
            </a:endParaRPr>
          </a:p>
          <a:p>
            <a:pPr eaLnBrk="1" hangingPunct="1">
              <a:spcBef>
                <a:spcPct val="0"/>
              </a:spcBef>
              <a:buFontTx/>
              <a:buChar char="•"/>
            </a:pPr>
            <a:r>
              <a:rPr lang="en-US" dirty="0">
                <a:latin typeface="Arial" pitchFamily="-83" charset="0"/>
              </a:rPr>
              <a:t>They had experience and knowledge about math for early learners, but wondered where to access research and guidance in planning the action steps for the Summary of Findings and the agency Program Action Plan.  </a:t>
            </a:r>
          </a:p>
          <a:p>
            <a:pPr eaLnBrk="1" hangingPunct="1">
              <a:spcBef>
                <a:spcPct val="0"/>
              </a:spcBef>
            </a:pPr>
            <a:endParaRPr lang="en-US" dirty="0">
              <a:latin typeface="Arial" pitchFamily="-83" charset="0"/>
            </a:endParaRPr>
          </a:p>
        </p:txBody>
      </p:sp>
      <p:sp>
        <p:nvSpPr>
          <p:cNvPr id="84996" name="Slide Number Placeholder 3"/>
          <p:cNvSpPr>
            <a:spLocks noGrp="1"/>
          </p:cNvSpPr>
          <p:nvPr>
            <p:ph type="sldNum" sz="quarter" idx="5"/>
          </p:nvPr>
        </p:nvSpPr>
        <p:spPr>
          <a:noFill/>
        </p:spPr>
        <p:txBody>
          <a:bodyPr/>
          <a:lstStyle/>
          <a:p>
            <a:fld id="{01C2C558-5A25-894A-AED8-1FB4C2A82FFC}" type="slidenum">
              <a:rPr lang="en-US">
                <a:latin typeface="Times" pitchFamily="-83" charset="0"/>
              </a:rPr>
              <a:pPr/>
              <a:t>50</a:t>
            </a:fld>
            <a:endParaRPr lang="en-US">
              <a:latin typeface="Times" pitchFamily="-83"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Analyze this spring</a:t>
            </a:r>
            <a:r>
              <a:rPr lang="en-US" baseline="0" dirty="0" smtClean="0"/>
              <a:t> group</a:t>
            </a:r>
            <a:r>
              <a:rPr lang="en-US" dirty="0" smtClean="0"/>
              <a:t> report and type a key finding at the domain level</a:t>
            </a:r>
            <a:r>
              <a:rPr lang="en-US" baseline="0" dirty="0" smtClean="0"/>
              <a:t> into the chat box.</a:t>
            </a:r>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latin typeface="Arial" pitchFamily="-83" charset="0"/>
              </a:rPr>
              <a:t>The second box of the EESD</a:t>
            </a:r>
            <a:r>
              <a:rPr lang="en-US" baseline="0" dirty="0" smtClean="0">
                <a:latin typeface="Arial" pitchFamily="-83" charset="0"/>
              </a:rPr>
              <a:t> 4003, is for the Programs Educational Goal. Based on your key finding from the DRDP, what are your goals for the next coming year</a:t>
            </a:r>
            <a:r>
              <a:rPr lang="en-US" dirty="0" smtClean="0">
                <a:latin typeface="Arial" pitchFamily="-83" charset="0"/>
              </a:rPr>
              <a:t>?</a:t>
            </a:r>
            <a:endParaRPr lang="en-US" baseline="0" dirty="0" smtClean="0">
              <a:latin typeface="Arial" pitchFamily="-83" charset="0"/>
            </a:endParaRPr>
          </a:p>
          <a:p>
            <a:endParaRPr lang="en-US" baseline="0" dirty="0" smtClean="0">
              <a:latin typeface="Arial" pitchFamily="-83" charset="0"/>
            </a:endParaRPr>
          </a:p>
          <a:p>
            <a:r>
              <a:rPr lang="en-US" baseline="0" dirty="0" smtClean="0">
                <a:latin typeface="Arial" pitchFamily="-83" charset="0"/>
              </a:rPr>
              <a:t> Remember to write attainable goals.</a:t>
            </a:r>
            <a:endParaRPr lang="en-US" dirty="0">
              <a:latin typeface="Arial" pitchFamily="-83" charset="0"/>
            </a:endParaRPr>
          </a:p>
        </p:txBody>
      </p:sp>
      <p:sp>
        <p:nvSpPr>
          <p:cNvPr id="87044" name="Slide Number Placeholder 3"/>
          <p:cNvSpPr>
            <a:spLocks noGrp="1"/>
          </p:cNvSpPr>
          <p:nvPr>
            <p:ph type="sldNum" sz="quarter" idx="5"/>
          </p:nvPr>
        </p:nvSpPr>
        <p:spPr>
          <a:noFill/>
        </p:spPr>
        <p:txBody>
          <a:bodyPr/>
          <a:lstStyle/>
          <a:p>
            <a:fld id="{D067CE1A-B534-DD46-B1DB-5FB6A3CA5D32}" type="slidenum">
              <a:rPr lang="en-US">
                <a:latin typeface="Times" pitchFamily="-83" charset="0"/>
              </a:rPr>
              <a:pPr/>
              <a:t>52</a:t>
            </a:fld>
            <a:endParaRPr lang="en-US">
              <a:latin typeface="Times" pitchFamily="-83"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dirty="0" smtClean="0">
                <a:latin typeface="Arial" pitchFamily="-83" charset="0"/>
              </a:rPr>
              <a:t>Key findings </a:t>
            </a:r>
            <a:r>
              <a:rPr lang="en-US" dirty="0">
                <a:latin typeface="Arial" pitchFamily="-83" charset="0"/>
              </a:rPr>
              <a:t>and </a:t>
            </a:r>
            <a:r>
              <a:rPr lang="en-US" dirty="0" smtClean="0">
                <a:latin typeface="Arial" pitchFamily="-83" charset="0"/>
              </a:rPr>
              <a:t>educational </a:t>
            </a:r>
            <a:r>
              <a:rPr lang="en-US" dirty="0">
                <a:latin typeface="Arial" pitchFamily="-83" charset="0"/>
              </a:rPr>
              <a:t>g</a:t>
            </a:r>
            <a:r>
              <a:rPr lang="en-US" dirty="0" smtClean="0">
                <a:latin typeface="Arial" pitchFamily="-83" charset="0"/>
              </a:rPr>
              <a:t>oals must be written for </a:t>
            </a:r>
            <a:r>
              <a:rPr lang="en-US" dirty="0">
                <a:latin typeface="Arial" pitchFamily="-83" charset="0"/>
              </a:rPr>
              <a:t>each age group.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p:spPr>
        <p:txBody>
          <a:bodyPr/>
          <a:lstStyle/>
          <a:p>
            <a:pPr marL="0" lvl="2" indent="0" eaLnBrk="1" hangingPunct="1"/>
            <a:r>
              <a:rPr lang="en-US" dirty="0" smtClean="0">
                <a:latin typeface="Arial" pitchFamily="34" charset="0"/>
                <a:ea typeface="ＭＳ Ｐゴシック" pitchFamily="-83" charset="-128"/>
                <a:cs typeface="Arial" pitchFamily="34" charset="0"/>
              </a:rPr>
              <a:t>We </a:t>
            </a:r>
            <a:r>
              <a:rPr lang="en-US" dirty="0">
                <a:latin typeface="Arial" pitchFamily="34" charset="0"/>
                <a:ea typeface="ＭＳ Ｐゴシック" pitchFamily="-83" charset="-128"/>
                <a:cs typeface="Arial" pitchFamily="34" charset="0"/>
              </a:rPr>
              <a:t>know the action steps are a way to focus efforts to improve outcomes for children and families.</a:t>
            </a:r>
          </a:p>
          <a:p>
            <a:pPr eaLnBrk="1" hangingPunct="1"/>
            <a:endParaRPr lang="en-US" dirty="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xfrm>
            <a:off x="914400" y="4343400"/>
            <a:ext cx="5029200" cy="1371600"/>
          </a:xfrm>
          <a:solidFill>
            <a:srgbClr val="FFFFFF"/>
          </a:solidFill>
          <a:ln/>
        </p:spPr>
        <p:txBody>
          <a:bodyPr/>
          <a:lstStyle/>
          <a:p>
            <a:pPr eaLnBrk="1" hangingPunct="1"/>
            <a:r>
              <a:rPr lang="en-US" dirty="0" smtClean="0">
                <a:latin typeface="Arial" pitchFamily="-83" charset="0"/>
              </a:rPr>
              <a:t>Develop and write attainable action steps to achieve the program’s goals. Think </a:t>
            </a:r>
            <a:r>
              <a:rPr lang="en-US" dirty="0">
                <a:latin typeface="Arial" pitchFamily="-83" charset="0"/>
              </a:rPr>
              <a:t>about the possible actions to take that support children’s development in this area. Think about professional development, parent materials, supervision, environment and materials.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dirty="0">
                <a:latin typeface="Arial" pitchFamily="-83" charset="0"/>
              </a:rPr>
              <a:t>These categories have been updated on your new form. </a:t>
            </a:r>
            <a:r>
              <a:rPr lang="en-US" dirty="0" smtClean="0">
                <a:latin typeface="Arial" pitchFamily="-83" charset="0"/>
              </a:rPr>
              <a:t>These </a:t>
            </a:r>
            <a:r>
              <a:rPr lang="en-US" dirty="0">
                <a:latin typeface="Arial" pitchFamily="-83" charset="0"/>
              </a:rPr>
              <a:t>are the things you are to address</a:t>
            </a:r>
            <a:r>
              <a:rPr lang="en-US" dirty="0" smtClean="0">
                <a:latin typeface="Arial" pitchFamily="-83" charset="0"/>
              </a:rPr>
              <a:t>. These categories are listed under Action Steps on the </a:t>
            </a:r>
            <a:r>
              <a:rPr lang="en-US" dirty="0">
                <a:latin typeface="Arial" pitchFamily="-83" charset="0"/>
              </a:rPr>
              <a:t>sample </a:t>
            </a:r>
            <a:r>
              <a:rPr lang="en-US" dirty="0" smtClean="0">
                <a:latin typeface="Arial" pitchFamily="-83" charset="0"/>
              </a:rPr>
              <a:t>Summary of Findings/Program Action Plan.</a:t>
            </a:r>
            <a:endParaRPr lang="en-US" dirty="0">
              <a:latin typeface="Arial" pitchFamily="-83"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78543B1-E835-764E-B9F8-1F3E65D231C1}" type="slidenum">
              <a:rPr lang="en-US">
                <a:latin typeface="Arial" pitchFamily="-83" charset="0"/>
              </a:rPr>
              <a:pPr/>
              <a:t>57</a:t>
            </a:fld>
            <a:endParaRPr lang="en-US">
              <a:latin typeface="Arial" pitchFamily="-83"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latin typeface="Arial" pitchFamily="-83" charset="0"/>
              </a:rPr>
              <a:t>Note to trainer:</a:t>
            </a:r>
            <a:endParaRPr lang="en-US" i="1" dirty="0" smtClean="0">
              <a:latin typeface="Arial" pitchFamily="-83" charset="0"/>
            </a:endParaRPr>
          </a:p>
          <a:p>
            <a:pPr eaLnBrk="1" hangingPunct="1"/>
            <a:r>
              <a:rPr lang="en-US" dirty="0" smtClean="0">
                <a:latin typeface="Arial" pitchFamily="-83" charset="0"/>
              </a:rPr>
              <a:t>The curriculum framework </a:t>
            </a:r>
            <a:r>
              <a:rPr lang="en-US" dirty="0">
                <a:latin typeface="Arial" pitchFamily="-83" charset="0"/>
              </a:rPr>
              <a:t>chapters provide information to support children's learning in the areas described in the</a:t>
            </a:r>
            <a:r>
              <a:rPr lang="en-US" dirty="0" smtClean="0">
                <a:latin typeface="Arial" pitchFamily="-83" charset="0"/>
              </a:rPr>
              <a:t> California</a:t>
            </a:r>
            <a:r>
              <a:rPr lang="en-US" baseline="0" dirty="0" smtClean="0">
                <a:latin typeface="Arial" pitchFamily="-83" charset="0"/>
              </a:rPr>
              <a:t> Infant/Toddler Curriculum Framework, </a:t>
            </a:r>
            <a:r>
              <a:rPr lang="en-US" i="1" dirty="0" smtClean="0">
                <a:latin typeface="Arial" pitchFamily="-83" charset="0"/>
              </a:rPr>
              <a:t>California </a:t>
            </a:r>
            <a:r>
              <a:rPr lang="en-US" i="1" dirty="0">
                <a:latin typeface="Arial" pitchFamily="-83" charset="0"/>
              </a:rPr>
              <a:t>Preschool Learning Foundations, Volumes </a:t>
            </a:r>
            <a:r>
              <a:rPr lang="en-US" i="1" dirty="0" smtClean="0">
                <a:latin typeface="Arial" pitchFamily="-83" charset="0"/>
              </a:rPr>
              <a:t>1- 3 </a:t>
            </a:r>
            <a:r>
              <a:rPr lang="en-US" dirty="0" smtClean="0">
                <a:latin typeface="Arial" pitchFamily="-83" charset="0"/>
              </a:rPr>
              <a:t>and school</a:t>
            </a:r>
            <a:r>
              <a:rPr lang="en-US" baseline="0" dirty="0" smtClean="0">
                <a:latin typeface="Arial" pitchFamily="-83" charset="0"/>
              </a:rPr>
              <a:t> age frameworks are available on the CDE Web site</a:t>
            </a:r>
            <a:r>
              <a:rPr lang="en-US" dirty="0" smtClean="0">
                <a:latin typeface="Arial" pitchFamily="-83" charset="0"/>
              </a:rPr>
              <a:t>.  </a:t>
            </a: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r>
              <a:rPr lang="en-US" dirty="0" smtClean="0">
                <a:latin typeface="Arial" pitchFamily="-83" charset="0"/>
                <a:ea typeface="ＭＳ Ｐゴシック" pitchFamily="-83" charset="-128"/>
                <a:cs typeface="ＭＳ Ｐゴシック" pitchFamily="-83" charset="-128"/>
              </a:rPr>
              <a:t>Trainer Notes:</a:t>
            </a:r>
          </a:p>
          <a:p>
            <a:pPr eaLnBrk="1" hangingPunct="1">
              <a:buFontTx/>
              <a:buChar char="•"/>
            </a:pPr>
            <a:r>
              <a:rPr lang="en-US" dirty="0" smtClean="0">
                <a:latin typeface="Arial" pitchFamily="-83" charset="0"/>
                <a:ea typeface="ＭＳ Ｐゴシック" pitchFamily="-83" charset="-128"/>
                <a:cs typeface="ＭＳ Ｐゴシック" pitchFamily="-83" charset="-128"/>
              </a:rPr>
              <a:t>Identify what domain each icon represents.</a:t>
            </a:r>
          </a:p>
          <a:p>
            <a:pPr eaLnBrk="1" hangingPunct="1">
              <a:buFontTx/>
              <a:buChar char="•"/>
            </a:pPr>
            <a:r>
              <a:rPr lang="en-US" dirty="0" smtClean="0">
                <a:latin typeface="Arial" pitchFamily="-83" charset="0"/>
                <a:ea typeface="ＭＳ Ｐゴシック" pitchFamily="-83" charset="-128"/>
                <a:cs typeface="ＭＳ Ｐゴシック" pitchFamily="-83" charset="-128"/>
              </a:rPr>
              <a:t>Volume 1 contains the first four domains (the first four icons reading from the top of the page). Volume 2 contains the next three domains (visual/performing arts, physical development, and health), and Volume 3 will contain the last two domains (history/social science and science).</a:t>
            </a:r>
          </a:p>
          <a:p>
            <a:pPr eaLnBrk="1" hangingPunct="1">
              <a:buFontTx/>
              <a:buChar char="•"/>
            </a:pPr>
            <a:r>
              <a:rPr lang="en-US" dirty="0" smtClean="0">
                <a:latin typeface="Arial" pitchFamily="-83" charset="0"/>
                <a:ea typeface="ＭＳ Ｐゴシック" pitchFamily="-83" charset="-128"/>
                <a:cs typeface="ＭＳ Ｐゴシック" pitchFamily="-83" charset="-128"/>
              </a:rPr>
              <a:t> The icons and their colors are used to identify domain sections inside of the book. We will look at the sections of the book on the next slide. </a:t>
            </a: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a typeface="ＭＳ Ｐゴシック" pitchFamily="-83" charset="-128"/>
              <a:cs typeface="ＭＳ Ｐゴシック" pitchFamily="-83" charset="-128"/>
            </a:endParaRPr>
          </a:p>
          <a:p>
            <a:pPr eaLnBrk="1" hangingPunct="1"/>
            <a:endParaRPr lang="en-US" dirty="0" smtClean="0">
              <a:latin typeface="Arial" pitchFamily="-83" charset="0"/>
            </a:endParaRPr>
          </a:p>
          <a:p>
            <a:pPr eaLnBrk="1" hangingPunct="1"/>
            <a:endParaRPr lang="en-US" dirty="0" smtClean="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r>
              <a:rPr lang="en-US" dirty="0" smtClean="0">
                <a:latin typeface="Arial" pitchFamily="-83" charset="0"/>
                <a:ea typeface="ＭＳ Ｐゴシック" pitchFamily="-83" charset="-128"/>
                <a:cs typeface="ＭＳ Ｐゴシック" pitchFamily="-83" charset="-128"/>
              </a:rPr>
              <a:t>All of</a:t>
            </a:r>
            <a:r>
              <a:rPr lang="en-US" baseline="0" dirty="0" smtClean="0">
                <a:latin typeface="Arial" pitchFamily="-83" charset="0"/>
                <a:ea typeface="ＭＳ Ｐゴシック" pitchFamily="-83" charset="-128"/>
                <a:cs typeface="ＭＳ Ｐゴシック" pitchFamily="-83" charset="-128"/>
              </a:rPr>
              <a:t> the frameworks were developed to support implementation of foundations for infants, toddlers and preschoolers and standards for K-12.</a:t>
            </a:r>
            <a:endParaRPr lang="en-US" dirty="0">
              <a:latin typeface="Arial" pitchFamily="-83" charset="0"/>
              <a:ea typeface="ＭＳ Ｐゴシック" pitchFamily="-83" charset="-128"/>
              <a:cs typeface="ＭＳ Ｐゴシック" pitchFamily="-83" charset="-128"/>
            </a:endParaRPr>
          </a:p>
        </p:txBody>
      </p:sp>
      <p:sp>
        <p:nvSpPr>
          <p:cNvPr id="101380" name="Slide Number Placeholder 3"/>
          <p:cNvSpPr>
            <a:spLocks noGrp="1"/>
          </p:cNvSpPr>
          <p:nvPr>
            <p:ph type="sldNum" sz="quarter" idx="5"/>
          </p:nvPr>
        </p:nvSpPr>
        <p:spPr>
          <a:noFill/>
        </p:spPr>
        <p:txBody>
          <a:bodyPr/>
          <a:lstStyle/>
          <a:p>
            <a:fld id="{4DE853F8-A6ED-CD4B-985F-798FD1E09478}" type="slidenum">
              <a:rPr lang="en-US">
                <a:latin typeface="Arial" pitchFamily="-83" charset="0"/>
                <a:ea typeface="Arial" pitchFamily="-83" charset="0"/>
                <a:cs typeface="Arial" pitchFamily="-83" charset="0"/>
              </a:rPr>
              <a:pPr/>
              <a:t>58</a:t>
            </a:fld>
            <a:endParaRPr lang="en-US">
              <a:latin typeface="Arial" pitchFamily="-83" charset="0"/>
              <a:ea typeface="Arial" pitchFamily="-83" charset="0"/>
              <a:cs typeface="Arial" pitchFamily="-83"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marL="228600" indent="-228600">
              <a:buFontTx/>
              <a:buAutoNum type="arabicPeriod"/>
            </a:pPr>
            <a:r>
              <a:rPr lang="en-US" dirty="0" smtClean="0">
                <a:latin typeface="Arial" pitchFamily="-83" charset="0"/>
                <a:ea typeface="ＭＳ Ｐゴシック" pitchFamily="-83" charset="-128"/>
                <a:cs typeface="ＭＳ Ｐゴシック" pitchFamily="-83" charset="-128"/>
              </a:rPr>
              <a:t>The frameworks</a:t>
            </a:r>
            <a:r>
              <a:rPr lang="en-US" baseline="0" dirty="0" smtClean="0">
                <a:latin typeface="Arial" pitchFamily="-83" charset="0"/>
                <a:ea typeface="ＭＳ Ｐゴシック" pitchFamily="-83" charset="-128"/>
                <a:cs typeface="ＭＳ Ｐゴシック" pitchFamily="-83" charset="-128"/>
              </a:rPr>
              <a:t> all have Guiding Principles that are grounded in research and practice.</a:t>
            </a:r>
          </a:p>
          <a:p>
            <a:pPr marL="228600" indent="-228600">
              <a:buFontTx/>
              <a:buAutoNum type="arabicPeriod"/>
            </a:pPr>
            <a:r>
              <a:rPr lang="en-US" baseline="0" dirty="0" smtClean="0">
                <a:latin typeface="Arial" pitchFamily="-83" charset="0"/>
                <a:ea typeface="ＭＳ Ｐゴシック" pitchFamily="-83" charset="-128"/>
                <a:cs typeface="ＭＳ Ｐゴシック" pitchFamily="-83" charset="-128"/>
              </a:rPr>
              <a:t>In Environment and Materials, there are strategies for setting up a rich and stimulating physical space that is conducive to children's learning.</a:t>
            </a:r>
          </a:p>
          <a:p>
            <a:pPr marL="228600" indent="-228600">
              <a:buFontTx/>
              <a:buAutoNum type="arabicPeriod"/>
            </a:pPr>
            <a:r>
              <a:rPr lang="en-US" baseline="0" dirty="0" smtClean="0">
                <a:latin typeface="Arial" pitchFamily="-83" charset="0"/>
                <a:ea typeface="ＭＳ Ｐゴシック" pitchFamily="-83" charset="-128"/>
                <a:cs typeface="ＭＳ Ｐゴシック" pitchFamily="-83" charset="-128"/>
              </a:rPr>
              <a:t>The Summary of the Strands and </a:t>
            </a:r>
            <a:r>
              <a:rPr lang="en-US" baseline="0" dirty="0" err="1" smtClean="0">
                <a:latin typeface="Arial" pitchFamily="-83" charset="0"/>
                <a:ea typeface="ＭＳ Ｐゴシック" pitchFamily="-83" charset="-128"/>
                <a:cs typeface="ＭＳ Ｐゴシック" pitchFamily="-83" charset="-128"/>
              </a:rPr>
              <a:t>Substrands</a:t>
            </a:r>
            <a:r>
              <a:rPr lang="en-US" baseline="0" dirty="0" smtClean="0">
                <a:latin typeface="Arial" pitchFamily="-83" charset="0"/>
                <a:ea typeface="ＭＳ Ｐゴシック" pitchFamily="-83" charset="-128"/>
                <a:cs typeface="ＭＳ Ｐゴシック" pitchFamily="-83" charset="-128"/>
              </a:rPr>
              <a:t> are the foundations or standards.</a:t>
            </a:r>
            <a:endParaRPr lang="en-US" dirty="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p:spPr>
        <p:txBody>
          <a:bodyPr/>
          <a:lstStyle/>
          <a:p>
            <a:endParaRPr lang="en-US">
              <a:latin typeface="Arial" pitchFamily="-83" charset="0"/>
            </a:endParaRPr>
          </a:p>
        </p:txBody>
      </p:sp>
      <p:sp>
        <p:nvSpPr>
          <p:cNvPr id="29700" name="Slide Number Placeholder 3"/>
          <p:cNvSpPr>
            <a:spLocks noGrp="1"/>
          </p:cNvSpPr>
          <p:nvPr>
            <p:ph type="sldNum" sz="quarter" idx="5"/>
          </p:nvPr>
        </p:nvSpPr>
        <p:spPr>
          <a:noFill/>
        </p:spPr>
        <p:txBody>
          <a:bodyPr/>
          <a:lstStyle/>
          <a:p>
            <a:fld id="{4442C461-C8BE-D540-B4FB-0F51D65D08C6}" type="slidenum">
              <a:rPr lang="en-US" smtClean="0">
                <a:latin typeface="Times" pitchFamily="-83" charset="0"/>
              </a:rPr>
              <a:pPr/>
              <a:t>6</a:t>
            </a:fld>
            <a:endParaRPr lang="en-US" smtClean="0">
              <a:latin typeface="Times" pitchFamily="-83"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70E10ED-8F75-F44B-BA20-2379375EE11B}" type="slidenum">
              <a:rPr lang="en-US">
                <a:latin typeface="Arial" pitchFamily="-83" charset="0"/>
                <a:ea typeface="Arial" pitchFamily="-83" charset="0"/>
                <a:cs typeface="Arial" pitchFamily="-83" charset="0"/>
              </a:rPr>
              <a:pPr/>
              <a:t>60</a:t>
            </a:fld>
            <a:endParaRPr lang="en-US">
              <a:latin typeface="Arial" pitchFamily="-83" charset="0"/>
              <a:ea typeface="Arial" pitchFamily="-83" charset="0"/>
              <a:cs typeface="Arial" pitchFamily="-83"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latin typeface="Arial" pitchFamily="-83" charset="0"/>
                <a:ea typeface="ＭＳ Ｐゴシック" pitchFamily="-83" charset="-128"/>
                <a:cs typeface="ＭＳ Ｐゴシック" pitchFamily="-83" charset="-128"/>
              </a:rPr>
              <a:t>Click to reveal each in turn:</a:t>
            </a:r>
          </a:p>
          <a:p>
            <a:pPr eaLnBrk="1" hangingPunct="1">
              <a:buFontTx/>
              <a:buChar char="•"/>
            </a:pPr>
            <a:r>
              <a:rPr lang="en-US">
                <a:latin typeface="Arial" pitchFamily="-83" charset="0"/>
                <a:ea typeface="ＭＳ Ｐゴシック" pitchFamily="-83" charset="-128"/>
                <a:cs typeface="ＭＳ Ｐゴシック" pitchFamily="-83" charset="-128"/>
              </a:rPr>
              <a:t> Setting up environments, </a:t>
            </a:r>
          </a:p>
          <a:p>
            <a:pPr eaLnBrk="1" hangingPunct="1">
              <a:buFontTx/>
              <a:buChar char="•"/>
            </a:pPr>
            <a:r>
              <a:rPr lang="en-US">
                <a:latin typeface="Arial" pitchFamily="-83" charset="0"/>
                <a:ea typeface="ＭＳ Ｐゴシック" pitchFamily="-83" charset="-128"/>
                <a:cs typeface="ＭＳ Ｐゴシック" pitchFamily="-83" charset="-128"/>
              </a:rPr>
              <a:t> Encouraging and building on child's self-initiated play, </a:t>
            </a:r>
          </a:p>
          <a:p>
            <a:pPr eaLnBrk="1" hangingPunct="1">
              <a:buFontTx/>
              <a:buChar char="•"/>
            </a:pPr>
            <a:r>
              <a:rPr lang="en-US">
                <a:latin typeface="Arial" pitchFamily="-83" charset="0"/>
                <a:ea typeface="ＭＳ Ｐゴシック" pitchFamily="-83" charset="-128"/>
                <a:cs typeface="ＭＳ Ｐゴシック" pitchFamily="-83" charset="-128"/>
              </a:rPr>
              <a:t> Selecting appropriate materials, and </a:t>
            </a:r>
          </a:p>
          <a:p>
            <a:pPr eaLnBrk="1" hangingPunct="1">
              <a:buFontTx/>
              <a:buChar char="•"/>
            </a:pPr>
            <a:r>
              <a:rPr lang="en-US">
                <a:latin typeface="Arial" pitchFamily="-83" charset="0"/>
                <a:ea typeface="ＭＳ Ｐゴシック" pitchFamily="-83" charset="-128"/>
                <a:cs typeface="ＭＳ Ｐゴシック" pitchFamily="-83" charset="-128"/>
              </a:rPr>
              <a:t> Planning and implementing teacher-guided learning activities.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A40736A-DCB0-7147-9061-2745B884B7B2}" type="slidenum">
              <a:rPr lang="en-US">
                <a:latin typeface="Arial" pitchFamily="-83" charset="0"/>
                <a:ea typeface="Arial" pitchFamily="-83" charset="0"/>
                <a:cs typeface="Arial" pitchFamily="-83" charset="0"/>
              </a:rPr>
              <a:pPr/>
              <a:t>61</a:t>
            </a:fld>
            <a:endParaRPr lang="en-US">
              <a:latin typeface="Arial" pitchFamily="-83" charset="0"/>
              <a:ea typeface="Arial" pitchFamily="-83" charset="0"/>
              <a:cs typeface="Arial" pitchFamily="-83"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a:latin typeface="Arial" pitchFamily="-83" charset="0"/>
                <a:ea typeface="ＭＳ Ｐゴシック" pitchFamily="-83" charset="-128"/>
                <a:cs typeface="ＭＳ Ｐゴシック" pitchFamily="-83" charset="-128"/>
              </a:rPr>
              <a:t>Click to reveal each in </a:t>
            </a:r>
            <a:r>
              <a:rPr lang="en-US" dirty="0" smtClean="0">
                <a:latin typeface="Arial" pitchFamily="-83" charset="0"/>
                <a:ea typeface="ＭＳ Ｐゴシック" pitchFamily="-83" charset="-128"/>
                <a:cs typeface="ＭＳ Ｐゴシック" pitchFamily="-83" charset="-128"/>
              </a:rPr>
              <a:t>turn.</a:t>
            </a:r>
            <a:endParaRPr lang="en-US" dirty="0">
              <a:latin typeface="Arial" pitchFamily="-83" charset="0"/>
              <a:ea typeface="ＭＳ Ｐゴシック" pitchFamily="-83" charset="-128"/>
              <a:cs typeface="ＭＳ Ｐゴシック" pitchFamily="-83"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about the framework, visit</a:t>
            </a:r>
            <a:r>
              <a:rPr lang="en-US" baseline="0" dirty="0" smtClean="0"/>
              <a:t> California Early Childhood Online. There are modules for each of the domains. The actual curriculum framework can be downloaded for free from the CDE Web site. </a:t>
            </a:r>
            <a:endParaRPr lang="en-US" dirty="0"/>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solidFill>
            <a:srgbClr val="FFFFFF"/>
          </a:solidFill>
          <a:ln/>
        </p:spPr>
      </p:sp>
      <p:sp>
        <p:nvSpPr>
          <p:cNvPr id="119811" name="Rectangle 3"/>
          <p:cNvSpPr>
            <a:spLocks noGrp="1" noChangeArrowheads="1"/>
          </p:cNvSpPr>
          <p:nvPr>
            <p:ph type="body" idx="1"/>
          </p:nvPr>
        </p:nvSpPr>
        <p:spPr>
          <a:solidFill>
            <a:srgbClr val="FFFFFF"/>
          </a:solidFill>
          <a:ln/>
        </p:spPr>
        <p:txBody>
          <a:bodyPr/>
          <a:lstStyle/>
          <a:p>
            <a:pPr eaLnBrk="1" hangingPunct="1"/>
            <a:r>
              <a:rPr lang="en-US">
                <a:latin typeface="Arial" pitchFamily="-83" charset="0"/>
              </a:rPr>
              <a:t>Record any follow up needed to complete the action step. This would take place after the next data collection.  </a:t>
            </a:r>
          </a:p>
          <a:p>
            <a:pPr eaLnBrk="1" hangingPunct="1"/>
            <a:r>
              <a:rPr lang="en-US">
                <a:latin typeface="Arial" pitchFamily="-83" charset="0"/>
              </a:rPr>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p:spPr>
        <p:txBody>
          <a:bodyPr/>
          <a:lstStyle/>
          <a:p>
            <a:pPr eaLnBrk="1" hangingPunct="1"/>
            <a:r>
              <a:rPr lang="en-US" dirty="0">
                <a:latin typeface="Arial" pitchFamily="-83" charset="0"/>
              </a:rPr>
              <a:t>Step 3:</a:t>
            </a:r>
          </a:p>
          <a:p>
            <a:pPr eaLnBrk="1" hangingPunct="1"/>
            <a:r>
              <a:rPr lang="en-US" dirty="0">
                <a:latin typeface="Arial" pitchFamily="-83" charset="0"/>
              </a:rPr>
              <a:t>• Expected Completion Date column - List the </a:t>
            </a:r>
            <a:r>
              <a:rPr lang="en-US" i="1" dirty="0">
                <a:latin typeface="Arial" pitchFamily="-83" charset="0"/>
              </a:rPr>
              <a:t>when</a:t>
            </a:r>
            <a:r>
              <a:rPr lang="en-US" dirty="0">
                <a:latin typeface="Arial" pitchFamily="-83" charset="0"/>
              </a:rPr>
              <a:t> and </a:t>
            </a:r>
            <a:r>
              <a:rPr lang="en-US" i="1" dirty="0">
                <a:latin typeface="Arial" pitchFamily="-83" charset="0"/>
              </a:rPr>
              <a:t>who takes on responsibility for completing the action steps</a:t>
            </a:r>
            <a:r>
              <a:rPr lang="en-US" dirty="0">
                <a:latin typeface="Arial" pitchFamily="-83" charset="0"/>
              </a:rPr>
              <a:t>. </a:t>
            </a:r>
            <a:endParaRPr lang="en-US" dirty="0" smtClean="0">
              <a:latin typeface="Arial" pitchFamily="-83" charset="0"/>
            </a:endParaRPr>
          </a:p>
          <a:p>
            <a:pPr eaLnBrk="1" hangingPunct="1"/>
            <a:r>
              <a:rPr lang="en-US" baseline="0" dirty="0" smtClean="0">
                <a:latin typeface="Arial" pitchFamily="-83" charset="0"/>
              </a:rPr>
              <a:t>Be specific when listing the WHO. Give an actual name. This person is responsible to make sure that as a team/program the action steps are followed through This person is not solely responsible for making sure the action steps happen. </a:t>
            </a:r>
            <a:endParaRPr lang="en-US" dirty="0">
              <a:latin typeface="Arial" pitchFamily="-83"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p:spPr>
        <p:txBody>
          <a:bodyPr/>
          <a:lstStyle/>
          <a:p>
            <a:pPr eaLnBrk="1" hangingPunct="1"/>
            <a:r>
              <a:rPr lang="en-US" dirty="0">
                <a:latin typeface="Arial" pitchFamily="-83" charset="0"/>
              </a:rPr>
              <a:t>Record any follow up needed to complete the action </a:t>
            </a:r>
            <a:r>
              <a:rPr lang="en-US" dirty="0" smtClean="0">
                <a:latin typeface="Arial" pitchFamily="-83" charset="0"/>
              </a:rPr>
              <a:t>step</a:t>
            </a:r>
            <a:r>
              <a:rPr lang="en-US" baseline="0" dirty="0" smtClean="0">
                <a:latin typeface="Arial" pitchFamily="-83" charset="0"/>
              </a:rPr>
              <a:t> on the Summary of Findings for Parent Surveys and ERS.</a:t>
            </a:r>
            <a:r>
              <a:rPr lang="en-US" dirty="0" smtClean="0">
                <a:latin typeface="Arial" pitchFamily="-83" charset="0"/>
              </a:rPr>
              <a:t> It </a:t>
            </a:r>
            <a:r>
              <a:rPr lang="en-US" dirty="0">
                <a:latin typeface="Arial" pitchFamily="-83" charset="0"/>
              </a:rPr>
              <a:t>remains blank for now</a:t>
            </a:r>
            <a:r>
              <a:rPr lang="en-US" dirty="0" smtClean="0">
                <a:latin typeface="Arial" pitchFamily="-83" charset="0"/>
              </a:rPr>
              <a:t>.</a:t>
            </a:r>
          </a:p>
          <a:p>
            <a:pPr eaLnBrk="1" hangingPunct="1"/>
            <a:r>
              <a:rPr lang="en-US" dirty="0" smtClean="0">
                <a:latin typeface="Arial" pitchFamily="-83" charset="0"/>
              </a:rPr>
              <a:t>Follow Up column – At the second assessment next contract year, review collected data and determine if the action steps taken resulted in improvements in the Parent Survey findings, and ERS scores. Add any new action steps to take or extended time needed. Remember the follow up column will be blank when it is sent to EESD June 1</a:t>
            </a:r>
            <a:r>
              <a:rPr lang="en-US" baseline="30000" dirty="0" smtClean="0">
                <a:latin typeface="Arial" pitchFamily="-83" charset="0"/>
              </a:rPr>
              <a:t>st</a:t>
            </a:r>
            <a:r>
              <a:rPr lang="en-US" dirty="0" smtClean="0">
                <a:latin typeface="Arial" pitchFamily="-83" charset="0"/>
              </a:rPr>
              <a:t>.</a:t>
            </a:r>
          </a:p>
          <a:p>
            <a:pPr eaLnBrk="1" hangingPunct="1">
              <a:buFontTx/>
              <a:buChar char="•"/>
            </a:pPr>
            <a:r>
              <a:rPr lang="en-US" dirty="0" smtClean="0">
                <a:latin typeface="Arial" pitchFamily="-83" charset="0"/>
              </a:rPr>
              <a:t>For the DRDP Summary of Findings/Program Action Plan, the follow up section has been removed. Complete form EESD 4002 Reflection Plan at this time next year.</a:t>
            </a:r>
          </a:p>
          <a:p>
            <a:pPr eaLnBrk="1" hangingPunct="1"/>
            <a:endParaRPr lang="en-US" dirty="0" smtClean="0">
              <a:latin typeface="Arial" pitchFamily="-83" charset="0"/>
            </a:endParaRPr>
          </a:p>
          <a:p>
            <a:pPr eaLnBrk="1" hangingPunct="1"/>
            <a:endParaRPr lang="en-US" dirty="0">
              <a:latin typeface="Arial" pitchFamily="-83"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p:spPr>
        <p:txBody>
          <a:bodyPr/>
          <a:lstStyle/>
          <a:p>
            <a:pPr eaLnBrk="1" hangingPunct="1"/>
            <a:r>
              <a:rPr lang="en-US" dirty="0" smtClean="0">
                <a:latin typeface="Arial" pitchFamily="-83" charset="0"/>
              </a:rPr>
              <a:t>Program Self Evaluation (PSE) </a:t>
            </a:r>
            <a:r>
              <a:rPr lang="en-US" dirty="0">
                <a:latin typeface="Arial" pitchFamily="-83" charset="0"/>
              </a:rPr>
              <a:t>requires completion of all three Summary of Findings, but only the</a:t>
            </a:r>
            <a:r>
              <a:rPr lang="en-US" dirty="0" smtClean="0">
                <a:latin typeface="Arial" pitchFamily="-83" charset="0"/>
              </a:rPr>
              <a:t> DRDP Summary of Findings</a:t>
            </a:r>
            <a:r>
              <a:rPr lang="en-US" baseline="0" dirty="0" smtClean="0">
                <a:latin typeface="Arial" pitchFamily="-83" charset="0"/>
              </a:rPr>
              <a:t> and </a:t>
            </a:r>
            <a:r>
              <a:rPr lang="en-US" dirty="0" smtClean="0">
                <a:latin typeface="Arial" pitchFamily="-83" charset="0"/>
              </a:rPr>
              <a:t>Program </a:t>
            </a:r>
            <a:r>
              <a:rPr lang="en-US" dirty="0">
                <a:latin typeface="Arial" pitchFamily="-83" charset="0"/>
              </a:rPr>
              <a:t>Action Plan </a:t>
            </a:r>
            <a:r>
              <a:rPr lang="en-US" dirty="0" smtClean="0">
                <a:latin typeface="Arial" pitchFamily="-83" charset="0"/>
              </a:rPr>
              <a:t>are </a:t>
            </a:r>
            <a:r>
              <a:rPr lang="en-US" dirty="0">
                <a:latin typeface="Arial" pitchFamily="-83" charset="0"/>
              </a:rPr>
              <a:t>to be turned in on June</a:t>
            </a:r>
            <a:r>
              <a:rPr lang="en-US" dirty="0" smtClean="0">
                <a:latin typeface="Arial" pitchFamily="-83" charset="0"/>
              </a:rPr>
              <a:t> 1st. </a:t>
            </a:r>
          </a:p>
          <a:p>
            <a:pPr eaLnBrk="1" hangingPunct="1"/>
            <a:r>
              <a:rPr lang="en-US" dirty="0" smtClean="0">
                <a:latin typeface="Arial" pitchFamily="-83" charset="0"/>
              </a:rPr>
              <a:t>Remember the follow </a:t>
            </a:r>
            <a:r>
              <a:rPr lang="en-US" dirty="0">
                <a:latin typeface="Arial" pitchFamily="-83" charset="0"/>
              </a:rPr>
              <a:t>up sections are on ERS, Parent Survey and DR classroom Summary of </a:t>
            </a:r>
            <a:r>
              <a:rPr lang="en-US" dirty="0" smtClean="0">
                <a:latin typeface="Arial" pitchFamily="-83" charset="0"/>
              </a:rPr>
              <a:t>Findings.  </a:t>
            </a:r>
            <a:endParaRPr lang="en-US" dirty="0">
              <a:latin typeface="Arial" pitchFamily="-83" charset="0"/>
            </a:endParaRPr>
          </a:p>
          <a:p>
            <a:pPr eaLnBrk="1" hangingPunct="1"/>
            <a:endParaRPr lang="en-US" dirty="0">
              <a:latin typeface="Arial" pitchFamily="-83" charset="0"/>
            </a:endParaRPr>
          </a:p>
          <a:p>
            <a:pPr eaLnBrk="1" hangingPunct="1"/>
            <a:endParaRPr lang="en-US" dirty="0">
              <a:latin typeface="Arial" pitchFamily="-83" charset="0"/>
            </a:endParaRPr>
          </a:p>
          <a:p>
            <a:pPr eaLnBrk="1" hangingPunct="1"/>
            <a:r>
              <a:rPr lang="en-US" dirty="0">
                <a:latin typeface="Arial" pitchFamily="-83" charset="0"/>
              </a:rPr>
              <a:t>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latin typeface="Arial" pitchFamily="-83" charset="0"/>
              </a:rPr>
              <a:t>This year all</a:t>
            </a:r>
            <a:r>
              <a:rPr lang="en-US" baseline="0" dirty="0" smtClean="0">
                <a:latin typeface="Arial" pitchFamily="-83" charset="0"/>
              </a:rPr>
              <a:t> contractors (reference directions of EESD 4001) are to submit the</a:t>
            </a:r>
            <a:r>
              <a:rPr lang="en-US" dirty="0" smtClean="0">
                <a:latin typeface="Arial" pitchFamily="-83" charset="0"/>
              </a:rPr>
              <a:t> Program</a:t>
            </a:r>
            <a:r>
              <a:rPr lang="en-US" baseline="0" dirty="0" smtClean="0">
                <a:latin typeface="Arial" pitchFamily="-83" charset="0"/>
              </a:rPr>
              <a:t> Review Instrument. (CAPP, CMAP, C2AP C3AP, CRRP, </a:t>
            </a:r>
            <a:r>
              <a:rPr lang="en-US" sz="1200" kern="1200" dirty="0" smtClean="0">
                <a:solidFill>
                  <a:schemeClr val="tx1"/>
                </a:solidFill>
                <a:latin typeface="Arial" charset="0"/>
                <a:ea typeface="MS PGothic" pitchFamily="34" charset="-128"/>
                <a:cs typeface="MS PGothic" pitchFamily="34" charset="-128"/>
              </a:rPr>
              <a:t>CCTR, CSPP </a:t>
            </a:r>
            <a:r>
              <a:rPr lang="en-US" baseline="0" dirty="0" smtClean="0">
                <a:latin typeface="Arial" pitchFamily="-83" charset="0"/>
              </a:rPr>
              <a:t>are included.) Although not submitted, all contractors should have completed this the Program Review Instrument. It is not a new requirement to complete-just a new requirement to submit it.</a:t>
            </a:r>
          </a:p>
          <a:p>
            <a:r>
              <a:rPr lang="en-US" dirty="0" smtClean="0">
                <a:latin typeface="Arial" pitchFamily="-83" charset="0"/>
              </a:rPr>
              <a:t>A</a:t>
            </a:r>
            <a:r>
              <a:rPr lang="en-US" baseline="0" dirty="0" smtClean="0">
                <a:latin typeface="Arial" pitchFamily="-83" charset="0"/>
              </a:rPr>
              <a:t>ll contractors that completed the PSE last year, need to complete the EESD 4002 this year. </a:t>
            </a:r>
            <a:r>
              <a:rPr lang="en-US" dirty="0" smtClean="0">
                <a:latin typeface="Arial" pitchFamily="-83" charset="0"/>
              </a:rPr>
              <a:t>T</a:t>
            </a:r>
            <a:r>
              <a:rPr lang="en-US" baseline="0" dirty="0" smtClean="0">
                <a:latin typeface="Arial" pitchFamily="-83" charset="0"/>
              </a:rPr>
              <a:t>his form reflects on your goals from last year.  For contractors that are completing PSE this year, but did not last year, the reflection sheet is not required this year.</a:t>
            </a:r>
            <a:r>
              <a:rPr lang="en-US" dirty="0" smtClean="0">
                <a:latin typeface="Arial" pitchFamily="-83" charset="0"/>
              </a:rPr>
              <a:t> B</a:t>
            </a:r>
            <a:r>
              <a:rPr lang="en-US" baseline="0" dirty="0" smtClean="0">
                <a:latin typeface="Arial" pitchFamily="-83" charset="0"/>
              </a:rPr>
              <a:t>ut heads up! </a:t>
            </a:r>
            <a:r>
              <a:rPr lang="en-US" dirty="0" smtClean="0">
                <a:latin typeface="Arial" pitchFamily="-83" charset="0"/>
              </a:rPr>
              <a:t>I</a:t>
            </a:r>
            <a:r>
              <a:rPr lang="en-US" baseline="0" dirty="0" smtClean="0">
                <a:latin typeface="Arial" pitchFamily="-83" charset="0"/>
              </a:rPr>
              <a:t>t will need to be completed next year. </a:t>
            </a:r>
          </a:p>
          <a:p>
            <a:r>
              <a:rPr lang="en-US" baseline="0" dirty="0" smtClean="0">
                <a:latin typeface="Arial" pitchFamily="-83" charset="0"/>
              </a:rPr>
              <a:t>This year all contractors complete the DRDP Summary of Findings and Program Action Plan.</a:t>
            </a:r>
            <a:r>
              <a:rPr lang="en-US" dirty="0" smtClean="0">
                <a:latin typeface="Arial" pitchFamily="-83" charset="0"/>
              </a:rPr>
              <a:t> I</a:t>
            </a:r>
            <a:r>
              <a:rPr lang="en-US" baseline="0" dirty="0" smtClean="0">
                <a:latin typeface="Arial" pitchFamily="-83" charset="0"/>
              </a:rPr>
              <a:t>t looks a little different from previous years.</a:t>
            </a:r>
          </a:p>
          <a:p>
            <a:r>
              <a:rPr lang="en-US" baseline="0" dirty="0" smtClean="0">
                <a:latin typeface="Arial" pitchFamily="-83" charset="0"/>
              </a:rPr>
              <a:t>This year all contractors are to complete the cover page (1 cover page) per agency.</a:t>
            </a:r>
          </a:p>
          <a:p>
            <a:r>
              <a:rPr lang="en-US" dirty="0" smtClean="0">
                <a:latin typeface="Arial" pitchFamily="-83" charset="0"/>
              </a:rPr>
              <a:t>This </a:t>
            </a:r>
            <a:r>
              <a:rPr lang="en-US" dirty="0">
                <a:latin typeface="Arial" pitchFamily="-83" charset="0"/>
              </a:rPr>
              <a:t>year </a:t>
            </a:r>
            <a:r>
              <a:rPr lang="en-US" dirty="0" smtClean="0">
                <a:latin typeface="Arial" pitchFamily="-83" charset="0"/>
              </a:rPr>
              <a:t>ERS </a:t>
            </a:r>
            <a:r>
              <a:rPr lang="en-US" dirty="0">
                <a:latin typeface="Arial" pitchFamily="-83" charset="0"/>
              </a:rPr>
              <a:t>and Parent Survey Summary of Findings</a:t>
            </a:r>
            <a:r>
              <a:rPr lang="en-US" dirty="0" smtClean="0">
                <a:latin typeface="Arial" pitchFamily="-83" charset="0"/>
              </a:rPr>
              <a:t> must </a:t>
            </a:r>
            <a:r>
              <a:rPr lang="en-US" dirty="0">
                <a:latin typeface="Arial" pitchFamily="-83" charset="0"/>
              </a:rPr>
              <a:t>be completed, but are not mailed in to</a:t>
            </a:r>
            <a:r>
              <a:rPr lang="en-US" dirty="0" smtClean="0">
                <a:latin typeface="Arial" pitchFamily="-83" charset="0"/>
              </a:rPr>
              <a:t> EESD.</a:t>
            </a:r>
            <a:endParaRPr lang="en-US" dirty="0">
              <a:latin typeface="Arial" pitchFamily="-83" charset="0"/>
            </a:endParaRPr>
          </a:p>
          <a:p>
            <a:r>
              <a:rPr lang="en-US" dirty="0" smtClean="0">
                <a:latin typeface="Arial" pitchFamily="-83" charset="0"/>
              </a:rPr>
              <a:t>*Remind </a:t>
            </a:r>
            <a:r>
              <a:rPr lang="en-US" dirty="0">
                <a:latin typeface="Arial" pitchFamily="-83" charset="0"/>
              </a:rPr>
              <a:t>participants to read the directions on the forms</a:t>
            </a:r>
            <a:r>
              <a:rPr lang="en-US" dirty="0" smtClean="0">
                <a:latin typeface="Arial" pitchFamily="-83" charset="0"/>
              </a:rPr>
              <a:t>.</a:t>
            </a:r>
          </a:p>
          <a:p>
            <a:endParaRPr lang="en-US" dirty="0" smtClean="0">
              <a:latin typeface="Arial" pitchFamily="-83" charset="0"/>
            </a:endParaRPr>
          </a:p>
          <a:p>
            <a:r>
              <a:rPr lang="en-US" dirty="0" smtClean="0">
                <a:latin typeface="Arial" pitchFamily="-83" charset="0"/>
              </a:rPr>
              <a:t> </a:t>
            </a:r>
            <a:endParaRPr lang="en-US" dirty="0">
              <a:latin typeface="Arial" pitchFamily="-83" charset="0"/>
            </a:endParaRPr>
          </a:p>
        </p:txBody>
      </p:sp>
      <p:sp>
        <p:nvSpPr>
          <p:cNvPr id="48132" name="Slide Number Placeholder 3"/>
          <p:cNvSpPr>
            <a:spLocks noGrp="1"/>
          </p:cNvSpPr>
          <p:nvPr>
            <p:ph type="sldNum" sz="quarter" idx="5"/>
          </p:nvPr>
        </p:nvSpPr>
        <p:spPr>
          <a:noFill/>
        </p:spPr>
        <p:txBody>
          <a:bodyPr/>
          <a:lstStyle/>
          <a:p>
            <a:fld id="{FC807B21-DDDB-7047-B437-02D299870DE8}" type="slidenum">
              <a:rPr lang="en-US">
                <a:latin typeface="Times" pitchFamily="-83" charset="0"/>
              </a:rPr>
              <a:pPr/>
              <a:t>68</a:t>
            </a:fld>
            <a:endParaRPr lang="en-US">
              <a:latin typeface="Times" pitchFamily="-83"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S PGothic" pitchFamily="34" charset="-128"/>
                <a:cs typeface="MS PGothic" pitchFamily="34" charset="-128"/>
              </a:rPr>
              <a:t>Submit </a:t>
            </a:r>
            <a:r>
              <a:rPr lang="en-US" sz="1200" b="1" kern="1200" dirty="0" smtClean="0">
                <a:solidFill>
                  <a:schemeClr val="tx1"/>
                </a:solidFill>
                <a:latin typeface="Arial" charset="0"/>
                <a:ea typeface="MS PGothic" pitchFamily="34" charset="-128"/>
                <a:cs typeface="MS PGothic" pitchFamily="34" charset="-128"/>
              </a:rPr>
              <a:t>one</a:t>
            </a:r>
            <a:r>
              <a:rPr lang="en-US" sz="1200" kern="1200" dirty="0" smtClean="0">
                <a:solidFill>
                  <a:schemeClr val="tx1"/>
                </a:solidFill>
                <a:latin typeface="Arial" charset="0"/>
                <a:ea typeface="MS PGothic" pitchFamily="34" charset="-128"/>
                <a:cs typeface="MS PGothic" pitchFamily="34" charset="-128"/>
              </a:rPr>
              <a:t> Program Self-Evaluation (PSE) Cover Page (EESD 4000).</a:t>
            </a:r>
          </a:p>
          <a:p>
            <a:r>
              <a:rPr lang="en-US" sz="1200" kern="1200" dirty="0" smtClean="0">
                <a:solidFill>
                  <a:schemeClr val="tx1"/>
                </a:solidFill>
                <a:latin typeface="Arial" charset="0"/>
                <a:ea typeface="MS PGothic" pitchFamily="34" charset="-128"/>
                <a:cs typeface="MS PGothic" pitchFamily="34" charset="-128"/>
              </a:rPr>
              <a:t> </a:t>
            </a:r>
          </a:p>
          <a:p>
            <a:pPr>
              <a:buFontTx/>
              <a:buChar char="•"/>
            </a:pPr>
            <a:endParaRPr lang="en-US" dirty="0">
              <a:latin typeface="Arial" pitchFamily="-8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p:spPr>
        <p:txBody>
          <a:bodyPr/>
          <a:lstStyle/>
          <a:p>
            <a:pPr eaLnBrk="1" hangingPunct="1"/>
            <a:r>
              <a:rPr lang="en-US" dirty="0">
                <a:latin typeface="Arial" pitchFamily="-83" charset="0"/>
              </a:rPr>
              <a:t>Desired Results training is the result of a desire on the part of the California Department of Education, </a:t>
            </a:r>
            <a:r>
              <a:rPr lang="en-US" dirty="0" smtClean="0"/>
              <a:t>Early Education and Support Division </a:t>
            </a:r>
            <a:r>
              <a:rPr lang="en-US" dirty="0" smtClean="0">
                <a:latin typeface="Arial" pitchFamily="-83" charset="0"/>
              </a:rPr>
              <a:t>to </a:t>
            </a:r>
            <a:r>
              <a:rPr lang="en-US" dirty="0">
                <a:latin typeface="Arial" pitchFamily="-83" charset="0"/>
              </a:rPr>
              <a:t>improve and standardize program quality across the state.</a:t>
            </a:r>
          </a:p>
          <a:p>
            <a:pPr eaLnBrk="1" hangingPunct="1"/>
            <a:r>
              <a:rPr lang="en-US" dirty="0">
                <a:latin typeface="Arial" pitchFamily="-83" charset="0"/>
              </a:rPr>
              <a:t>In Session I, an overview of the </a:t>
            </a:r>
            <a:r>
              <a:rPr lang="en-US" dirty="0" smtClean="0">
                <a:latin typeface="Arial" pitchFamily="-83" charset="0"/>
              </a:rPr>
              <a:t>system</a:t>
            </a:r>
            <a:r>
              <a:rPr lang="en-US" altLang="ja-JP" dirty="0" smtClean="0">
                <a:latin typeface="Arial" pitchFamily="-83" charset="0"/>
              </a:rPr>
              <a:t>’s </a:t>
            </a:r>
            <a:r>
              <a:rPr lang="en-US" altLang="ja-JP" dirty="0">
                <a:latin typeface="Arial" pitchFamily="-83" charset="0"/>
              </a:rPr>
              <a:t>components will provide preliminary information on the Desired Results for Children and Families </a:t>
            </a:r>
            <a:r>
              <a:rPr lang="en-US" altLang="ja-JP" dirty="0" smtClean="0">
                <a:latin typeface="Arial" pitchFamily="-83" charset="0"/>
              </a:rPr>
              <a:t>system’s </a:t>
            </a:r>
            <a:r>
              <a:rPr lang="en-US" altLang="ja-JP" dirty="0">
                <a:latin typeface="Arial" pitchFamily="-83" charset="0"/>
              </a:rPr>
              <a:t>goals and structure.</a:t>
            </a:r>
            <a:r>
              <a:rPr lang="en-US" altLang="ja-JP" dirty="0">
                <a:latin typeface="Times New Roman" pitchFamily="-83" charset="0"/>
              </a:rPr>
              <a:t> </a:t>
            </a:r>
          </a:p>
          <a:p>
            <a:pPr eaLnBrk="1" hangingPunct="1"/>
            <a:r>
              <a:rPr lang="en-US" dirty="0">
                <a:latin typeface="Arial" pitchFamily="-83" charset="0"/>
              </a:rPr>
              <a:t>Later, additional details and information will be provided to give participants knowledge about each element of the DR system.</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r>
              <a:rPr lang="en-US" dirty="0" smtClean="0">
                <a:latin typeface="Arial" pitchFamily="-83" charset="0"/>
              </a:rPr>
              <a:t>The entire Program </a:t>
            </a:r>
            <a:r>
              <a:rPr lang="en-US" dirty="0">
                <a:latin typeface="Arial" pitchFamily="-83" charset="0"/>
              </a:rPr>
              <a:t>Self </a:t>
            </a:r>
            <a:r>
              <a:rPr lang="en-US" dirty="0" smtClean="0">
                <a:latin typeface="Arial" pitchFamily="-83" charset="0"/>
              </a:rPr>
              <a:t>Evaluation must be completed, but </a:t>
            </a:r>
            <a:r>
              <a:rPr lang="en-US" dirty="0">
                <a:latin typeface="Arial" pitchFamily="-83" charset="0"/>
              </a:rPr>
              <a:t>only the three documents mentioned need to be </a:t>
            </a:r>
            <a:r>
              <a:rPr lang="en-US" dirty="0" smtClean="0">
                <a:latin typeface="Arial" pitchFamily="-83" charset="0"/>
              </a:rPr>
              <a:t>sent. The </a:t>
            </a:r>
            <a:r>
              <a:rPr lang="en-US" dirty="0">
                <a:latin typeface="Arial" pitchFamily="-83" charset="0"/>
              </a:rPr>
              <a:t>rest should be on file.</a:t>
            </a:r>
          </a:p>
          <a:p>
            <a:pPr>
              <a:buFontTx/>
              <a:buChar char="•"/>
            </a:pPr>
            <a:r>
              <a:rPr lang="en-US" dirty="0">
                <a:latin typeface="Arial" pitchFamily="-83" charset="0"/>
              </a:rPr>
              <a:t>PSE</a:t>
            </a:r>
            <a:r>
              <a:rPr lang="en-US" dirty="0" smtClean="0">
                <a:latin typeface="Arial" pitchFamily="-83" charset="0"/>
              </a:rPr>
              <a:t> Cover</a:t>
            </a:r>
            <a:r>
              <a:rPr lang="en-US" baseline="0" dirty="0" smtClean="0">
                <a:latin typeface="Arial" pitchFamily="-83" charset="0"/>
              </a:rPr>
              <a:t> Page (</a:t>
            </a:r>
            <a:r>
              <a:rPr lang="en-US" dirty="0" smtClean="0">
                <a:latin typeface="Arial" pitchFamily="-83" charset="0"/>
              </a:rPr>
              <a:t>EESD 4000)</a:t>
            </a:r>
          </a:p>
          <a:p>
            <a:pPr>
              <a:buFontTx/>
              <a:buChar char="•"/>
            </a:pPr>
            <a:r>
              <a:rPr lang="en-US" dirty="0" smtClean="0">
                <a:latin typeface="Arial" pitchFamily="-83" charset="0"/>
              </a:rPr>
              <a:t>Program Review Instrument (EESD 4001)</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dirty="0" smtClean="0">
                <a:latin typeface="Arial" pitchFamily="-83" charset="0"/>
              </a:rPr>
              <a:t>Desired</a:t>
            </a:r>
            <a:r>
              <a:rPr lang="en-US" baseline="0" dirty="0" smtClean="0">
                <a:latin typeface="Arial" pitchFamily="-83" charset="0"/>
              </a:rPr>
              <a:t> Results Program Action Plan-Reflection on Action Steps (EESD 4002)</a:t>
            </a:r>
            <a:endParaRPr lang="en-US" dirty="0" smtClean="0">
              <a:latin typeface="Arial" pitchFamily="-83" charset="0"/>
            </a:endParaRPr>
          </a:p>
          <a:p>
            <a:pPr>
              <a:buFontTx/>
              <a:buChar char="•"/>
            </a:pPr>
            <a:r>
              <a:rPr lang="en-US" dirty="0">
                <a:latin typeface="Arial" pitchFamily="-83" charset="0"/>
              </a:rPr>
              <a:t>DRDP Summary of Findings and Program Action Plan</a:t>
            </a:r>
            <a:r>
              <a:rPr lang="en-US" dirty="0" smtClean="0">
                <a:latin typeface="Arial" pitchFamily="-83" charset="0"/>
              </a:rPr>
              <a:t> (EESD 4003) by </a:t>
            </a:r>
            <a:r>
              <a:rPr lang="en-US" dirty="0">
                <a:latin typeface="Arial" pitchFamily="-83" charset="0"/>
              </a:rPr>
              <a:t>age and </a:t>
            </a:r>
            <a:r>
              <a:rPr lang="en-US" dirty="0" smtClean="0">
                <a:latin typeface="Arial" pitchFamily="-83" charset="0"/>
              </a:rPr>
              <a:t>contract</a:t>
            </a:r>
          </a:p>
          <a:p>
            <a:endParaRPr lang="en-US" dirty="0">
              <a:latin typeface="Arial" pitchFamily="-83"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52525" y="692150"/>
            <a:ext cx="4552950" cy="3416300"/>
          </a:xfrm>
          <a:solidFill>
            <a:srgbClr val="FFFFFF"/>
          </a:solidFill>
          <a:ln/>
        </p:spPr>
      </p:sp>
      <p:sp>
        <p:nvSpPr>
          <p:cNvPr id="136195" name="Rectangle 3"/>
          <p:cNvSpPr>
            <a:spLocks noGrp="1" noChangeArrowheads="1"/>
          </p:cNvSpPr>
          <p:nvPr>
            <p:ph type="body" idx="1"/>
          </p:nvPr>
        </p:nvSpPr>
        <p:spPr>
          <a:solidFill>
            <a:srgbClr val="FFFFFF"/>
          </a:solidFill>
          <a:ln/>
        </p:spPr>
        <p:txBody>
          <a:bodyPr/>
          <a:lstStyle/>
          <a:p>
            <a:pPr eaLnBrk="1" hangingPunct="1">
              <a:spcBef>
                <a:spcPct val="0"/>
              </a:spcBef>
              <a:buFontTx/>
              <a:buChar char="•"/>
            </a:pPr>
            <a:endParaRPr lang="en-US">
              <a:latin typeface="Arial" pitchFamily="-83"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three current DRDP</a:t>
            </a:r>
            <a:r>
              <a:rPr lang="en-US" baseline="0" dirty="0" smtClean="0"/>
              <a:t> instruments </a:t>
            </a:r>
            <a:r>
              <a:rPr lang="en-US" dirty="0" smtClean="0"/>
              <a:t>are being replaced by the DRDP (2015) effective fiscal</a:t>
            </a:r>
            <a:r>
              <a:rPr lang="en-US" baseline="0" dirty="0" smtClean="0"/>
              <a:t> year 2015. Check the Web site for face to face teacher trainings, admin webinars, and online modules.</a:t>
            </a:r>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04050ED1-CF50-4028-8455-97266DEB787C}" type="slidenum">
              <a:rPr lang="en-US"/>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instrument consists of a full continuum representing development</a:t>
            </a:r>
            <a:r>
              <a:rPr lang="en-US" baseline="0" dirty="0" smtClean="0"/>
              <a:t> from early infancy to early kindergarten. There is one instrument, but there are two views of the instrument:</a:t>
            </a:r>
            <a:r>
              <a:rPr lang="en-US" dirty="0" smtClean="0"/>
              <a:t> </a:t>
            </a:r>
            <a:r>
              <a:rPr lang="en-US" baseline="0" dirty="0" smtClean="0"/>
              <a:t>PS view which has all of the measures and the IT view which has measures specific to infant/toddler development.</a:t>
            </a:r>
            <a:endParaRPr lang="en-US" dirty="0"/>
          </a:p>
        </p:txBody>
      </p:sp>
      <p:sp>
        <p:nvSpPr>
          <p:cNvPr id="4" name="Slide Number Placeholder 3"/>
          <p:cNvSpPr>
            <a:spLocks noGrp="1"/>
          </p:cNvSpPr>
          <p:nvPr>
            <p:ph type="sldNum" sz="quarter" idx="10"/>
          </p:nvPr>
        </p:nvSpPr>
        <p:spPr/>
        <p:txBody>
          <a:bodyPr/>
          <a:lstStyle/>
          <a:p>
            <a:pPr>
              <a:defRPr/>
            </a:pPr>
            <a:r>
              <a:rPr lang="en-US" smtClean="0"/>
              <a:t>1</a:t>
            </a: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Desired Results Web site has a wealth of observation resources and training opportunities. There is more detailed information about DRDP (2015)</a:t>
            </a:r>
            <a:r>
              <a:rPr lang="en-US" dirty="0" smtClean="0"/>
              <a:t> </a:t>
            </a:r>
            <a:r>
              <a:rPr lang="en-US" baseline="0" dirty="0" smtClean="0"/>
              <a:t>on the Web site.</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 DRDP (2015) module available with more detailed information under the DRDP (2015) link.  </a:t>
            </a:r>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620141-0AB9-45C9-A845-68674B311032}"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31076" name="Slide Number Placeholder 3"/>
          <p:cNvSpPr>
            <a:spLocks noGrp="1"/>
          </p:cNvSpPr>
          <p:nvPr>
            <p:ph type="sldNum" sz="quarter" idx="5"/>
          </p:nvPr>
        </p:nvSpPr>
        <p:spPr bwMode="auto">
          <a:noFill/>
          <a:ln>
            <a:miter lim="800000"/>
            <a:headEnd/>
            <a:tailEnd/>
          </a:ln>
        </p:spPr>
        <p:txBody>
          <a:bodyPr/>
          <a:lstStyle/>
          <a:p>
            <a:pPr defTabSz="912879" eaLnBrk="0" hangingPunct="0"/>
            <a:fld id="{96D4859A-83E5-4ED5-8A2D-97F46F72EE33}" type="slidenum">
              <a:rPr lang="en-US">
                <a:solidFill>
                  <a:srgbClr val="000000"/>
                </a:solidFill>
                <a:latin typeface="Arial" charset="0"/>
              </a:rPr>
              <a:pPr defTabSz="912879" eaLnBrk="0" hangingPunct="0"/>
              <a:t>78</a:t>
            </a:fld>
            <a:endParaRPr lang="en-US" dirty="0">
              <a:solidFill>
                <a:srgbClr val="000000"/>
              </a:solidFill>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AF72FD-3CC3-6847-9854-86F674FCBFBD}"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ln/>
        </p:spPr>
      </p:sp>
      <p:sp>
        <p:nvSpPr>
          <p:cNvPr id="33795" name="Notes Placeholder 2"/>
          <p:cNvSpPr>
            <a:spLocks noGrp="1"/>
          </p:cNvSpPr>
          <p:nvPr>
            <p:ph type="body" idx="1"/>
          </p:nvPr>
        </p:nvSpPr>
        <p:spPr>
          <a:noFill/>
          <a:ln/>
        </p:spPr>
        <p:txBody>
          <a:bodyPr/>
          <a:lstStyle/>
          <a:p>
            <a:endParaRPr lang="en-US" dirty="0">
              <a:latin typeface="Arial" pitchFamily="-83" charset="0"/>
            </a:endParaRPr>
          </a:p>
        </p:txBody>
      </p:sp>
      <p:sp>
        <p:nvSpPr>
          <p:cNvPr id="33796" name="Slide Number Placeholder 3"/>
          <p:cNvSpPr>
            <a:spLocks noGrp="1"/>
          </p:cNvSpPr>
          <p:nvPr>
            <p:ph type="sldNum" sz="quarter" idx="5"/>
          </p:nvPr>
        </p:nvSpPr>
        <p:spPr>
          <a:noFill/>
        </p:spPr>
        <p:txBody>
          <a:bodyPr/>
          <a:lstStyle/>
          <a:p>
            <a:fld id="{F52A005D-B924-FC46-A759-9FC69D245244}" type="slidenum">
              <a:rPr lang="en-US" smtClean="0">
                <a:latin typeface="Times" pitchFamily="-83" charset="0"/>
              </a:rPr>
              <a:pPr/>
              <a:t>8</a:t>
            </a:fld>
            <a:endParaRPr lang="en-US" smtClean="0">
              <a:latin typeface="Times" pitchFamily="-83"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F881A9C-C616-8747-AF73-EAC7616A5AEE}" type="slidenum">
              <a:rPr lang="en-US">
                <a:latin typeface="Arial" pitchFamily="-110" charset="0"/>
                <a:ea typeface="ＭＳ Ｐゴシック" pitchFamily="-110" charset="-128"/>
                <a:cs typeface="ＭＳ Ｐゴシック" pitchFamily="-110" charset="-128"/>
              </a:rPr>
              <a:pPr/>
              <a:t>80</a:t>
            </a:fld>
            <a:endParaRPr lang="en-US">
              <a:latin typeface="Arial" pitchFamily="-110" charset="0"/>
              <a:ea typeface="ＭＳ Ｐゴシック" pitchFamily="-110" charset="-128"/>
              <a:cs typeface="ＭＳ Ｐゴシック" pitchFamily="-110" charset="-128"/>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pitchFamily="-83" charset="0"/>
              </a:rPr>
              <a:t>DRT&amp;TA project members are happy to address questions and concerns. Reach us by phone or email. </a:t>
            </a:r>
          </a:p>
          <a:p>
            <a:pPr eaLnBrk="1" hangingPunct="1"/>
            <a:endParaRPr lang="en-US" dirty="0">
              <a:latin typeface="Arial" pitchFamily="-110" charset="0"/>
              <a:ea typeface="ＭＳ Ｐゴシック" pitchFamily="-110" charset="-128"/>
              <a:cs typeface="Arial" pitchFamily="-110"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4FE80D0-E6C7-E148-8ACA-6F7A2234B25D}" type="slidenum">
              <a:rPr lang="en-US">
                <a:latin typeface="Times New Roman" pitchFamily="-83" charset="0"/>
              </a:rPr>
              <a:pPr/>
              <a:t>81</a:t>
            </a:fld>
            <a:endParaRPr lang="en-US">
              <a:latin typeface="Times New Roman" pitchFamily="-83"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dirty="0">
                <a:latin typeface="Arial" pitchFamily="-83" charset="0"/>
              </a:rPr>
              <a:t>Thank </a:t>
            </a:r>
            <a:r>
              <a:rPr lang="en-US" dirty="0" smtClean="0">
                <a:latin typeface="Arial" pitchFamily="-83" charset="0"/>
              </a:rPr>
              <a:t>the audience for their attention </a:t>
            </a:r>
            <a:r>
              <a:rPr lang="en-US" dirty="0">
                <a:latin typeface="Arial" pitchFamily="-83" charset="0"/>
              </a:rPr>
              <a:t>and participation during the training.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Arial" pitchFamily="-84" charset="0"/>
              <a:ea typeface="ＭＳ Ｐゴシック" pitchFamily="-84" charset="-128"/>
              <a:cs typeface="Arial" pitchFamily="-84" charset="0"/>
            </a:endParaRPr>
          </a:p>
        </p:txBody>
      </p:sp>
      <p:sp>
        <p:nvSpPr>
          <p:cNvPr id="60420" name="Slide Number Placeholder 3"/>
          <p:cNvSpPr>
            <a:spLocks noGrp="1"/>
          </p:cNvSpPr>
          <p:nvPr>
            <p:ph type="sldNum" sz="quarter" idx="5"/>
          </p:nvPr>
        </p:nvSpPr>
        <p:spPr>
          <a:noFill/>
        </p:spPr>
        <p:txBody>
          <a:bodyPr/>
          <a:lstStyle/>
          <a:p>
            <a:fld id="{A41CF65B-39DA-7C4B-8E8C-0F71E6C18BD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4"/>
          <p:cNvSpPr>
            <a:spLocks noGrp="1" noChangeArrowheads="1"/>
          </p:cNvSpPr>
          <p:nvPr>
            <p:ph type="sldNum" sz="quarter" idx="12"/>
          </p:nvPr>
        </p:nvSpPr>
        <p:spPr/>
        <p:txBody>
          <a:bodyPr/>
          <a:lstStyle>
            <a:lvl1pPr>
              <a:defRPr/>
            </a:lvl1pPr>
          </a:lstStyle>
          <a:p>
            <a:pPr>
              <a:defRPr/>
            </a:pPr>
            <a:fld id="{B195CDDE-4AD8-DD43-BFD4-0CEC925D016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Mar-14</a:t>
            </a: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98E28472-F0E2-3241-B031-6372062EC8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smtClean="0"/>
              <a:t>Mar-14</a:t>
            </a: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AD4EE6D4-C4C6-E347-9F4E-981E2EFA8E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r>
              <a:rPr lang="en-US" smtClean="0"/>
              <a:t>Mar-14</a:t>
            </a: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47C212-2D82-BA42-9B57-BDD6874B17A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US" smtClean="0"/>
              <a:t>Mar-14</a:t>
            </a: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843CEF5-9272-EB49-8803-3AB0DD5D0A6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r>
              <a:rPr lang="en-US" smtClean="0"/>
              <a:t>Mar-14</a:t>
            </a:r>
            <a:endParaRPr lang="en-US"/>
          </a:p>
        </p:txBody>
      </p:sp>
      <p:sp>
        <p:nvSpPr>
          <p:cNvPr id="6" name="Rectangle 5"/>
          <p:cNvSpPr>
            <a:spLocks noGrp="1" noChangeArrowheads="1"/>
          </p:cNvSpPr>
          <p:nvPr>
            <p:ph type="ftr" sz="quarter" idx="11"/>
          </p:nvPr>
        </p:nvSpPr>
        <p:spPr/>
        <p:txBody>
          <a:bodyPr/>
          <a:lstStyle>
            <a:lvl1pPr>
              <a:defRPr>
                <a:ea typeface="ＭＳ Ｐゴシック" pitchFamily="-109" charset="-128"/>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50C6138-E717-014A-B11B-B6CF61BC2D1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sz="1100"/>
            </a:lvl1pPr>
          </a:lstStyle>
          <a:p>
            <a:pPr>
              <a:defRPr/>
            </a:pPr>
            <a:r>
              <a:rPr lang="en-US" smtClean="0"/>
              <a:t>Mar-14</a:t>
            </a: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7AD1BFA-CEA8-0B48-B79C-E850140F832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p:txBody>
          <a:bodyPr/>
          <a:lstStyle>
            <a:lvl1pPr>
              <a:defRPr sz="1100"/>
            </a:lvl1pPr>
          </a:lstStyle>
          <a:p>
            <a:pPr>
              <a:defRPr/>
            </a:pPr>
            <a:r>
              <a:rPr lang="en-US" smtClean="0"/>
              <a:t>Mar-14</a:t>
            </a: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57167F1-558A-A549-AE77-9F0C81C309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4"/>
          <p:cNvSpPr>
            <a:spLocks noGrp="1" noChangeArrowheads="1"/>
          </p:cNvSpPr>
          <p:nvPr>
            <p:ph type="sldNum" sz="quarter" idx="12"/>
          </p:nvPr>
        </p:nvSpPr>
        <p:spPr/>
        <p:txBody>
          <a:bodyPr/>
          <a:lstStyle>
            <a:lvl1pPr>
              <a:defRPr/>
            </a:lvl1pPr>
          </a:lstStyle>
          <a:p>
            <a:pPr>
              <a:defRPr/>
            </a:pPr>
            <a:fld id="{101E0481-53D0-E942-B53A-4B62B76A1D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4"/>
          <p:cNvSpPr>
            <a:spLocks noGrp="1" noChangeArrowheads="1"/>
          </p:cNvSpPr>
          <p:nvPr>
            <p:ph type="sldNum" sz="quarter" idx="12"/>
          </p:nvPr>
        </p:nvSpPr>
        <p:spPr/>
        <p:txBody>
          <a:bodyPr/>
          <a:lstStyle>
            <a:lvl1pPr>
              <a:defRPr/>
            </a:lvl1pPr>
          </a:lstStyle>
          <a:p>
            <a:pPr>
              <a:defRPr/>
            </a:pPr>
            <a:fld id="{4477EDC0-3B1B-B64A-8341-9D19ACC6F2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txBox="1">
            <a:spLocks noChangeArrowheads="1"/>
          </p:cNvSpPr>
          <p:nvPr userDrawn="1"/>
        </p:nvSpPr>
        <p:spPr>
          <a:xfrm>
            <a:off x="7696200" y="6248400"/>
            <a:ext cx="1219200" cy="476250"/>
          </a:xfrm>
          <a:prstGeom prst="rect">
            <a:avLst/>
          </a:prstGeom>
          <a:ln/>
        </p:spPr>
        <p:txBody>
          <a:bodyPr>
            <a:prstTxWarp prst="textNoShape">
              <a:avLst/>
            </a:prstTxWarp>
          </a:bodyPr>
          <a:lstStyle/>
          <a:p>
            <a:pPr algn="r">
              <a:defRPr/>
            </a:pPr>
            <a:fld id="{6F673DA1-872C-8240-AC7C-FB05FBC6FB40}" type="slidenum">
              <a:rPr lang="en-US" sz="1000">
                <a:solidFill>
                  <a:srgbClr val="0D009F"/>
                </a:solidFill>
                <a:latin typeface="Arial" pitchFamily="-1" charset="0"/>
              </a:rPr>
              <a:pPr algn="r">
                <a:defRPr/>
              </a:pPr>
              <a:t>‹#›</a:t>
            </a:fld>
            <a:endParaRPr lang="en-US" sz="1000">
              <a:solidFill>
                <a:srgbClr val="0D009F"/>
              </a:solidFill>
              <a:latin typeface="Arial" pitchFamily="-1"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14"/>
          <p:cNvSpPr>
            <a:spLocks noGrp="1" noChangeArrowheads="1"/>
          </p:cNvSpPr>
          <p:nvPr>
            <p:ph type="sldNum" sz="quarter" idx="12"/>
          </p:nvPr>
        </p:nvSpPr>
        <p:spPr/>
        <p:txBody>
          <a:bodyPr/>
          <a:lstStyle>
            <a:lvl1pPr>
              <a:defRPr/>
            </a:lvl1pPr>
          </a:lstStyle>
          <a:p>
            <a:pPr>
              <a:defRPr/>
            </a:pPr>
            <a:fld id="{9B9AD515-EC58-BF4B-A82A-C6476330C8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14"/>
          <p:cNvSpPr>
            <a:spLocks noGrp="1" noChangeArrowheads="1"/>
          </p:cNvSpPr>
          <p:nvPr>
            <p:ph type="sldNum" sz="quarter" idx="12"/>
          </p:nvPr>
        </p:nvSpPr>
        <p:spPr/>
        <p:txBody>
          <a:bodyPr/>
          <a:lstStyle>
            <a:lvl1pPr>
              <a:defRPr/>
            </a:lvl1pPr>
          </a:lstStyle>
          <a:p>
            <a:pPr>
              <a:defRPr/>
            </a:pPr>
            <a:fld id="{0AD9ECC0-D2C5-E54E-9BF8-4A32351967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14"/>
          <p:cNvSpPr>
            <a:spLocks noGrp="1" noChangeArrowheads="1"/>
          </p:cNvSpPr>
          <p:nvPr>
            <p:ph type="sldNum" sz="quarter" idx="12"/>
          </p:nvPr>
        </p:nvSpPr>
        <p:spPr/>
        <p:txBody>
          <a:bodyPr/>
          <a:lstStyle>
            <a:lvl1pPr>
              <a:defRPr/>
            </a:lvl1pPr>
          </a:lstStyle>
          <a:p>
            <a:pPr>
              <a:defRPr/>
            </a:pPr>
            <a:fld id="{569071C4-1EC8-844E-BEC6-6097CB350A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sz="1000"/>
            </a:lvl1pPr>
          </a:lstStyle>
          <a:p>
            <a:pPr>
              <a:defRPr/>
            </a:pPr>
            <a:r>
              <a:rPr lang="en-US" smtClean="0"/>
              <a:t>Mar-14</a:t>
            </a: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445C273-D822-AF4B-9DC3-2CDBC19771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Mar-14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14"/>
          <p:cNvSpPr>
            <a:spLocks noGrp="1" noChangeArrowheads="1"/>
          </p:cNvSpPr>
          <p:nvPr>
            <p:ph type="sldNum" sz="quarter" idx="12"/>
          </p:nvPr>
        </p:nvSpPr>
        <p:spPr/>
        <p:txBody>
          <a:bodyPr/>
          <a:lstStyle>
            <a:lvl1pPr>
              <a:defRPr/>
            </a:lvl1pPr>
          </a:lstStyle>
          <a:p>
            <a:pPr>
              <a:defRPr/>
            </a:pPr>
            <a:fld id="{A4F9A54E-3947-F94C-B1D4-38AD083FF7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187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2286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940" name="Rectangle 4"/>
          <p:cNvSpPr>
            <a:spLocks noGrp="1" noChangeArrowheads="1"/>
          </p:cNvSpPr>
          <p:nvPr>
            <p:ph type="dt" sz="half" idx="2"/>
          </p:nvPr>
        </p:nvSpPr>
        <p:spPr bwMode="auto">
          <a:xfrm>
            <a:off x="67056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rgbClr val="0D009F"/>
                </a:solidFill>
                <a:latin typeface="Arial" pitchFamily="-1" charset="0"/>
                <a:ea typeface="ＭＳ Ｐゴシック" pitchFamily="-1" charset="-128"/>
                <a:cs typeface="ＭＳ Ｐゴシック" pitchFamily="-1" charset="-128"/>
              </a:defRPr>
            </a:lvl1pPr>
          </a:lstStyle>
          <a:p>
            <a:pPr>
              <a:defRPr/>
            </a:pPr>
            <a:r>
              <a:rPr lang="en-US" smtClean="0"/>
              <a:t>Mar-14</a:t>
            </a:r>
            <a:endParaRPr lang="en-US" dirty="0"/>
          </a:p>
        </p:txBody>
      </p:sp>
      <p:sp>
        <p:nvSpPr>
          <p:cNvPr id="167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59844" name="Text Box 4"/>
          <p:cNvSpPr txBox="1">
            <a:spLocks noChangeArrowheads="1"/>
          </p:cNvSpPr>
          <p:nvPr/>
        </p:nvSpPr>
        <p:spPr bwMode="auto">
          <a:xfrm>
            <a:off x="3200400" y="6248400"/>
            <a:ext cx="2819400" cy="457200"/>
          </a:xfrm>
          <a:prstGeom prst="rect">
            <a:avLst/>
          </a:prstGeom>
          <a:noFill/>
          <a:ln w="9525">
            <a:noFill/>
            <a:miter lim="800000"/>
            <a:headEnd/>
            <a:tailEnd/>
          </a:ln>
        </p:spPr>
        <p:txBody>
          <a:bodyPr>
            <a:spAutoFit/>
          </a:bodyPr>
          <a:lstStyle/>
          <a:p>
            <a:pPr eaLnBrk="0" hangingPunct="0">
              <a:spcBef>
                <a:spcPct val="50000"/>
              </a:spcBef>
              <a:defRPr/>
            </a:pPr>
            <a:endParaRPr lang="en-US" sz="2400" b="1" dirty="0">
              <a:latin typeface="Arial" charset="0"/>
              <a:ea typeface="ＭＳ Ｐゴシック" charset="-128"/>
              <a:cs typeface="ＭＳ Ｐゴシック" charset="-128"/>
            </a:endParaRPr>
          </a:p>
        </p:txBody>
      </p:sp>
      <p:sp>
        <p:nvSpPr>
          <p:cNvPr id="1059845" name="Text Box 5"/>
          <p:cNvSpPr txBox="1">
            <a:spLocks noChangeArrowheads="1"/>
          </p:cNvSpPr>
          <p:nvPr/>
        </p:nvSpPr>
        <p:spPr bwMode="auto">
          <a:xfrm>
            <a:off x="1828800" y="6400800"/>
            <a:ext cx="5715000" cy="246221"/>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1000" dirty="0" smtClean="0">
                <a:solidFill>
                  <a:srgbClr val="000099"/>
                </a:solidFill>
                <a:latin typeface="Arial" pitchFamily="-1" charset="0"/>
              </a:rPr>
              <a:t>©2015 </a:t>
            </a:r>
            <a:r>
              <a:rPr lang="en-US" sz="1000" dirty="0">
                <a:solidFill>
                  <a:srgbClr val="000099"/>
                </a:solidFill>
                <a:latin typeface="Arial" pitchFamily="-1" charset="0"/>
              </a:rPr>
              <a:t>California Department of </a:t>
            </a:r>
            <a:r>
              <a:rPr lang="en-US" sz="1000" dirty="0" smtClean="0">
                <a:solidFill>
                  <a:srgbClr val="000099"/>
                </a:solidFill>
                <a:latin typeface="Arial" pitchFamily="-1" charset="0"/>
              </a:rPr>
              <a:t>Education</a:t>
            </a:r>
            <a:r>
              <a:rPr lang="en-US" sz="1000" baseline="0" dirty="0" smtClean="0">
                <a:solidFill>
                  <a:srgbClr val="000099"/>
                </a:solidFill>
                <a:latin typeface="Arial" pitchFamily="-1" charset="0"/>
              </a:rPr>
              <a:t> – All rights reserved.</a:t>
            </a:r>
            <a:endParaRPr lang="en-US" sz="1000" dirty="0">
              <a:solidFill>
                <a:srgbClr val="000099"/>
              </a:solidFill>
              <a:latin typeface="Arial" pitchFamily="-1" charset="0"/>
            </a:endParaRPr>
          </a:p>
        </p:txBody>
      </p:sp>
      <p:pic>
        <p:nvPicPr>
          <p:cNvPr id="1032" name="Picture 6" descr="Picture11"/>
          <p:cNvPicPr>
            <a:picLocks noChangeAspect="1" noChangeArrowheads="1"/>
          </p:cNvPicPr>
          <p:nvPr/>
        </p:nvPicPr>
        <p:blipFill>
          <a:blip r:embed="rId18" cstate="email">
            <a:grayscl/>
            <a:biLevel thresh="50000"/>
          </a:blip>
          <a:srcRect/>
          <a:stretch>
            <a:fillRect/>
          </a:stretch>
        </p:blipFill>
        <p:spPr bwMode="auto">
          <a:xfrm>
            <a:off x="685800" y="5562600"/>
            <a:ext cx="1139825" cy="1069975"/>
          </a:xfrm>
          <a:prstGeom prst="rect">
            <a:avLst/>
          </a:prstGeom>
          <a:noFill/>
          <a:ln w="9525">
            <a:noFill/>
            <a:miter lim="800000"/>
            <a:headEnd/>
            <a:tailEnd/>
          </a:ln>
        </p:spPr>
      </p:pic>
      <p:grpSp>
        <p:nvGrpSpPr>
          <p:cNvPr id="1033" name="Group 7"/>
          <p:cNvGrpSpPr>
            <a:grpSpLocks/>
          </p:cNvGrpSpPr>
          <p:nvPr/>
        </p:nvGrpSpPr>
        <p:grpSpPr bwMode="auto">
          <a:xfrm>
            <a:off x="0" y="0"/>
            <a:ext cx="533400" cy="6858000"/>
            <a:chOff x="0" y="0"/>
            <a:chExt cx="336" cy="4320"/>
          </a:xfrm>
        </p:grpSpPr>
        <p:sp>
          <p:nvSpPr>
            <p:cNvPr id="1059848" name="Rectangle 8"/>
            <p:cNvSpPr>
              <a:spLocks noChangeArrowheads="1"/>
            </p:cNvSpPr>
            <p:nvPr userDrawn="1"/>
          </p:nvSpPr>
          <p:spPr bwMode="auto">
            <a:xfrm rot="5400000">
              <a:off x="-1128" y="2856"/>
              <a:ext cx="2592" cy="336"/>
            </a:xfrm>
            <a:prstGeom prst="rect">
              <a:avLst/>
            </a:prstGeom>
            <a:solidFill>
              <a:srgbClr val="000099"/>
            </a:solidFill>
            <a:ln w="9525">
              <a:noFill/>
              <a:miter lim="800000"/>
              <a:headEnd/>
              <a:tailEnd/>
            </a:ln>
            <a:effectLst/>
          </p:spPr>
          <p:txBody>
            <a:bodyPr rot="10800000" wrap="none" anchor="ctr"/>
            <a:lstStyle/>
            <a:p>
              <a:pPr algn="ctr">
                <a:defRPr/>
              </a:pPr>
              <a:r>
                <a:rPr lang="en-US" sz="2400" b="1" dirty="0">
                  <a:solidFill>
                    <a:srgbClr val="FFFFFF"/>
                  </a:solidFill>
                  <a:latin typeface="Arial" charset="0"/>
                  <a:ea typeface="ＭＳ Ｐゴシック" charset="-128"/>
                  <a:cs typeface="ＭＳ Ｐゴシック" charset="-128"/>
                </a:rPr>
                <a:t>Desired Results</a:t>
              </a:r>
            </a:p>
          </p:txBody>
        </p:sp>
        <p:sp>
          <p:nvSpPr>
            <p:cNvPr id="1059849" name="Rectangle 9"/>
            <p:cNvSpPr>
              <a:spLocks noChangeArrowheads="1"/>
            </p:cNvSpPr>
            <p:nvPr userDrawn="1"/>
          </p:nvSpPr>
          <p:spPr bwMode="auto">
            <a:xfrm rot="16200000">
              <a:off x="-924" y="924"/>
              <a:ext cx="2184" cy="336"/>
            </a:xfrm>
            <a:prstGeom prst="rect">
              <a:avLst/>
            </a:prstGeom>
            <a:solidFill>
              <a:srgbClr val="CC0000"/>
            </a:solidFill>
            <a:ln w="9525">
              <a:noFill/>
              <a:miter lim="800000"/>
              <a:headEnd/>
              <a:tailEnd/>
            </a:ln>
            <a:effectLst/>
          </p:spPr>
          <p:txBody>
            <a:bodyPr wrap="none" anchor="ctr"/>
            <a:lstStyle/>
            <a:p>
              <a:pPr algn="ctr" eaLnBrk="0" hangingPunct="0">
                <a:defRPr/>
              </a:pPr>
              <a:r>
                <a:rPr lang="en-US" sz="2000" b="1" dirty="0">
                  <a:solidFill>
                    <a:srgbClr val="FFFFFF"/>
                  </a:solidFill>
                  <a:latin typeface="Arial" charset="0"/>
                  <a:ea typeface="ＭＳ Ｐゴシック" charset="-128"/>
                  <a:cs typeface="ＭＳ Ｐゴシック" charset="-128"/>
                </a:rPr>
                <a:t>Desired Results Day 3</a:t>
              </a:r>
            </a:p>
          </p:txBody>
        </p:sp>
      </p:grpSp>
      <p:sp>
        <p:nvSpPr>
          <p:cNvPr id="15" name="Slide Number Placeholder 14"/>
          <p:cNvSpPr>
            <a:spLocks noGrp="1" noChangeArrowheads="1"/>
          </p:cNvSpPr>
          <p:nvPr>
            <p:ph type="sldNum" sz="quarter" idx="4"/>
          </p:nvPr>
        </p:nvSpPr>
        <p:spPr>
          <a:xfrm>
            <a:off x="7696200" y="6248400"/>
            <a:ext cx="1219200" cy="476250"/>
          </a:xfrm>
          <a:prstGeom prst="rect">
            <a:avLst/>
          </a:prstGeom>
          <a:ln/>
        </p:spPr>
        <p:txBody>
          <a:bodyPr vert="horz" wrap="square" lIns="91440" tIns="45720" rIns="91440" bIns="45720" numCol="1" anchor="t" anchorCtr="0" compatLnSpc="1">
            <a:prstTxWarp prst="textNoShape">
              <a:avLst/>
            </a:prstTxWarp>
          </a:bodyPr>
          <a:lstStyle>
            <a:lvl1pPr algn="r">
              <a:defRPr sz="1000">
                <a:solidFill>
                  <a:srgbClr val="0D009F"/>
                </a:solidFill>
                <a:latin typeface="Arial" pitchFamily="-1" charset="0"/>
              </a:defRPr>
            </a:lvl1pPr>
          </a:lstStyle>
          <a:p>
            <a:pPr>
              <a:defRPr/>
            </a:pPr>
            <a:fld id="{2A4936F2-5710-524C-B288-87AF18AA30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8" r:id="rId4"/>
    <p:sldLayoutId id="2147485314" r:id="rId5"/>
    <p:sldLayoutId id="2147485315" r:id="rId6"/>
    <p:sldLayoutId id="2147485316" r:id="rId7"/>
    <p:sldLayoutId id="2147485319" r:id="rId8"/>
    <p:sldLayoutId id="2147485317" r:id="rId9"/>
    <p:sldLayoutId id="2147485320" r:id="rId10"/>
    <p:sldLayoutId id="2147485321" r:id="rId11"/>
    <p:sldLayoutId id="2147485322" r:id="rId12"/>
    <p:sldLayoutId id="2147485323" r:id="rId13"/>
    <p:sldLayoutId id="2147485324" r:id="rId14"/>
    <p:sldLayoutId id="2147485325" r:id="rId15"/>
    <p:sldLayoutId id="2147485326" r:id="rId1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cs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e.ca.gov/sp/cd/ci/progspeclist.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de.ca.gov/ta/cr/"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desiredresults.us"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mailto:desiredresults@wested.org"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ctrTitle"/>
          </p:nvPr>
        </p:nvSpPr>
        <p:spPr>
          <a:xfrm>
            <a:off x="838200" y="304800"/>
            <a:ext cx="7772400" cy="1470025"/>
          </a:xfrm>
        </p:spPr>
        <p:txBody>
          <a:bodyPr/>
          <a:lstStyle/>
          <a:p>
            <a:pPr eaLnBrk="1" hangingPunct="1"/>
            <a:r>
              <a:rPr lang="en-US"/>
              <a:t>Desired Results </a:t>
            </a:r>
            <a:br>
              <a:rPr lang="en-US"/>
            </a:br>
            <a:r>
              <a:rPr lang="en-US"/>
              <a:t>for Children and Families</a:t>
            </a:r>
          </a:p>
        </p:txBody>
      </p:sp>
      <p:sp>
        <p:nvSpPr>
          <p:cNvPr id="20483" name="Rectangle 4"/>
          <p:cNvSpPr>
            <a:spLocks noGrp="1" noChangeArrowheads="1"/>
          </p:cNvSpPr>
          <p:nvPr>
            <p:ph type="subTitle" idx="1"/>
          </p:nvPr>
        </p:nvSpPr>
        <p:spPr>
          <a:xfrm>
            <a:off x="4648200" y="1828800"/>
            <a:ext cx="3276600" cy="3733800"/>
          </a:xfrm>
        </p:spPr>
        <p:txBody>
          <a:bodyPr/>
          <a:lstStyle/>
          <a:p>
            <a:pPr eaLnBrk="1" hangingPunct="1">
              <a:spcBef>
                <a:spcPct val="0"/>
              </a:spcBef>
            </a:pPr>
            <a:r>
              <a:rPr lang="en-US" sz="2400" dirty="0"/>
              <a:t>A project of the California Department of Education,</a:t>
            </a:r>
            <a:endParaRPr lang="en-US" sz="2400" dirty="0" smtClean="0"/>
          </a:p>
          <a:p>
            <a:pPr eaLnBrk="1" hangingPunct="1">
              <a:spcBef>
                <a:spcPts val="0"/>
              </a:spcBef>
            </a:pPr>
            <a:r>
              <a:rPr lang="en-US" sz="2400" dirty="0" smtClean="0"/>
              <a:t>Early Education and Support Division</a:t>
            </a:r>
          </a:p>
          <a:p>
            <a:pPr eaLnBrk="1" hangingPunct="1">
              <a:spcBef>
                <a:spcPts val="0"/>
              </a:spcBef>
            </a:pPr>
            <a:r>
              <a:rPr lang="en-US" sz="2400" dirty="0"/>
              <a:t>with </a:t>
            </a:r>
          </a:p>
          <a:p>
            <a:pPr eaLnBrk="1" hangingPunct="1">
              <a:spcBef>
                <a:spcPts val="0"/>
              </a:spcBef>
            </a:pPr>
            <a:r>
              <a:rPr lang="en-US" sz="2400" dirty="0"/>
              <a:t>Desired Results Training &amp; Technical Assistance Project</a:t>
            </a:r>
          </a:p>
          <a:p>
            <a:pPr eaLnBrk="1" hangingPunct="1"/>
            <a:endParaRPr lang="en-US" sz="2400" dirty="0"/>
          </a:p>
          <a:p>
            <a:pPr eaLnBrk="1" hangingPunct="1"/>
            <a:r>
              <a:rPr lang="en-US" sz="1200" dirty="0"/>
              <a:t>                                                                                                  </a:t>
            </a:r>
            <a:endParaRPr lang="en-US" dirty="0"/>
          </a:p>
        </p:txBody>
      </p:sp>
      <p:sp>
        <p:nvSpPr>
          <p:cNvPr id="20485" name="Slide Number Placeholder 3"/>
          <p:cNvSpPr>
            <a:spLocks noGrp="1"/>
          </p:cNvSpPr>
          <p:nvPr>
            <p:ph type="sldNum" sz="quarter" idx="12"/>
          </p:nvPr>
        </p:nvSpPr>
        <p:spPr bwMode="auto">
          <a:noFill/>
          <a:ln>
            <a:miter lim="800000"/>
            <a:headEnd/>
            <a:tailEnd/>
          </a:ln>
        </p:spPr>
        <p:txBody>
          <a:bodyPr/>
          <a:lstStyle/>
          <a:p>
            <a:fld id="{34AAED63-3E86-764B-B5A5-19F2B239C970}" type="slidenum">
              <a:rPr lang="en-US">
                <a:latin typeface="Arial" pitchFamily="-83" charset="0"/>
              </a:rPr>
              <a:pPr/>
              <a:t>1</a:t>
            </a:fld>
            <a:endParaRPr lang="en-US">
              <a:latin typeface="Arial" pitchFamily="-83" charset="0"/>
            </a:endParaRPr>
          </a:p>
        </p:txBody>
      </p:sp>
      <p:pic>
        <p:nvPicPr>
          <p:cNvPr id="20486" name="Picture 6" descr="Image of child's drawing of a person"/>
          <p:cNvPicPr>
            <a:picLocks noChangeAspect="1" noChangeArrowheads="1"/>
          </p:cNvPicPr>
          <p:nvPr/>
        </p:nvPicPr>
        <p:blipFill>
          <a:blip r:embed="rId3" cstate="email"/>
          <a:srcRect/>
          <a:stretch>
            <a:fillRect/>
          </a:stretch>
        </p:blipFill>
        <p:spPr bwMode="auto">
          <a:xfrm>
            <a:off x="1371600" y="1752600"/>
            <a:ext cx="2844800" cy="383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Agenda</a:t>
            </a:r>
          </a:p>
        </p:txBody>
      </p:sp>
      <p:sp>
        <p:nvSpPr>
          <p:cNvPr id="38915" name="Text Box 3"/>
          <p:cNvSpPr>
            <a:spLocks noGrp="1" noChangeArrowheads="1"/>
          </p:cNvSpPr>
          <p:nvPr>
            <p:ph idx="1"/>
          </p:nvPr>
        </p:nvSpPr>
        <p:spPr/>
        <p:txBody>
          <a:bodyPr/>
          <a:lstStyle/>
          <a:p>
            <a:pPr eaLnBrk="1" hangingPunct="1">
              <a:lnSpc>
                <a:spcPct val="80000"/>
              </a:lnSpc>
              <a:spcBef>
                <a:spcPts val="1200"/>
              </a:spcBef>
            </a:pPr>
            <a:r>
              <a:rPr lang="en-US" sz="2800" dirty="0"/>
              <a:t>Welcome</a:t>
            </a:r>
          </a:p>
          <a:p>
            <a:pPr eaLnBrk="1" hangingPunct="1">
              <a:lnSpc>
                <a:spcPct val="80000"/>
              </a:lnSpc>
              <a:spcBef>
                <a:spcPts val="1200"/>
              </a:spcBef>
            </a:pPr>
            <a:r>
              <a:rPr lang="en-US" sz="2800" dirty="0"/>
              <a:t>Program Self-Evaluation</a:t>
            </a:r>
            <a:endParaRPr lang="en-US" sz="2400" dirty="0" smtClean="0"/>
          </a:p>
          <a:p>
            <a:pPr lvl="1" eaLnBrk="1" hangingPunct="1">
              <a:lnSpc>
                <a:spcPct val="90000"/>
              </a:lnSpc>
              <a:spcBef>
                <a:spcPts val="1200"/>
              </a:spcBef>
            </a:pPr>
            <a:r>
              <a:rPr lang="en-US" sz="2400" dirty="0" smtClean="0"/>
              <a:t>Updates to the 2014/2015 </a:t>
            </a:r>
            <a:r>
              <a:rPr lang="en-US" sz="2400" dirty="0"/>
              <a:t>process</a:t>
            </a:r>
          </a:p>
          <a:p>
            <a:pPr lvl="1" eaLnBrk="1" hangingPunct="1">
              <a:lnSpc>
                <a:spcPct val="80000"/>
              </a:lnSpc>
              <a:spcBef>
                <a:spcPts val="1200"/>
              </a:spcBef>
            </a:pPr>
            <a:r>
              <a:rPr lang="en-US" sz="2400" dirty="0"/>
              <a:t>Summary of Findings/Program Action Plans	</a:t>
            </a:r>
            <a:endParaRPr lang="en-US" dirty="0"/>
          </a:p>
          <a:p>
            <a:pPr eaLnBrk="1" hangingPunct="1">
              <a:lnSpc>
                <a:spcPct val="90000"/>
              </a:lnSpc>
              <a:spcBef>
                <a:spcPts val="1200"/>
              </a:spcBef>
            </a:pPr>
            <a:r>
              <a:rPr lang="en-US" sz="2800" dirty="0"/>
              <a:t>Taking It Back to the </a:t>
            </a:r>
            <a:r>
              <a:rPr lang="en-US" sz="2800" dirty="0" smtClean="0"/>
              <a:t>Agency</a:t>
            </a:r>
          </a:p>
          <a:p>
            <a:pPr eaLnBrk="1" hangingPunct="1">
              <a:lnSpc>
                <a:spcPct val="90000"/>
              </a:lnSpc>
              <a:spcBef>
                <a:spcPts val="1200"/>
              </a:spcBef>
            </a:pPr>
            <a:r>
              <a:rPr lang="en-US" sz="2800" dirty="0" smtClean="0"/>
              <a:t>Question and Answer </a:t>
            </a:r>
          </a:p>
          <a:p>
            <a:pPr eaLnBrk="1" hangingPunct="1">
              <a:lnSpc>
                <a:spcPct val="90000"/>
              </a:lnSpc>
              <a:spcBef>
                <a:spcPct val="50000"/>
              </a:spcBef>
              <a:buFontTx/>
              <a:buNone/>
            </a:pPr>
            <a:r>
              <a:rPr lang="en-US" sz="2400" dirty="0"/>
              <a:t>								</a:t>
            </a:r>
          </a:p>
        </p:txBody>
      </p:sp>
      <p:sp>
        <p:nvSpPr>
          <p:cNvPr id="38917" name="Slide Number Placeholder 3"/>
          <p:cNvSpPr>
            <a:spLocks noGrp="1"/>
          </p:cNvSpPr>
          <p:nvPr>
            <p:ph type="sldNum" sz="quarter" idx="12"/>
          </p:nvPr>
        </p:nvSpPr>
        <p:spPr bwMode="auto">
          <a:noFill/>
          <a:ln>
            <a:miter lim="800000"/>
            <a:headEnd/>
            <a:tailEnd/>
          </a:ln>
        </p:spPr>
        <p:txBody>
          <a:bodyPr/>
          <a:lstStyle/>
          <a:p>
            <a:fld id="{BC2EEC8E-C304-9B4F-ACA7-045BAFAC8AAF}" type="slidenum">
              <a:rPr lang="en-US">
                <a:latin typeface="Arial" pitchFamily="-83" charset="0"/>
              </a:rPr>
              <a:pPr/>
              <a:t>10</a:t>
            </a:fld>
            <a:endParaRPr lang="en-US">
              <a:latin typeface="Arial" pitchFamily="-83"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title"/>
          </p:nvPr>
        </p:nvSpPr>
        <p:spPr/>
        <p:txBody>
          <a:bodyPr/>
          <a:lstStyle/>
          <a:p>
            <a:pPr eaLnBrk="1" hangingPunct="1"/>
            <a:r>
              <a:rPr lang="en-US"/>
              <a:t>Intent of Webinar</a:t>
            </a:r>
          </a:p>
        </p:txBody>
      </p:sp>
      <p:sp>
        <p:nvSpPr>
          <p:cNvPr id="40963" name="Rectangle 9"/>
          <p:cNvSpPr>
            <a:spLocks noGrp="1" noChangeArrowheads="1"/>
          </p:cNvSpPr>
          <p:nvPr>
            <p:ph idx="1"/>
          </p:nvPr>
        </p:nvSpPr>
        <p:spPr>
          <a:xfrm>
            <a:off x="609600" y="1371600"/>
            <a:ext cx="8382000" cy="4525963"/>
          </a:xfrm>
        </p:spPr>
        <p:txBody>
          <a:bodyPr/>
          <a:lstStyle/>
          <a:p>
            <a:pPr eaLnBrk="1" hangingPunct="1"/>
            <a:r>
              <a:rPr lang="en-US" sz="2800" dirty="0"/>
              <a:t>Understand what is new in </a:t>
            </a:r>
            <a:r>
              <a:rPr lang="en-US" sz="2800" dirty="0" smtClean="0"/>
              <a:t>2014/2015 </a:t>
            </a:r>
            <a:r>
              <a:rPr lang="en-US" sz="2800" dirty="0"/>
              <a:t>Program Self-Evaluation (PSE) Process</a:t>
            </a:r>
          </a:p>
        </p:txBody>
      </p:sp>
      <p:sp>
        <p:nvSpPr>
          <p:cNvPr id="40965" name="Slide Number Placeholder 5"/>
          <p:cNvSpPr>
            <a:spLocks noGrp="1"/>
          </p:cNvSpPr>
          <p:nvPr>
            <p:ph type="sldNum" sz="quarter" idx="12"/>
          </p:nvPr>
        </p:nvSpPr>
        <p:spPr bwMode="auto">
          <a:noFill/>
          <a:ln>
            <a:miter lim="800000"/>
            <a:headEnd/>
            <a:tailEnd/>
          </a:ln>
        </p:spPr>
        <p:txBody>
          <a:bodyPr/>
          <a:lstStyle/>
          <a:p>
            <a:fld id="{6E08DCC9-9BE6-F543-887E-DD9E89BAFB2F}" type="slidenum">
              <a:rPr lang="en-US">
                <a:latin typeface="Arial" pitchFamily="-83" charset="0"/>
              </a:rPr>
              <a:pPr/>
              <a:t>11</a:t>
            </a:fld>
            <a:endParaRPr lang="en-US">
              <a:latin typeface="Arial" pitchFamily="-83" charset="0"/>
            </a:endParaRPr>
          </a:p>
        </p:txBody>
      </p:sp>
      <p:pic>
        <p:nvPicPr>
          <p:cNvPr id="40966" name="Picture 7" descr="pic4"/>
          <p:cNvPicPr>
            <a:picLocks noChangeAspect="1" noChangeArrowheads="1"/>
          </p:cNvPicPr>
          <p:nvPr/>
        </p:nvPicPr>
        <p:blipFill>
          <a:blip r:embed="rId3" cstate="email"/>
          <a:srcRect/>
          <a:stretch>
            <a:fillRect/>
          </a:stretch>
        </p:blipFill>
        <p:spPr bwMode="auto">
          <a:xfrm>
            <a:off x="2362200" y="2514600"/>
            <a:ext cx="4648200" cy="3486150"/>
          </a:xfrm>
          <a:prstGeom prst="rect">
            <a:avLst/>
          </a:prstGeom>
          <a:noFill/>
          <a:ln w="9525">
            <a:noFill/>
            <a:miter lim="800000"/>
            <a:headEnd/>
            <a:tailEnd/>
          </a:ln>
        </p:spPr>
      </p:pic>
      <p:sp>
        <p:nvSpPr>
          <p:cNvPr id="40967" name="Rectangle 8"/>
          <p:cNvSpPr>
            <a:spLocks noChangeArrowheads="1"/>
          </p:cNvSpPr>
          <p:nvPr/>
        </p:nvSpPr>
        <p:spPr bwMode="auto">
          <a:xfrm>
            <a:off x="2895600" y="2362200"/>
            <a:ext cx="184150" cy="1006475"/>
          </a:xfrm>
          <a:prstGeom prst="rect">
            <a:avLst/>
          </a:prstGeom>
          <a:noFill/>
          <a:ln w="9525">
            <a:noFill/>
            <a:miter lim="800000"/>
            <a:headEnd/>
            <a:tailEnd/>
          </a:ln>
        </p:spPr>
        <p:txBody>
          <a:bodyPr wrap="none">
            <a:prstTxWarp prst="textNoShape">
              <a:avLst/>
            </a:prstTxWarp>
            <a:spAutoFit/>
          </a:bodyPr>
          <a:lstStyle/>
          <a:p>
            <a:endParaRPr lang="en-US"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Bulletin </a:t>
            </a:r>
            <a:endParaRPr lang="en-US" dirty="0"/>
          </a:p>
        </p:txBody>
      </p:sp>
      <p:sp>
        <p:nvSpPr>
          <p:cNvPr id="4" name="Slide Number Placeholder 3"/>
          <p:cNvSpPr>
            <a:spLocks noGrp="1"/>
          </p:cNvSpPr>
          <p:nvPr>
            <p:ph type="sldNum" sz="quarter" idx="12"/>
          </p:nvPr>
        </p:nvSpPr>
        <p:spPr/>
        <p:txBody>
          <a:bodyPr/>
          <a:lstStyle/>
          <a:p>
            <a:pPr>
              <a:defRPr/>
            </a:pPr>
            <a:fld id="{101E0481-53D0-E942-B53A-4B62B76A1D3E}" type="slidenum">
              <a:rPr lang="en-US" smtClean="0"/>
              <a:pPr>
                <a:defRPr/>
              </a:pPr>
              <a:t>12</a:t>
            </a:fld>
            <a:endParaRPr lang="en-US"/>
          </a:p>
        </p:txBody>
      </p:sp>
      <p:pic>
        <p:nvPicPr>
          <p:cNvPr id="6" name="Content Placeholder 5" descr="MB 15-02 2.6 FY 2014.15 (tlt 02.13.15).pdf"/>
          <p:cNvPicPr>
            <a:picLocks noGrp="1" noChangeAspect="1"/>
          </p:cNvPicPr>
          <p:nvPr>
            <p:ph idx="1"/>
          </p:nvPr>
        </p:nvPicPr>
        <p:blipFill>
          <a:blip r:embed="rId3" cstate="email"/>
          <a:srcRect/>
          <a:stretch>
            <a:fillRect/>
          </a:stretch>
        </p:blipFill>
        <p:spPr>
          <a:xfrm>
            <a:off x="2743200" y="1299112"/>
            <a:ext cx="4034670" cy="4949287"/>
          </a:xfrm>
          <a:solidFill>
            <a:srgbClr val="FFFFFF"/>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4000" dirty="0" smtClean="0"/>
              <a:t>Available Information </a:t>
            </a:r>
            <a:r>
              <a:rPr lang="en-US" sz="4000" dirty="0"/>
              <a:t>from</a:t>
            </a:r>
            <a:r>
              <a:rPr lang="en-US" sz="4000" dirty="0" smtClean="0"/>
              <a:t> Early Education and Support Division</a:t>
            </a:r>
            <a:endParaRPr lang="en-US" sz="4000" dirty="0"/>
          </a:p>
        </p:txBody>
      </p:sp>
      <p:sp>
        <p:nvSpPr>
          <p:cNvPr id="133123" name="Rectangle 3"/>
          <p:cNvSpPr>
            <a:spLocks noGrp="1" noChangeArrowheads="1"/>
          </p:cNvSpPr>
          <p:nvPr>
            <p:ph idx="1"/>
          </p:nvPr>
        </p:nvSpPr>
        <p:spPr/>
        <p:txBody>
          <a:bodyPr/>
          <a:lstStyle/>
          <a:p>
            <a:pPr marL="0" indent="0">
              <a:spcAft>
                <a:spcPts val="1200"/>
              </a:spcAft>
              <a:buFontTx/>
              <a:buNone/>
            </a:pPr>
            <a:r>
              <a:rPr lang="en-US" dirty="0"/>
              <a:t>Management Bulletin (MB) </a:t>
            </a:r>
            <a:r>
              <a:rPr lang="en-US" dirty="0" smtClean="0"/>
              <a:t>15-02 </a:t>
            </a:r>
            <a:r>
              <a:rPr lang="en-US" dirty="0"/>
              <a:t>from the</a:t>
            </a:r>
            <a:r>
              <a:rPr lang="en-US" dirty="0" smtClean="0"/>
              <a:t> Early Education and Support Division (EESD) </a:t>
            </a:r>
            <a:r>
              <a:rPr lang="en-US" dirty="0"/>
              <a:t>was released in March </a:t>
            </a:r>
            <a:r>
              <a:rPr lang="en-US" dirty="0" smtClean="0"/>
              <a:t>2015 </a:t>
            </a:r>
            <a:r>
              <a:rPr lang="en-US" dirty="0"/>
              <a:t>detailing required Program Self Evaluation forms.</a:t>
            </a:r>
            <a:r>
              <a:rPr lang="en-US" dirty="0" smtClean="0"/>
              <a:t> </a:t>
            </a:r>
          </a:p>
          <a:p>
            <a:pPr marL="0" indent="0">
              <a:spcAft>
                <a:spcPts val="1200"/>
              </a:spcAft>
              <a:buFontTx/>
              <a:buNone/>
            </a:pPr>
            <a:r>
              <a:rPr lang="en-US" sz="2800" dirty="0" smtClean="0"/>
              <a:t/>
            </a:r>
            <a:br>
              <a:rPr lang="en-US" sz="2800" dirty="0" smtClean="0"/>
            </a:br>
            <a:endParaRPr lang="en-US" sz="2800" dirty="0" smtClean="0"/>
          </a:p>
          <a:p>
            <a:pPr marL="0" indent="0">
              <a:spcAft>
                <a:spcPts val="1200"/>
              </a:spcAft>
              <a:buFontTx/>
              <a:buNone/>
            </a:pPr>
            <a:endParaRPr lang="en-US" dirty="0" smtClean="0"/>
          </a:p>
          <a:p>
            <a:pPr marL="0" indent="0">
              <a:spcAft>
                <a:spcPts val="1200"/>
              </a:spcAft>
              <a:buFontTx/>
              <a:buNone/>
            </a:pPr>
            <a:endParaRPr lang="en-US" dirty="0"/>
          </a:p>
        </p:txBody>
      </p:sp>
      <p:sp>
        <p:nvSpPr>
          <p:cNvPr id="133125" name="Slide Number Placeholder 3"/>
          <p:cNvSpPr>
            <a:spLocks noGrp="1"/>
          </p:cNvSpPr>
          <p:nvPr>
            <p:ph type="sldNum" sz="quarter" idx="12"/>
          </p:nvPr>
        </p:nvSpPr>
        <p:spPr bwMode="auto">
          <a:noFill/>
          <a:ln>
            <a:miter lim="800000"/>
            <a:headEnd/>
            <a:tailEnd/>
          </a:ln>
        </p:spPr>
        <p:txBody>
          <a:bodyPr/>
          <a:lstStyle/>
          <a:p>
            <a:fld id="{1E7D96BF-4689-6A43-B9C4-538D747974C6}" type="slidenum">
              <a:rPr lang="en-US">
                <a:latin typeface="Arial" pitchFamily="-83" charset="0"/>
              </a:rPr>
              <a:pPr/>
              <a:t>13</a:t>
            </a:fld>
            <a:endParaRPr lang="en-US">
              <a:latin typeface="Arial" pitchFamily="-83"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EESD Mailing List </a:t>
            </a:r>
            <a:endParaRPr lang="en-US" dirty="0"/>
          </a:p>
        </p:txBody>
      </p:sp>
      <p:sp>
        <p:nvSpPr>
          <p:cNvPr id="3" name="Content Placeholder 2"/>
          <p:cNvSpPr>
            <a:spLocks noGrp="1"/>
          </p:cNvSpPr>
          <p:nvPr>
            <p:ph idx="1"/>
          </p:nvPr>
        </p:nvSpPr>
        <p:spPr/>
        <p:txBody>
          <a:bodyPr/>
          <a:lstStyle/>
          <a:p>
            <a:pPr marL="0" indent="0">
              <a:spcAft>
                <a:spcPts val="1200"/>
              </a:spcAft>
              <a:buFontTx/>
              <a:buNone/>
            </a:pPr>
            <a:r>
              <a:rPr lang="en-US" sz="2800" dirty="0" smtClean="0">
                <a:hlinkClick r:id="rId3"/>
              </a:rPr>
              <a:t>http://www.cde.ca.gov/sp/cd/ci/progspeclist.asp</a:t>
            </a:r>
            <a:endParaRPr lang="en-US" sz="2800" dirty="0" smtClean="0"/>
          </a:p>
          <a:p>
            <a:pPr marL="0" indent="0" algn="ctr">
              <a:spcAft>
                <a:spcPts val="1200"/>
              </a:spcAft>
              <a:buFontTx/>
              <a:buNone/>
            </a:pPr>
            <a:r>
              <a:rPr lang="en-US" dirty="0" smtClean="0"/>
              <a:t>Please use the link to join the EESD mailing list and receive management bulletins.</a:t>
            </a:r>
          </a:p>
          <a:p>
            <a:endParaRPr lang="en-US" dirty="0"/>
          </a:p>
        </p:txBody>
      </p:sp>
      <p:sp>
        <p:nvSpPr>
          <p:cNvPr id="5" name="Slide Number Placeholder 4"/>
          <p:cNvSpPr>
            <a:spLocks noGrp="1"/>
          </p:cNvSpPr>
          <p:nvPr>
            <p:ph type="sldNum" sz="quarter" idx="12"/>
          </p:nvPr>
        </p:nvSpPr>
        <p:spPr/>
        <p:txBody>
          <a:bodyPr/>
          <a:lstStyle/>
          <a:p>
            <a:pPr>
              <a:defRPr/>
            </a:pPr>
            <a:fld id="{101E0481-53D0-E942-B53A-4B62B76A1D3E}"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bwMode="auto">
          <a:xfrm>
            <a:off x="6781800" y="6172200"/>
            <a:ext cx="2133600" cy="476250"/>
          </a:xfrm>
          <a:noFill/>
          <a:ln>
            <a:miter lim="800000"/>
            <a:headEnd/>
            <a:tailEnd/>
          </a:ln>
        </p:spPr>
        <p:txBody>
          <a:bodyPr/>
          <a:lstStyle/>
          <a:p>
            <a:fld id="{C544F465-BA5C-9242-AC86-FC200F26E0C1}" type="slidenum">
              <a:rPr lang="en-US">
                <a:latin typeface="Arial" pitchFamily="-83" charset="0"/>
              </a:rPr>
              <a:pPr/>
              <a:t>15</a:t>
            </a:fld>
            <a:endParaRPr lang="en-US">
              <a:latin typeface="Arial" pitchFamily="-83" charset="0"/>
            </a:endParaRPr>
          </a:p>
        </p:txBody>
      </p:sp>
      <p:sp>
        <p:nvSpPr>
          <p:cNvPr id="43011" name="Rectangle 2"/>
          <p:cNvSpPr>
            <a:spLocks noGrp="1" noChangeArrowheads="1"/>
          </p:cNvSpPr>
          <p:nvPr>
            <p:ph type="title" idx="4294967295"/>
          </p:nvPr>
        </p:nvSpPr>
        <p:spPr>
          <a:xfrm>
            <a:off x="609600" y="685800"/>
            <a:ext cx="8534400" cy="1828800"/>
          </a:xfrm>
        </p:spPr>
        <p:txBody>
          <a:bodyPr/>
          <a:lstStyle/>
          <a:p>
            <a:pPr algn="l" eaLnBrk="1" hangingPunct="1"/>
            <a:r>
              <a:rPr lang="en-US" sz="3200" dirty="0"/>
              <a:t>The Program Self-Evaluation (PSE) requires that the Desired Results system data be compiled and summarized for the: </a:t>
            </a:r>
          </a:p>
        </p:txBody>
      </p:sp>
      <p:sp>
        <p:nvSpPr>
          <p:cNvPr id="43012" name="Rectangle 8"/>
          <p:cNvSpPr>
            <a:spLocks noGrp="1" noChangeArrowheads="1"/>
          </p:cNvSpPr>
          <p:nvPr>
            <p:ph idx="4294967295"/>
          </p:nvPr>
        </p:nvSpPr>
        <p:spPr>
          <a:xfrm>
            <a:off x="1524000" y="2743200"/>
            <a:ext cx="6275388" cy="2133600"/>
          </a:xfrm>
        </p:spPr>
        <p:txBody>
          <a:bodyPr/>
          <a:lstStyle/>
          <a:p>
            <a:pPr eaLnBrk="1" hangingPunct="1"/>
            <a:r>
              <a:rPr lang="en-US" dirty="0"/>
              <a:t>DRDP</a:t>
            </a:r>
            <a:endParaRPr lang="en-US" i="1" baseline="30000" dirty="0"/>
          </a:p>
          <a:p>
            <a:pPr eaLnBrk="1" hangingPunct="1"/>
            <a:r>
              <a:rPr lang="en-US" dirty="0"/>
              <a:t>DR Parent Survey</a:t>
            </a:r>
          </a:p>
          <a:p>
            <a:pPr eaLnBrk="1" hangingPunct="1"/>
            <a:r>
              <a:rPr lang="en-US" dirty="0"/>
              <a:t>Environment Rating </a:t>
            </a:r>
            <a:r>
              <a:rPr lang="en-US" dirty="0" smtClean="0"/>
              <a:t>Scale</a:t>
            </a:r>
          </a:p>
          <a:p>
            <a:pPr eaLnBrk="1" hangingPunct="1"/>
            <a:r>
              <a:rPr lang="en-US" dirty="0" smtClean="0"/>
              <a:t>Program Review Instrument </a:t>
            </a:r>
          </a:p>
          <a:p>
            <a:pPr eaLnBrk="1" hangingPunct="1"/>
            <a:endParaRPr lang="en-US" dirty="0" smtClean="0"/>
          </a:p>
          <a:p>
            <a:pPr eaLnBrk="1" hangingPunct="1"/>
            <a:endParaRPr lang="en-US" dirty="0"/>
          </a:p>
          <a:p>
            <a:pPr eaLnBrk="1" hangingPunct="1">
              <a:buFontTx/>
              <a:buNone/>
            </a:pPr>
            <a:endParaRPr lang="en-US" i="1" dirty="0"/>
          </a:p>
          <a:p>
            <a:pPr eaLnBrk="1" hangingPunct="1"/>
            <a:endParaRPr lang="en-US" i="1" dirty="0"/>
          </a:p>
        </p:txBody>
      </p:sp>
      <p:sp>
        <p:nvSpPr>
          <p:cNvPr id="5" name="16-Point Star 4"/>
          <p:cNvSpPr/>
          <p:nvPr/>
        </p:nvSpPr>
        <p:spPr>
          <a:xfrm rot="855272">
            <a:off x="6980693" y="4181282"/>
            <a:ext cx="1958923" cy="1260251"/>
          </a:xfrm>
          <a:prstGeom prst="star16">
            <a:avLst/>
          </a:prstGeom>
          <a:ln/>
        </p:spPr>
        <p:style>
          <a:lnRef idx="1">
            <a:schemeClr val="accent1"/>
          </a:lnRef>
          <a:fillRef idx="3">
            <a:schemeClr val="accent1"/>
          </a:fillRef>
          <a:effectRef idx="2">
            <a:schemeClr val="accent1"/>
          </a:effectRef>
          <a:fontRef idx="minor">
            <a:schemeClr val="lt1"/>
          </a:fontRef>
        </p:style>
        <p:txBody>
          <a:bodyPr/>
          <a:lstStyle/>
          <a:p>
            <a:r>
              <a:rPr lang="en-US" sz="2400" dirty="0" smtClean="0">
                <a:solidFill>
                  <a:srgbClr val="FF6600"/>
                </a:solidFill>
              </a:rPr>
              <a:t>NEW!</a:t>
            </a:r>
            <a:endParaRPr lang="en-US" sz="240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4000" dirty="0"/>
              <a:t>Program Self </a:t>
            </a:r>
            <a:r>
              <a:rPr lang="en-US" sz="4000" dirty="0" smtClean="0"/>
              <a:t>Evaluation (PSE)</a:t>
            </a:r>
            <a:endParaRPr lang="en-US" sz="4000" dirty="0"/>
          </a:p>
        </p:txBody>
      </p:sp>
      <p:sp>
        <p:nvSpPr>
          <p:cNvPr id="45059" name="Content Placeholder 2"/>
          <p:cNvSpPr>
            <a:spLocks noGrp="1"/>
          </p:cNvSpPr>
          <p:nvPr>
            <p:ph idx="1"/>
          </p:nvPr>
        </p:nvSpPr>
        <p:spPr/>
        <p:txBody>
          <a:bodyPr/>
          <a:lstStyle/>
          <a:p>
            <a:r>
              <a:rPr lang="en-US" sz="3000" dirty="0"/>
              <a:t>Guides programs by examining all three components of the Desired Results system</a:t>
            </a:r>
          </a:p>
          <a:p>
            <a:r>
              <a:rPr lang="en-US" sz="3000" dirty="0"/>
              <a:t>Determines program strengths</a:t>
            </a:r>
          </a:p>
          <a:p>
            <a:r>
              <a:rPr lang="en-US" sz="3000" dirty="0"/>
              <a:t>Determines areas of improvement</a:t>
            </a:r>
          </a:p>
          <a:p>
            <a:r>
              <a:rPr lang="en-US" sz="3000" dirty="0"/>
              <a:t>Establishes program goals for the upcoming year</a:t>
            </a:r>
          </a:p>
          <a:p>
            <a:endParaRPr lang="en-US" dirty="0"/>
          </a:p>
        </p:txBody>
      </p:sp>
      <p:sp>
        <p:nvSpPr>
          <p:cNvPr id="45060" name="Slide Number Placeholder 3"/>
          <p:cNvSpPr>
            <a:spLocks noGrp="1"/>
          </p:cNvSpPr>
          <p:nvPr>
            <p:ph type="sldNum" sz="quarter" idx="12"/>
          </p:nvPr>
        </p:nvSpPr>
        <p:spPr bwMode="auto">
          <a:noFill/>
          <a:ln>
            <a:miter lim="800000"/>
            <a:headEnd/>
            <a:tailEnd/>
          </a:ln>
        </p:spPr>
        <p:txBody>
          <a:bodyPr/>
          <a:lstStyle/>
          <a:p>
            <a:fld id="{C8C13B1A-1B94-CC45-B191-1B6DBA87A612}" type="slidenum">
              <a:rPr lang="en-US">
                <a:latin typeface="Arial" pitchFamily="-83" charset="0"/>
              </a:rPr>
              <a:pPr/>
              <a:t>16</a:t>
            </a:fld>
            <a:endParaRPr lang="en-US">
              <a:latin typeface="Arial" pitchFamily="-83"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sz="4000"/>
              <a:t>The PSE requires completion of:</a:t>
            </a:r>
          </a:p>
        </p:txBody>
      </p:sp>
      <p:sp>
        <p:nvSpPr>
          <p:cNvPr id="36867" name="Content Placeholder 6"/>
          <p:cNvSpPr>
            <a:spLocks noGrp="1"/>
          </p:cNvSpPr>
          <p:nvPr>
            <p:ph idx="1"/>
          </p:nvPr>
        </p:nvSpPr>
        <p:spPr/>
        <p:txBody>
          <a:bodyPr/>
          <a:lstStyle/>
          <a:p>
            <a:pPr>
              <a:defRPr/>
            </a:pPr>
            <a:r>
              <a:rPr lang="en-US" sz="2800" dirty="0" smtClean="0">
                <a:ea typeface="ＭＳ Ｐゴシック" pitchFamily="-65" charset="-128"/>
                <a:cs typeface="ＭＳ Ｐゴシック" pitchFamily="-107" charset="-128"/>
              </a:rPr>
              <a:t>EESD Program Review Instrument </a:t>
            </a:r>
            <a:r>
              <a:rPr lang="en-US" sz="2000" dirty="0" smtClean="0">
                <a:ea typeface="ＭＳ Ｐゴシック" pitchFamily="-65" charset="-128"/>
                <a:cs typeface="ＭＳ Ｐゴシック" pitchFamily="-107" charset="-128"/>
              </a:rPr>
              <a:t>(EESD 4001)</a:t>
            </a:r>
          </a:p>
          <a:p>
            <a:pPr indent="-365760">
              <a:defRPr/>
            </a:pPr>
            <a:r>
              <a:rPr lang="en-US" sz="2800" dirty="0" smtClean="0">
                <a:ea typeface="ＭＳ Ｐゴシック" pitchFamily="-65" charset="-128"/>
                <a:cs typeface="ＭＳ Ｐゴシック" pitchFamily="-107" charset="-128"/>
              </a:rPr>
              <a:t>DR Program Action Plan-Reflection on Action Plan </a:t>
            </a:r>
            <a:r>
              <a:rPr lang="en-US" sz="2000" dirty="0" smtClean="0">
                <a:ea typeface="ＭＳ Ｐゴシック" pitchFamily="-65" charset="-128"/>
                <a:cs typeface="ＭＳ Ｐゴシック" pitchFamily="-107" charset="-128"/>
              </a:rPr>
              <a:t>(EESD 4002)</a:t>
            </a:r>
          </a:p>
          <a:p>
            <a:pPr>
              <a:defRPr/>
            </a:pPr>
            <a:r>
              <a:rPr lang="en-US" sz="2800" dirty="0" smtClean="0">
                <a:ea typeface="ＭＳ Ｐゴシック" pitchFamily="-65" charset="-128"/>
                <a:cs typeface="ＭＳ Ｐゴシック" pitchFamily="-107" charset="-128"/>
              </a:rPr>
              <a:t>DRDP Summary of Findings and Program Action Plan </a:t>
            </a:r>
            <a:r>
              <a:rPr lang="en-US" sz="2000" dirty="0" smtClean="0">
                <a:ea typeface="ＭＳ Ｐゴシック" pitchFamily="-65" charset="-128"/>
                <a:cs typeface="ＭＳ Ｐゴシック" pitchFamily="-107" charset="-128"/>
              </a:rPr>
              <a:t>(EESD 4003)</a:t>
            </a:r>
          </a:p>
          <a:p>
            <a:pPr>
              <a:defRPr/>
            </a:pPr>
            <a:r>
              <a:rPr lang="en-US" sz="2800" dirty="0" smtClean="0">
                <a:ea typeface="ＭＳ Ｐゴシック" pitchFamily="-65" charset="-128"/>
                <a:cs typeface="ＭＳ Ｐゴシック" pitchFamily="-107" charset="-128"/>
              </a:rPr>
              <a:t>ERS Summary of Findings </a:t>
            </a:r>
            <a:r>
              <a:rPr lang="en-US" sz="2000" dirty="0" smtClean="0">
                <a:ea typeface="ＭＳ Ｐゴシック" pitchFamily="-65" charset="-128"/>
                <a:cs typeface="ＭＳ Ｐゴシック" pitchFamily="-107" charset="-128"/>
              </a:rPr>
              <a:t>(EESD)</a:t>
            </a:r>
          </a:p>
          <a:p>
            <a:pPr>
              <a:defRPr/>
            </a:pPr>
            <a:r>
              <a:rPr lang="en-US" sz="2800" dirty="0" smtClean="0">
                <a:ea typeface="ＭＳ Ｐゴシック" pitchFamily="-65" charset="-128"/>
                <a:cs typeface="ＭＳ Ｐゴシック" pitchFamily="-107" charset="-128"/>
              </a:rPr>
              <a:t>Parent Survey Summary of Findings </a:t>
            </a:r>
            <a:r>
              <a:rPr lang="en-US" sz="2000" dirty="0" smtClean="0">
                <a:ea typeface="ＭＳ Ｐゴシック" pitchFamily="-65" charset="-128"/>
                <a:cs typeface="ＭＳ Ｐゴシック" pitchFamily="-107" charset="-128"/>
              </a:rPr>
              <a:t>(EESD)</a:t>
            </a:r>
            <a:endParaRPr lang="en-US" sz="2800" dirty="0" smtClean="0">
              <a:ea typeface="ＭＳ Ｐゴシック" pitchFamily="-65" charset="-128"/>
              <a:cs typeface="ＭＳ Ｐゴシック" pitchFamily="-107" charset="-128"/>
            </a:endParaRPr>
          </a:p>
          <a:p>
            <a:pPr>
              <a:defRPr/>
            </a:pPr>
            <a:r>
              <a:rPr lang="en-US" sz="2800" dirty="0" smtClean="0">
                <a:ea typeface="ＭＳ Ｐゴシック" pitchFamily="-65" charset="-128"/>
                <a:cs typeface="ＭＳ Ｐゴシック" pitchFamily="-107" charset="-128"/>
              </a:rPr>
              <a:t>Program Self Evaluation Cover Page </a:t>
            </a:r>
            <a:r>
              <a:rPr lang="en-US" sz="2000" dirty="0" smtClean="0">
                <a:ea typeface="ＭＳ Ｐゴシック" pitchFamily="-65" charset="-128"/>
                <a:cs typeface="ＭＳ Ｐゴシック" pitchFamily="-107" charset="-128"/>
              </a:rPr>
              <a:t>(EESD 4000)</a:t>
            </a:r>
          </a:p>
          <a:p>
            <a:pPr>
              <a:defRPr/>
            </a:pPr>
            <a:endParaRPr lang="en-US" sz="2000" dirty="0" smtClean="0">
              <a:ea typeface="ＭＳ Ｐゴシック" pitchFamily="-65" charset="-128"/>
              <a:cs typeface="ＭＳ Ｐゴシック" pitchFamily="-107" charset="-128"/>
            </a:endParaRPr>
          </a:p>
        </p:txBody>
      </p:sp>
      <p:sp>
        <p:nvSpPr>
          <p:cNvPr id="47109" name="Slide Number Placeholder 1"/>
          <p:cNvSpPr>
            <a:spLocks noGrp="1"/>
          </p:cNvSpPr>
          <p:nvPr>
            <p:ph type="sldNum" sz="quarter" idx="12"/>
          </p:nvPr>
        </p:nvSpPr>
        <p:spPr bwMode="auto">
          <a:noFill/>
          <a:ln>
            <a:miter lim="800000"/>
            <a:headEnd/>
            <a:tailEnd/>
          </a:ln>
        </p:spPr>
        <p:txBody>
          <a:bodyPr/>
          <a:lstStyle/>
          <a:p>
            <a:fld id="{0E4166FA-520F-384F-B509-6D943880D8AB}" type="slidenum">
              <a:rPr lang="en-US">
                <a:latin typeface="Arial" pitchFamily="-83" charset="0"/>
              </a:rPr>
              <a:pPr/>
              <a:t>17</a:t>
            </a:fld>
            <a:endParaRPr lang="en-US">
              <a:latin typeface="Arial" pitchFamily="-83" charset="0"/>
            </a:endParaRPr>
          </a:p>
        </p:txBody>
      </p:sp>
      <p:sp>
        <p:nvSpPr>
          <p:cNvPr id="6" name="16-Point Star 5"/>
          <p:cNvSpPr>
            <a:spLocks noChangeArrowheads="1"/>
          </p:cNvSpPr>
          <p:nvPr/>
        </p:nvSpPr>
        <p:spPr bwMode="auto">
          <a:xfrm>
            <a:off x="7010400" y="1143000"/>
            <a:ext cx="2133600" cy="1828800"/>
          </a:xfrm>
          <a:prstGeom prst="star16">
            <a:avLst>
              <a:gd name="adj" fmla="val 37500"/>
            </a:avLst>
          </a:prstGeom>
          <a:gradFill rotWithShape="1">
            <a:gsLst>
              <a:gs pos="0">
                <a:srgbClr val="BFF5FF"/>
              </a:gs>
              <a:gs pos="35001">
                <a:srgbClr val="D1F7FF"/>
              </a:gs>
              <a:gs pos="100000">
                <a:srgbClr val="EBFCFF"/>
              </a:gs>
            </a:gsLst>
            <a:lin ang="16200000" scaled="1"/>
          </a:gradFill>
          <a:ln w="9525">
            <a:solidFill>
              <a:srgbClr val="B2DDFB"/>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defRPr/>
            </a:pPr>
            <a:r>
              <a:rPr lang="en-US" sz="1600" dirty="0">
                <a:solidFill>
                  <a:schemeClr val="dk1"/>
                </a:solidFill>
                <a:latin typeface="+mn-lt"/>
                <a:ea typeface="+mn-ea"/>
                <a:cs typeface="+mn-cs"/>
              </a:rPr>
              <a:t>Due to</a:t>
            </a:r>
            <a:r>
              <a:rPr lang="en-US" sz="1600" dirty="0" smtClean="0">
                <a:solidFill>
                  <a:schemeClr val="dk1"/>
                </a:solidFill>
                <a:latin typeface="+mn-lt"/>
                <a:ea typeface="+mn-ea"/>
                <a:cs typeface="+mn-cs"/>
              </a:rPr>
              <a:t> EESD </a:t>
            </a:r>
            <a:r>
              <a:rPr lang="en-US" sz="1600" dirty="0">
                <a:solidFill>
                  <a:schemeClr val="dk1"/>
                </a:solidFill>
                <a:latin typeface="+mn-lt"/>
                <a:ea typeface="+mn-ea"/>
                <a:cs typeface="+mn-cs"/>
              </a:rPr>
              <a:t>by June</a:t>
            </a:r>
            <a:r>
              <a:rPr lang="en-US" sz="1600" dirty="0" smtClean="0">
                <a:solidFill>
                  <a:schemeClr val="dk1"/>
                </a:solidFill>
                <a:latin typeface="+mn-lt"/>
                <a:ea typeface="+mn-ea"/>
                <a:cs typeface="+mn-cs"/>
              </a:rPr>
              <a:t> 1st </a:t>
            </a:r>
            <a:r>
              <a:rPr lang="en-US" sz="1600" dirty="0">
                <a:solidFill>
                  <a:schemeClr val="dk1"/>
                </a:solidFill>
                <a:latin typeface="+mn-lt"/>
                <a:ea typeface="+mn-ea"/>
                <a:cs typeface="+mn-cs"/>
              </a:rPr>
              <a:t>at 5:00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childTnLst>
                                    <p:animClr clrSpc="rgb" dir="cw">
                                      <p:cBhvr override="childStyle">
                                        <p:cTn id="14" dur="2000" fill="hold"/>
                                        <p:tgtEl>
                                          <p:spTgt spid="6"/>
                                        </p:tgtEl>
                                        <p:attrNameLst>
                                          <p:attrName>style.color</p:attrName>
                                        </p:attrNameLst>
                                      </p:cBhvr>
                                      <p:to>
                                        <a:srgbClr val="F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PSE Forms </a:t>
            </a:r>
          </a:p>
        </p:txBody>
      </p:sp>
      <p:sp>
        <p:nvSpPr>
          <p:cNvPr id="49155" name="Content Placeholder 2"/>
          <p:cNvSpPr>
            <a:spLocks noGrp="1"/>
          </p:cNvSpPr>
          <p:nvPr>
            <p:ph idx="1"/>
          </p:nvPr>
        </p:nvSpPr>
        <p:spPr>
          <a:xfrm>
            <a:off x="762000" y="1600200"/>
            <a:ext cx="7924800" cy="4525963"/>
          </a:xfrm>
        </p:spPr>
        <p:txBody>
          <a:bodyPr/>
          <a:lstStyle/>
          <a:p>
            <a:r>
              <a:rPr lang="en-US" dirty="0"/>
              <a:t>Each</a:t>
            </a:r>
            <a:r>
              <a:rPr lang="en-US" dirty="0" smtClean="0"/>
              <a:t> EESD </a:t>
            </a:r>
            <a:r>
              <a:rPr lang="en-US" dirty="0"/>
              <a:t>form has a sheet of instructions.</a:t>
            </a:r>
          </a:p>
          <a:p>
            <a:r>
              <a:rPr lang="en-US" dirty="0"/>
              <a:t>Please read the instructions </a:t>
            </a:r>
            <a:r>
              <a:rPr lang="en-US" dirty="0" smtClean="0"/>
              <a:t>on </a:t>
            </a:r>
            <a:r>
              <a:rPr lang="en-US" dirty="0"/>
              <a:t>each form.</a:t>
            </a:r>
          </a:p>
        </p:txBody>
      </p:sp>
      <p:sp>
        <p:nvSpPr>
          <p:cNvPr id="49157" name="Slide Number Placeholder 4"/>
          <p:cNvSpPr>
            <a:spLocks noGrp="1"/>
          </p:cNvSpPr>
          <p:nvPr>
            <p:ph type="sldNum" sz="quarter" idx="12"/>
          </p:nvPr>
        </p:nvSpPr>
        <p:spPr bwMode="auto">
          <a:noFill/>
          <a:ln>
            <a:miter lim="800000"/>
            <a:headEnd/>
            <a:tailEnd/>
          </a:ln>
        </p:spPr>
        <p:txBody>
          <a:bodyPr/>
          <a:lstStyle/>
          <a:p>
            <a:fld id="{71F5F56A-2707-4944-AC5D-A2CE1D5FFEDB}" type="slidenum">
              <a:rPr lang="en-US">
                <a:latin typeface="Arial" pitchFamily="-83" charset="0"/>
              </a:rPr>
              <a:pPr/>
              <a:t>18</a:t>
            </a:fld>
            <a:endParaRPr lang="en-US">
              <a:latin typeface="Arial" pitchFamily="-83" charset="0"/>
            </a:endParaRPr>
          </a:p>
        </p:txBody>
      </p:sp>
      <p:pic>
        <p:nvPicPr>
          <p:cNvPr id="6" name="Picture 5" descr="boy with globe"/>
          <p:cNvPicPr>
            <a:picLocks noChangeAspect="1"/>
          </p:cNvPicPr>
          <p:nvPr/>
        </p:nvPicPr>
        <p:blipFill>
          <a:blip r:embed="rId3" cstate="email"/>
          <a:stretch>
            <a:fillRect/>
          </a:stretch>
        </p:blipFill>
        <p:spPr>
          <a:xfrm>
            <a:off x="5029200" y="3505200"/>
            <a:ext cx="3373120" cy="2529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p:txBody>
          <a:bodyPr/>
          <a:lstStyle/>
          <a:p>
            <a:r>
              <a:rPr lang="en-US" dirty="0"/>
              <a:t>Programs are to… </a:t>
            </a:r>
          </a:p>
        </p:txBody>
      </p:sp>
      <p:sp>
        <p:nvSpPr>
          <p:cNvPr id="57347" name="Content Placeholder 6"/>
          <p:cNvSpPr>
            <a:spLocks noGrp="1"/>
          </p:cNvSpPr>
          <p:nvPr>
            <p:ph idx="1"/>
          </p:nvPr>
        </p:nvSpPr>
        <p:spPr>
          <a:xfrm>
            <a:off x="685800" y="1295400"/>
            <a:ext cx="8077200" cy="4525963"/>
          </a:xfrm>
        </p:spPr>
        <p:txBody>
          <a:bodyPr/>
          <a:lstStyle/>
          <a:p>
            <a:pPr>
              <a:spcBef>
                <a:spcPts val="1200"/>
              </a:spcBef>
            </a:pPr>
            <a:r>
              <a:rPr lang="en-US" dirty="0" smtClean="0"/>
              <a:t>Complete the Program Review Instrument </a:t>
            </a:r>
          </a:p>
          <a:p>
            <a:pPr>
              <a:spcBef>
                <a:spcPts val="1200"/>
              </a:spcBef>
            </a:pPr>
            <a:r>
              <a:rPr lang="en-US" dirty="0"/>
              <a:t>Consider</a:t>
            </a:r>
            <a:r>
              <a:rPr lang="en-US" dirty="0" smtClean="0"/>
              <a:t> Contractor Requirements:</a:t>
            </a:r>
          </a:p>
          <a:p>
            <a:pPr lvl="1">
              <a:spcBef>
                <a:spcPts val="1200"/>
              </a:spcBef>
            </a:pPr>
            <a:r>
              <a:rPr lang="en-US" dirty="0" smtClean="0"/>
              <a:t>Review all categories that apply</a:t>
            </a:r>
          </a:p>
          <a:p>
            <a:pPr lvl="1">
              <a:spcBef>
                <a:spcPts val="1200"/>
              </a:spcBef>
            </a:pPr>
            <a:r>
              <a:rPr lang="en-US" dirty="0" smtClean="0"/>
              <a:t>Provide description of findings</a:t>
            </a:r>
          </a:p>
          <a:p>
            <a:pPr>
              <a:spcBef>
                <a:spcPts val="1200"/>
              </a:spcBef>
            </a:pPr>
            <a:r>
              <a:rPr lang="en-US" dirty="0"/>
              <a:t>Complete one</a:t>
            </a:r>
            <a:r>
              <a:rPr lang="en-US" dirty="0" smtClean="0"/>
              <a:t> EESD 4001 form </a:t>
            </a:r>
            <a:r>
              <a:rPr lang="en-US" dirty="0"/>
              <a:t>for each contract </a:t>
            </a:r>
            <a:r>
              <a:rPr lang="en-US" dirty="0" smtClean="0"/>
              <a:t>type</a:t>
            </a:r>
          </a:p>
          <a:p>
            <a:endParaRPr lang="en-US" sz="2800" dirty="0"/>
          </a:p>
          <a:p>
            <a:endParaRPr lang="en-US" sz="2800" dirty="0"/>
          </a:p>
        </p:txBody>
      </p:sp>
      <p:sp>
        <p:nvSpPr>
          <p:cNvPr id="57349" name="Slide Number Placeholder 1"/>
          <p:cNvSpPr>
            <a:spLocks noGrp="1"/>
          </p:cNvSpPr>
          <p:nvPr>
            <p:ph type="sldNum" sz="quarter" idx="12"/>
          </p:nvPr>
        </p:nvSpPr>
        <p:spPr bwMode="auto">
          <a:noFill/>
          <a:ln>
            <a:miter lim="800000"/>
            <a:headEnd/>
            <a:tailEnd/>
          </a:ln>
        </p:spPr>
        <p:txBody>
          <a:bodyPr/>
          <a:lstStyle/>
          <a:p>
            <a:fld id="{70CEA022-4A64-F744-8649-5517B6836A07}" type="slidenum">
              <a:rPr lang="en-US">
                <a:latin typeface="Arial" pitchFamily="-83" charset="0"/>
              </a:rPr>
              <a:pPr/>
              <a:t>19</a:t>
            </a:fld>
            <a:endParaRPr lang="en-US">
              <a:latin typeface="Arial" pitchFamily="-83" charset="0"/>
            </a:endParaRPr>
          </a:p>
        </p:txBody>
      </p:sp>
      <p:sp>
        <p:nvSpPr>
          <p:cNvPr id="5" name="12-Point Star 4"/>
          <p:cNvSpPr/>
          <p:nvPr/>
        </p:nvSpPr>
        <p:spPr>
          <a:xfrm rot="11301879" flipV="1">
            <a:off x="6889592" y="967795"/>
            <a:ext cx="1900231" cy="1620900"/>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6600"/>
                </a:solidFill>
              </a:rPr>
              <a:t>NEW!</a:t>
            </a:r>
            <a:endParaRPr lang="en-US" sz="240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Desired Results</a:t>
            </a:r>
            <a:r>
              <a:rPr lang="en-US" dirty="0" smtClean="0"/>
              <a:t> Day 6 </a:t>
            </a:r>
            <a:r>
              <a:rPr lang="en-US" dirty="0"/>
              <a:t/>
            </a:r>
            <a:br>
              <a:rPr lang="en-US" dirty="0"/>
            </a:br>
            <a:endParaRPr lang="en-US" dirty="0"/>
          </a:p>
        </p:txBody>
      </p:sp>
      <p:pic>
        <p:nvPicPr>
          <p:cNvPr id="22531" name="Content Placeholder 11" descr="6900923864_17e04046d3.jpg"/>
          <p:cNvPicPr>
            <a:picLocks noGrp="1" noChangeAspect="1"/>
          </p:cNvPicPr>
          <p:nvPr>
            <p:ph idx="1"/>
          </p:nvPr>
        </p:nvPicPr>
        <p:blipFill>
          <a:blip r:embed="rId3" cstate="email"/>
          <a:srcRect/>
          <a:stretch>
            <a:fillRect/>
          </a:stretch>
        </p:blipFill>
        <p:spPr>
          <a:xfrm>
            <a:off x="2971800" y="1066800"/>
            <a:ext cx="3352800" cy="4274820"/>
          </a:xfrm>
        </p:spPr>
      </p:pic>
      <p:sp>
        <p:nvSpPr>
          <p:cNvPr id="22534" name="Slide Number Placeholder 5"/>
          <p:cNvSpPr>
            <a:spLocks noGrp="1"/>
          </p:cNvSpPr>
          <p:nvPr>
            <p:ph type="sldNum" sz="quarter" idx="12"/>
          </p:nvPr>
        </p:nvSpPr>
        <p:spPr bwMode="auto">
          <a:noFill/>
          <a:ln>
            <a:miter lim="800000"/>
            <a:headEnd/>
            <a:tailEnd/>
          </a:ln>
        </p:spPr>
        <p:txBody>
          <a:bodyPr/>
          <a:lstStyle/>
          <a:p>
            <a:fld id="{BA9EA8DF-4D91-5A4F-A727-E5DF8E04809C}" type="slidenum">
              <a:rPr lang="en-US">
                <a:latin typeface="Arial" pitchFamily="-83" charset="0"/>
              </a:rPr>
              <a:pPr/>
              <a:t>2</a:t>
            </a:fld>
            <a:endParaRPr lang="en-US">
              <a:latin typeface="Arial" pitchFamily="-83" charset="0"/>
            </a:endParaRPr>
          </a:p>
        </p:txBody>
      </p:sp>
      <p:sp>
        <p:nvSpPr>
          <p:cNvPr id="22533" name="Content Placeholder 7"/>
          <p:cNvSpPr>
            <a:spLocks noGrp="1"/>
          </p:cNvSpPr>
          <p:nvPr>
            <p:ph type="subTitle" idx="4294967295"/>
          </p:nvPr>
        </p:nvSpPr>
        <p:spPr>
          <a:xfrm>
            <a:off x="2590800" y="5410200"/>
            <a:ext cx="4191000" cy="762000"/>
          </a:xfrm>
        </p:spPr>
        <p:txBody>
          <a:bodyPr/>
          <a:lstStyle/>
          <a:p>
            <a:pPr algn="ctr">
              <a:spcBef>
                <a:spcPct val="0"/>
              </a:spcBef>
              <a:buFontTx/>
              <a:buNone/>
            </a:pPr>
            <a:r>
              <a:rPr lang="en-US" sz="3600" dirty="0"/>
              <a:t>Welcome Back</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Program Review Instrument (EESD 4001)</a:t>
            </a:r>
            <a:endParaRPr lang="en-US" sz="4000" dirty="0"/>
          </a:p>
        </p:txBody>
      </p:sp>
      <p:sp>
        <p:nvSpPr>
          <p:cNvPr id="4" name="Slide Number Placeholder 3"/>
          <p:cNvSpPr>
            <a:spLocks noGrp="1"/>
          </p:cNvSpPr>
          <p:nvPr>
            <p:ph type="sldNum" sz="quarter" idx="12"/>
          </p:nvPr>
        </p:nvSpPr>
        <p:spPr/>
        <p:txBody>
          <a:bodyPr/>
          <a:lstStyle/>
          <a:p>
            <a:pPr>
              <a:defRPr/>
            </a:pPr>
            <a:fld id="{101E0481-53D0-E942-B53A-4B62B76A1D3E}" type="slidenum">
              <a:rPr lang="en-US" smtClean="0"/>
              <a:pPr>
                <a:defRPr/>
              </a:pPr>
              <a:t>20</a:t>
            </a:fld>
            <a:endParaRPr lang="en-US"/>
          </a:p>
        </p:txBody>
      </p:sp>
      <p:sp>
        <p:nvSpPr>
          <p:cNvPr id="6" name="12-Point Star 5"/>
          <p:cNvSpPr/>
          <p:nvPr/>
        </p:nvSpPr>
        <p:spPr>
          <a:xfrm rot="11301879" flipV="1">
            <a:off x="6958594" y="1882195"/>
            <a:ext cx="1900231" cy="1620900"/>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6600"/>
                </a:solidFill>
              </a:rPr>
              <a:t>NEW!</a:t>
            </a:r>
            <a:endParaRPr lang="en-US" sz="2400" dirty="0">
              <a:solidFill>
                <a:srgbClr val="FF6600"/>
              </a:solidFill>
            </a:endParaRPr>
          </a:p>
        </p:txBody>
      </p:sp>
      <p:pic>
        <p:nvPicPr>
          <p:cNvPr id="10" name="Content Placeholder 9" descr="4001 CMR Instrument (tlt 02.13.15).pdf"/>
          <p:cNvPicPr>
            <a:picLocks noGrp="1" noChangeAspect="1"/>
          </p:cNvPicPr>
          <p:nvPr>
            <p:ph idx="1"/>
          </p:nvPr>
        </p:nvPicPr>
        <p:blipFill>
          <a:blip r:embed="rId3" cstate="email"/>
          <a:srcRect/>
          <a:stretch>
            <a:fillRect/>
          </a:stretch>
        </p:blipFill>
        <p:spPr>
          <a:xfrm>
            <a:off x="2819400" y="1447485"/>
            <a:ext cx="3840107" cy="4953316"/>
          </a:xfrm>
          <a:solidFill>
            <a:srgbClr val="FFFFFF"/>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Screen Shot 2015-03-17 at 12.59.57 PM (2).png"/>
          <p:cNvPicPr>
            <a:picLocks noGrp="1" noChangeAspect="1"/>
          </p:cNvPicPr>
          <p:nvPr>
            <p:ph idx="1"/>
          </p:nvPr>
        </p:nvPicPr>
        <p:blipFill>
          <a:blip r:embed="rId3" cstate="email"/>
          <a:srcRect/>
          <a:stretch>
            <a:fillRect/>
          </a:stretch>
        </p:blipFill>
        <p:spPr>
          <a:xfrm>
            <a:off x="1295400" y="381000"/>
            <a:ext cx="7010400" cy="4828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101E0481-53D0-E942-B53A-4B62B76A1D3E}" type="slidenum">
              <a:rPr lang="en-US" smtClean="0"/>
              <a:pPr>
                <a:defRPr/>
              </a:pPr>
              <a:t>21</a:t>
            </a:fld>
            <a:endParaRPr lang="en-US"/>
          </a:p>
        </p:txBody>
      </p:sp>
      <p:sp>
        <p:nvSpPr>
          <p:cNvPr id="7" name="TextBox 6"/>
          <p:cNvSpPr txBox="1"/>
          <p:nvPr/>
        </p:nvSpPr>
        <p:spPr>
          <a:xfrm>
            <a:off x="2667000" y="5410200"/>
            <a:ext cx="4953000" cy="954107"/>
          </a:xfrm>
          <a:prstGeom prst="rect">
            <a:avLst/>
          </a:prstGeom>
          <a:noFill/>
        </p:spPr>
        <p:txBody>
          <a:bodyPr wrap="square" rtlCol="0">
            <a:spAutoFit/>
          </a:bodyPr>
          <a:lstStyle/>
          <a:p>
            <a:r>
              <a:rPr lang="en-US" sz="2800" dirty="0" smtClean="0">
                <a:hlinkClick r:id="rId4"/>
              </a:rPr>
              <a:t>http://www.cde.ca.gov/ta/cr/</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p:txBody>
          <a:bodyPr/>
          <a:lstStyle/>
          <a:p>
            <a:r>
              <a:rPr lang="en-US"/>
              <a:t>Programs are to… </a:t>
            </a:r>
          </a:p>
        </p:txBody>
      </p:sp>
      <p:sp>
        <p:nvSpPr>
          <p:cNvPr id="57347" name="Content Placeholder 6"/>
          <p:cNvSpPr>
            <a:spLocks noGrp="1"/>
          </p:cNvSpPr>
          <p:nvPr>
            <p:ph idx="1"/>
          </p:nvPr>
        </p:nvSpPr>
        <p:spPr>
          <a:xfrm>
            <a:off x="762000" y="1371600"/>
            <a:ext cx="8077200" cy="4525963"/>
          </a:xfrm>
        </p:spPr>
        <p:txBody>
          <a:bodyPr/>
          <a:lstStyle/>
          <a:p>
            <a:pPr>
              <a:spcBef>
                <a:spcPts val="1200"/>
              </a:spcBef>
            </a:pPr>
            <a:r>
              <a:rPr lang="en-US" dirty="0"/>
              <a:t>Reflect on </a:t>
            </a:r>
            <a:r>
              <a:rPr lang="en-US" dirty="0" smtClean="0"/>
              <a:t>the 2014 Action </a:t>
            </a:r>
            <a:r>
              <a:rPr lang="en-US" dirty="0"/>
              <a:t>Plan being implemented this contract </a:t>
            </a:r>
            <a:r>
              <a:rPr lang="en-US" dirty="0" smtClean="0"/>
              <a:t>year</a:t>
            </a:r>
            <a:endParaRPr lang="en-US" dirty="0"/>
          </a:p>
          <a:p>
            <a:pPr>
              <a:spcBef>
                <a:spcPts val="1200"/>
              </a:spcBef>
            </a:pPr>
            <a:r>
              <a:rPr lang="en-US" dirty="0"/>
              <a:t>Consider educational goals:</a:t>
            </a:r>
          </a:p>
          <a:p>
            <a:pPr lvl="1">
              <a:spcBef>
                <a:spcPts val="1200"/>
              </a:spcBef>
            </a:pPr>
            <a:r>
              <a:rPr lang="en-US" dirty="0"/>
              <a:t>Identify what went </a:t>
            </a:r>
            <a:r>
              <a:rPr lang="en-US" dirty="0" smtClean="0"/>
              <a:t>well</a:t>
            </a:r>
            <a:endParaRPr lang="en-US" dirty="0"/>
          </a:p>
          <a:p>
            <a:pPr lvl="1">
              <a:spcBef>
                <a:spcPts val="1200"/>
              </a:spcBef>
            </a:pPr>
            <a:r>
              <a:rPr lang="en-US" dirty="0"/>
              <a:t>Identify what still needs </a:t>
            </a:r>
            <a:r>
              <a:rPr lang="en-US" dirty="0" smtClean="0"/>
              <a:t>improvement</a:t>
            </a:r>
            <a:endParaRPr lang="en-US" dirty="0"/>
          </a:p>
          <a:p>
            <a:pPr>
              <a:spcBef>
                <a:spcPts val="1200"/>
              </a:spcBef>
            </a:pPr>
            <a:r>
              <a:rPr lang="en-US" dirty="0"/>
              <a:t>Complete one</a:t>
            </a:r>
            <a:r>
              <a:rPr lang="en-US" dirty="0" smtClean="0"/>
              <a:t> EESD 4002 form </a:t>
            </a:r>
            <a:r>
              <a:rPr lang="en-US" dirty="0"/>
              <a:t>for each contract type by age </a:t>
            </a:r>
            <a:r>
              <a:rPr lang="en-US" dirty="0" smtClean="0"/>
              <a:t>group</a:t>
            </a:r>
            <a:endParaRPr lang="en-US" dirty="0"/>
          </a:p>
          <a:p>
            <a:endParaRPr lang="en-US" sz="2800" dirty="0"/>
          </a:p>
          <a:p>
            <a:endParaRPr lang="en-US" sz="2800" dirty="0"/>
          </a:p>
        </p:txBody>
      </p:sp>
      <p:sp>
        <p:nvSpPr>
          <p:cNvPr id="57349" name="Slide Number Placeholder 1"/>
          <p:cNvSpPr>
            <a:spLocks noGrp="1"/>
          </p:cNvSpPr>
          <p:nvPr>
            <p:ph type="sldNum" sz="quarter" idx="12"/>
          </p:nvPr>
        </p:nvSpPr>
        <p:spPr bwMode="auto">
          <a:noFill/>
          <a:ln>
            <a:miter lim="800000"/>
            <a:headEnd/>
            <a:tailEnd/>
          </a:ln>
        </p:spPr>
        <p:txBody>
          <a:bodyPr/>
          <a:lstStyle/>
          <a:p>
            <a:fld id="{70CEA022-4A64-F744-8649-5517B6836A07}" type="slidenum">
              <a:rPr lang="en-US">
                <a:latin typeface="Arial" pitchFamily="-83" charset="0"/>
              </a:rPr>
              <a:pPr/>
              <a:t>22</a:t>
            </a:fld>
            <a:endParaRPr lang="en-US">
              <a:latin typeface="Arial" pitchFamily="-83"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dirty="0" smtClean="0"/>
              <a:t>Reflection on Action Steps EESD 4002</a:t>
            </a:r>
            <a:endParaRPr lang="en-US" dirty="0"/>
          </a:p>
        </p:txBody>
      </p:sp>
      <p:pic>
        <p:nvPicPr>
          <p:cNvPr id="9" name="Content Placeholder 8" descr="4002 Reflection (tlt 02.13.15).pdf"/>
          <p:cNvPicPr>
            <a:picLocks noGrp="1" noChangeAspect="1"/>
          </p:cNvPicPr>
          <p:nvPr>
            <p:ph idx="1"/>
          </p:nvPr>
        </p:nvPicPr>
        <p:blipFill>
          <a:blip r:embed="rId3" cstate="email"/>
          <a:srcRect l="4909" t="4706" r="4909" b="12941"/>
          <a:stretch>
            <a:fillRect/>
          </a:stretch>
        </p:blipFill>
        <p:spPr>
          <a:xfrm>
            <a:off x="1447800" y="1600200"/>
            <a:ext cx="6258898" cy="4416555"/>
          </a:xfrm>
          <a:solidFill>
            <a:srgbClr val="FFFFFF"/>
          </a:solidFill>
        </p:spPr>
      </p:pic>
      <p:sp>
        <p:nvSpPr>
          <p:cNvPr id="55301" name="Slide Number Placeholder 1"/>
          <p:cNvSpPr>
            <a:spLocks noGrp="1"/>
          </p:cNvSpPr>
          <p:nvPr>
            <p:ph type="sldNum" sz="quarter" idx="12"/>
          </p:nvPr>
        </p:nvSpPr>
        <p:spPr/>
        <p:txBody>
          <a:bodyPr/>
          <a:lstStyle/>
          <a:p>
            <a:fld id="{6136CAE7-55AF-ED49-AF41-90FE00DEB97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dirty="0" smtClean="0">
                <a:ea typeface="ＭＳ Ｐゴシック" pitchFamily="-1" charset="-128"/>
                <a:cs typeface="ＭＳ Ｐゴシック" pitchFamily="-1" charset="-128"/>
              </a:rPr>
              <a:t>Reflection</a:t>
            </a:r>
            <a:endParaRPr lang="en-US" dirty="0">
              <a:ea typeface="ＭＳ Ｐゴシック" pitchFamily="-1" charset="-128"/>
              <a:cs typeface="ＭＳ Ｐゴシック" pitchFamily="-1" charset="-128"/>
            </a:endParaRPr>
          </a:p>
        </p:txBody>
      </p:sp>
      <p:sp>
        <p:nvSpPr>
          <p:cNvPr id="47107" name="Content Placeholder 6"/>
          <p:cNvSpPr>
            <a:spLocks noGrp="1"/>
          </p:cNvSpPr>
          <p:nvPr>
            <p:ph idx="1"/>
          </p:nvPr>
        </p:nvSpPr>
        <p:spPr/>
        <p:txBody>
          <a:bodyPr/>
          <a:lstStyle/>
          <a:p>
            <a:pPr>
              <a:spcBef>
                <a:spcPts val="1200"/>
              </a:spcBef>
            </a:pPr>
            <a:r>
              <a:rPr lang="en-US" dirty="0">
                <a:ea typeface="ＭＳ Ｐゴシック" pitchFamily="-1" charset="-128"/>
                <a:cs typeface="ＭＳ Ｐゴシック" pitchFamily="-1" charset="-128"/>
              </a:rPr>
              <a:t>Reflect on last </a:t>
            </a:r>
            <a:r>
              <a:rPr lang="en-US" dirty="0" smtClean="0">
                <a:ea typeface="ＭＳ Ｐゴシック" pitchFamily="-1" charset="-128"/>
                <a:cs typeface="ＭＳ Ｐゴシック" pitchFamily="-1" charset="-128"/>
              </a:rPr>
              <a:t>year</a:t>
            </a:r>
            <a:endParaRPr lang="en-US" dirty="0">
              <a:ea typeface="ＭＳ Ｐゴシック" pitchFamily="-1" charset="-128"/>
              <a:cs typeface="ＭＳ Ｐゴシック" pitchFamily="-1" charset="-128"/>
            </a:endParaRPr>
          </a:p>
          <a:p>
            <a:pPr>
              <a:spcBef>
                <a:spcPts val="1200"/>
              </a:spcBef>
            </a:pPr>
            <a:r>
              <a:rPr lang="en-US" dirty="0">
                <a:ea typeface="ＭＳ Ｐゴシック" pitchFamily="-1" charset="-128"/>
                <a:cs typeface="ＭＳ Ｐゴシック" pitchFamily="-1" charset="-128"/>
              </a:rPr>
              <a:t>Consider educational </a:t>
            </a:r>
            <a:r>
              <a:rPr lang="en-US" dirty="0" smtClean="0">
                <a:ea typeface="ＭＳ Ｐゴシック" pitchFamily="-1" charset="-128"/>
                <a:cs typeface="ＭＳ Ｐゴシック" pitchFamily="-1" charset="-128"/>
              </a:rPr>
              <a:t>goals</a:t>
            </a:r>
            <a:endParaRPr lang="en-US" dirty="0">
              <a:ea typeface="ＭＳ Ｐゴシック" pitchFamily="-1" charset="-128"/>
              <a:cs typeface="ＭＳ Ｐゴシック" pitchFamily="-1" charset="-128"/>
            </a:endParaRPr>
          </a:p>
          <a:p>
            <a:pPr>
              <a:spcBef>
                <a:spcPts val="1200"/>
              </a:spcBef>
            </a:pPr>
            <a:r>
              <a:rPr lang="en-US" dirty="0">
                <a:ea typeface="ＭＳ Ｐゴシック" pitchFamily="-1" charset="-128"/>
                <a:cs typeface="ＭＳ Ｐゴシック" pitchFamily="-1" charset="-128"/>
              </a:rPr>
              <a:t>Identify what went </a:t>
            </a:r>
            <a:r>
              <a:rPr lang="en-US" dirty="0" smtClean="0">
                <a:ea typeface="ＭＳ Ｐゴシック" pitchFamily="-1" charset="-128"/>
                <a:cs typeface="ＭＳ Ｐゴシック" pitchFamily="-1" charset="-128"/>
              </a:rPr>
              <a:t>well</a:t>
            </a:r>
            <a:endParaRPr lang="en-US" dirty="0">
              <a:ea typeface="ＭＳ Ｐゴシック" pitchFamily="-1" charset="-128"/>
              <a:cs typeface="ＭＳ Ｐゴシック" pitchFamily="-1" charset="-128"/>
            </a:endParaRPr>
          </a:p>
          <a:p>
            <a:pPr>
              <a:spcBef>
                <a:spcPts val="1200"/>
              </a:spcBef>
            </a:pPr>
            <a:r>
              <a:rPr lang="en-US" dirty="0">
                <a:ea typeface="ＭＳ Ｐゴシック" pitchFamily="-1" charset="-128"/>
                <a:cs typeface="ＭＳ Ｐゴシック" pitchFamily="-1" charset="-128"/>
              </a:rPr>
              <a:t>Identify what still needs </a:t>
            </a:r>
            <a:r>
              <a:rPr lang="en-US" dirty="0" smtClean="0">
                <a:ea typeface="ＭＳ Ｐゴシック" pitchFamily="-1" charset="-128"/>
                <a:cs typeface="ＭＳ Ｐゴシック" pitchFamily="-1" charset="-128"/>
              </a:rPr>
              <a:t>improvement</a:t>
            </a:r>
            <a:endParaRPr lang="en-US" dirty="0">
              <a:ea typeface="ＭＳ Ｐゴシック" pitchFamily="-1" charset="-128"/>
              <a:cs typeface="ＭＳ Ｐゴシック" pitchFamily="-1" charset="-128"/>
            </a:endParaRPr>
          </a:p>
          <a:p>
            <a:pPr>
              <a:spcBef>
                <a:spcPts val="1200"/>
              </a:spcBef>
            </a:pPr>
            <a:r>
              <a:rPr lang="en-US" dirty="0">
                <a:ea typeface="ＭＳ Ｐゴシック" pitchFamily="-1" charset="-128"/>
                <a:cs typeface="ＭＳ Ｐゴシック" pitchFamily="-1" charset="-128"/>
              </a:rPr>
              <a:t>Complete one</a:t>
            </a:r>
            <a:r>
              <a:rPr lang="en-US" dirty="0" smtClean="0">
                <a:ea typeface="ＭＳ Ｐゴシック" pitchFamily="-1" charset="-128"/>
                <a:cs typeface="ＭＳ Ｐゴシック" pitchFamily="-1" charset="-128"/>
              </a:rPr>
              <a:t> EESD 4002 </a:t>
            </a:r>
            <a:r>
              <a:rPr lang="en-US" dirty="0">
                <a:ea typeface="ＭＳ Ｐゴシック" pitchFamily="-1" charset="-128"/>
                <a:cs typeface="ＭＳ Ｐゴシック" pitchFamily="-1" charset="-128"/>
              </a:rPr>
              <a:t>form for each contract type by age </a:t>
            </a:r>
            <a:r>
              <a:rPr lang="en-US" dirty="0" smtClean="0">
                <a:ea typeface="ＭＳ Ｐゴシック" pitchFamily="-1" charset="-128"/>
                <a:cs typeface="ＭＳ Ｐゴシック" pitchFamily="-1" charset="-128"/>
              </a:rPr>
              <a:t>group</a:t>
            </a:r>
            <a:endParaRPr lang="en-US" dirty="0">
              <a:ea typeface="ＭＳ Ｐゴシック" pitchFamily="-1" charset="-128"/>
              <a:cs typeface="ＭＳ Ｐゴシック" pitchFamily="-1" charset="-128"/>
            </a:endParaRPr>
          </a:p>
          <a:p>
            <a:endParaRPr lang="en-US" sz="2800" dirty="0">
              <a:ea typeface="ＭＳ Ｐゴシック" pitchFamily="-1" charset="-128"/>
              <a:cs typeface="ＭＳ Ｐゴシック" pitchFamily="-1" charset="-128"/>
            </a:endParaRPr>
          </a:p>
          <a:p>
            <a:endParaRPr lang="en-US" sz="2800" dirty="0">
              <a:ea typeface="ＭＳ Ｐゴシック" pitchFamily="-1" charset="-128"/>
              <a:cs typeface="ＭＳ Ｐゴシック" pitchFamily="-1" charset="-128"/>
            </a:endParaRPr>
          </a:p>
        </p:txBody>
      </p:sp>
      <p:sp>
        <p:nvSpPr>
          <p:cNvPr id="47109" name="Slide Number Placeholder 1"/>
          <p:cNvSpPr>
            <a:spLocks noGrp="1"/>
          </p:cNvSpPr>
          <p:nvPr>
            <p:ph type="sldNum" sz="quarter" idx="12"/>
          </p:nvPr>
        </p:nvSpPr>
        <p:spPr bwMode="auto">
          <a:noFill/>
          <a:ln>
            <a:miter lim="800000"/>
            <a:headEnd/>
            <a:tailEnd/>
          </a:ln>
        </p:spPr>
        <p:txBody>
          <a:bodyPr/>
          <a:lstStyle/>
          <a:p>
            <a:fld id="{FC938327-CF96-014E-B8C5-D4C70DD8D9F5}"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r>
              <a:rPr lang="en-US" sz="4000"/>
              <a:t>The PSE requires all teachers to:</a:t>
            </a:r>
          </a:p>
        </p:txBody>
      </p:sp>
      <p:sp>
        <p:nvSpPr>
          <p:cNvPr id="51203" name="Content Placeholder 6"/>
          <p:cNvSpPr>
            <a:spLocks noGrp="1"/>
          </p:cNvSpPr>
          <p:nvPr>
            <p:ph idx="1"/>
          </p:nvPr>
        </p:nvSpPr>
        <p:spPr>
          <a:xfrm>
            <a:off x="762000" y="1600200"/>
            <a:ext cx="8001000" cy="4525963"/>
          </a:xfrm>
        </p:spPr>
        <p:txBody>
          <a:bodyPr/>
          <a:lstStyle/>
          <a:p>
            <a:pPr>
              <a:spcBef>
                <a:spcPts val="1200"/>
              </a:spcBef>
            </a:pPr>
            <a:r>
              <a:rPr lang="en-US" dirty="0"/>
              <a:t>Complete the DRDP for each child twice a </a:t>
            </a:r>
            <a:r>
              <a:rPr lang="en-US" dirty="0" smtClean="0"/>
              <a:t>year</a:t>
            </a:r>
            <a:endParaRPr lang="en-US" dirty="0"/>
          </a:p>
          <a:p>
            <a:pPr>
              <a:spcBef>
                <a:spcPts val="1200"/>
              </a:spcBef>
            </a:pPr>
            <a:r>
              <a:rPr lang="en-US" dirty="0"/>
              <a:t>Summarize classroom </a:t>
            </a:r>
            <a:r>
              <a:rPr lang="en-US" dirty="0" smtClean="0"/>
              <a:t>data</a:t>
            </a:r>
            <a:endParaRPr lang="en-US" dirty="0"/>
          </a:p>
          <a:p>
            <a:pPr>
              <a:spcBef>
                <a:spcPts val="1200"/>
              </a:spcBef>
            </a:pPr>
            <a:r>
              <a:rPr lang="en-US" dirty="0"/>
              <a:t>Complete classroom Summary of Findings </a:t>
            </a:r>
            <a:r>
              <a:rPr lang="en-US" dirty="0" smtClean="0"/>
              <a:t>(EESD 3900)</a:t>
            </a:r>
            <a:endParaRPr lang="en-US" dirty="0"/>
          </a:p>
        </p:txBody>
      </p:sp>
      <p:sp>
        <p:nvSpPr>
          <p:cNvPr id="51205" name="Slide Number Placeholder 1"/>
          <p:cNvSpPr>
            <a:spLocks noGrp="1"/>
          </p:cNvSpPr>
          <p:nvPr>
            <p:ph type="sldNum" sz="quarter" idx="12"/>
          </p:nvPr>
        </p:nvSpPr>
        <p:spPr bwMode="auto">
          <a:noFill/>
          <a:ln>
            <a:miter lim="800000"/>
            <a:headEnd/>
            <a:tailEnd/>
          </a:ln>
        </p:spPr>
        <p:txBody>
          <a:bodyPr/>
          <a:lstStyle/>
          <a:p>
            <a:fld id="{E9839B20-80ED-5E4C-9A83-546048F57EFC}" type="slidenum">
              <a:rPr lang="en-US">
                <a:latin typeface="Arial" pitchFamily="-83" charset="0"/>
              </a:rPr>
              <a:pPr/>
              <a:t>25</a:t>
            </a:fld>
            <a:endParaRPr lang="en-US">
              <a:latin typeface="Arial" pitchFamily="-83"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152400"/>
            <a:ext cx="8001000" cy="1143000"/>
          </a:xfrm>
        </p:spPr>
        <p:txBody>
          <a:bodyPr/>
          <a:lstStyle/>
          <a:p>
            <a:r>
              <a:rPr lang="en-US" dirty="0"/>
              <a:t>CD 4001B</a:t>
            </a:r>
          </a:p>
        </p:txBody>
      </p:sp>
      <p:pic>
        <p:nvPicPr>
          <p:cNvPr id="53251" name="Content Placeholder 5" descr="4001b screenshoot.png"/>
          <p:cNvPicPr>
            <a:picLocks noGrp="1" noChangeAspect="1"/>
          </p:cNvPicPr>
          <p:nvPr>
            <p:ph idx="1"/>
          </p:nvPr>
        </p:nvPicPr>
        <p:blipFill>
          <a:blip r:embed="rId3" cstate="email"/>
          <a:srcRect/>
          <a:stretch>
            <a:fillRect/>
          </a:stretch>
        </p:blipFill>
        <p:spPr>
          <a:xfrm>
            <a:off x="914400" y="1066801"/>
            <a:ext cx="7401154" cy="4704771"/>
          </a:xfrm>
        </p:spPr>
      </p:pic>
      <p:sp>
        <p:nvSpPr>
          <p:cNvPr id="53253" name="Slide Number Placeholder 4"/>
          <p:cNvSpPr>
            <a:spLocks noGrp="1"/>
          </p:cNvSpPr>
          <p:nvPr>
            <p:ph type="sldNum" sz="quarter" idx="12"/>
          </p:nvPr>
        </p:nvSpPr>
        <p:spPr bwMode="auto">
          <a:noFill/>
          <a:ln>
            <a:miter lim="800000"/>
            <a:headEnd/>
            <a:tailEnd/>
          </a:ln>
        </p:spPr>
        <p:txBody>
          <a:bodyPr/>
          <a:lstStyle/>
          <a:p>
            <a:fld id="{66B3F6E1-36E5-AC41-B604-EEBA637576DE}" type="slidenum">
              <a:rPr lang="en-US">
                <a:latin typeface="Arial" pitchFamily="-83" charset="0"/>
              </a:rPr>
              <a:pPr/>
              <a:t>26</a:t>
            </a:fld>
            <a:endParaRPr lang="en-US">
              <a:latin typeface="Arial" pitchFamily="-83" charset="0"/>
            </a:endParaRPr>
          </a:p>
        </p:txBody>
      </p:sp>
      <p:sp>
        <p:nvSpPr>
          <p:cNvPr id="5" name="Left Arrow 4"/>
          <p:cNvSpPr/>
          <p:nvPr/>
        </p:nvSpPr>
        <p:spPr>
          <a:xfrm>
            <a:off x="7848600" y="4648200"/>
            <a:ext cx="1295400" cy="762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Follow up</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01E0481-53D0-E942-B53A-4B62B76A1D3E}" type="slidenum">
              <a:rPr lang="en-US" smtClean="0"/>
              <a:pPr>
                <a:defRPr/>
              </a:pPr>
              <a:t>27</a:t>
            </a:fld>
            <a:endParaRPr lang="en-US"/>
          </a:p>
        </p:txBody>
      </p:sp>
      <p:pic>
        <p:nvPicPr>
          <p:cNvPr id="9" name="Content Placeholder 8" descr="Screen Shot 2015-03-17 at 12.15.37 PM.png"/>
          <p:cNvPicPr>
            <a:picLocks noGrp="1" noChangeAspect="1"/>
          </p:cNvPicPr>
          <p:nvPr>
            <p:ph idx="1"/>
          </p:nvPr>
        </p:nvPicPr>
        <p:blipFill>
          <a:blip r:embed="rId3" cstate="email"/>
          <a:srcRect/>
          <a:stretch>
            <a:fillRect/>
          </a:stretch>
        </p:blipFill>
        <p:spPr>
          <a:xfrm>
            <a:off x="1447800" y="1066800"/>
            <a:ext cx="6967728" cy="5047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124200" y="152400"/>
            <a:ext cx="3276600" cy="769441"/>
          </a:xfrm>
          <a:prstGeom prst="rect">
            <a:avLst/>
          </a:prstGeom>
          <a:noFill/>
        </p:spPr>
        <p:txBody>
          <a:bodyPr wrap="square" rtlCol="0">
            <a:spAutoFit/>
          </a:bodyPr>
          <a:lstStyle/>
          <a:p>
            <a:r>
              <a:rPr lang="en-US" sz="4400" dirty="0" smtClean="0"/>
              <a:t>EESD 3900</a:t>
            </a:r>
            <a:endParaRPr lang="en-US" sz="4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dirty="0"/>
              <a:t>The PSE requires programs to compile data for analysis</a:t>
            </a:r>
          </a:p>
        </p:txBody>
      </p:sp>
      <p:pic>
        <p:nvPicPr>
          <p:cNvPr id="59395" name="Picture 6" descr="sl9"/>
          <p:cNvPicPr>
            <a:picLocks noGrp="1" noChangeAspect="1" noChangeArrowheads="1"/>
          </p:cNvPicPr>
          <p:nvPr>
            <p:ph sz="half" idx="1"/>
          </p:nvPr>
        </p:nvPicPr>
        <p:blipFill>
          <a:blip r:embed="rId3" cstate="email"/>
          <a:stretch>
            <a:fillRect/>
          </a:stretch>
        </p:blipFill>
        <p:spPr>
          <a:xfrm>
            <a:off x="842962" y="1828800"/>
            <a:ext cx="3657600" cy="2743200"/>
          </a:xfrm>
        </p:spPr>
      </p:pic>
      <p:pic>
        <p:nvPicPr>
          <p:cNvPr id="59396" name="Picture 7" descr="sl9a"/>
          <p:cNvPicPr>
            <a:picLocks noGrp="1" noChangeAspect="1" noChangeArrowheads="1"/>
          </p:cNvPicPr>
          <p:nvPr>
            <p:ph sz="half" idx="2"/>
          </p:nvPr>
        </p:nvPicPr>
        <p:blipFill>
          <a:blip r:embed="rId4" cstate="email"/>
          <a:srcRect/>
          <a:stretch>
            <a:fillRect/>
          </a:stretch>
        </p:blipFill>
        <p:spPr>
          <a:xfrm>
            <a:off x="4800600" y="2819400"/>
            <a:ext cx="3986213" cy="2667000"/>
          </a:xfrm>
        </p:spPr>
      </p:pic>
      <p:sp>
        <p:nvSpPr>
          <p:cNvPr id="59398" name="Slide Number Placeholder 5"/>
          <p:cNvSpPr>
            <a:spLocks noGrp="1"/>
          </p:cNvSpPr>
          <p:nvPr>
            <p:ph type="sldNum" sz="quarter" idx="4294967295"/>
          </p:nvPr>
        </p:nvSpPr>
        <p:spPr bwMode="auto">
          <a:xfrm>
            <a:off x="304800" y="6248400"/>
            <a:ext cx="2133600" cy="476250"/>
          </a:xfrm>
          <a:noFill/>
          <a:ln>
            <a:miter lim="800000"/>
            <a:headEnd/>
            <a:tailEnd/>
          </a:ln>
        </p:spPr>
        <p:txBody>
          <a:bodyPr/>
          <a:lstStyle/>
          <a:p>
            <a:fld id="{B327D110-0A87-0248-AC57-A0B88054CD22}" type="slidenum">
              <a:rPr lang="en-US">
                <a:latin typeface="Arial" pitchFamily="-83" charset="0"/>
              </a:rPr>
              <a:pPr/>
              <a:t>28</a:t>
            </a:fld>
            <a:endParaRPr lang="en-US">
              <a:latin typeface="Arial" pitchFamily="-83"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1219200"/>
            <a:ext cx="8229600" cy="1143000"/>
          </a:xfrm>
        </p:spPr>
        <p:txBody>
          <a:bodyPr/>
          <a:lstStyle/>
          <a:p>
            <a:pPr eaLnBrk="1" hangingPunct="1"/>
            <a:r>
              <a:rPr lang="en-US" sz="4000" dirty="0">
                <a:ea typeface="ＭＳ Ｐゴシック" pitchFamily="-1" charset="-128"/>
                <a:cs typeface="ＭＳ Ｐゴシック" pitchFamily="-1" charset="-128"/>
              </a:rPr>
              <a:t>Data is compiled to assist programs in building a clear picture of group strengths and areas for improvement.  </a:t>
            </a:r>
          </a:p>
        </p:txBody>
      </p:sp>
      <p:sp>
        <p:nvSpPr>
          <p:cNvPr id="53252" name="Slide Number Placeholder 3"/>
          <p:cNvSpPr>
            <a:spLocks noGrp="1"/>
          </p:cNvSpPr>
          <p:nvPr>
            <p:ph type="sldNum" sz="quarter" idx="12"/>
          </p:nvPr>
        </p:nvSpPr>
        <p:spPr bwMode="auto">
          <a:noFill/>
          <a:ln>
            <a:miter lim="800000"/>
            <a:headEnd/>
            <a:tailEnd/>
          </a:ln>
        </p:spPr>
        <p:txBody>
          <a:bodyPr/>
          <a:lstStyle/>
          <a:p>
            <a:fld id="{39060F0A-466F-4747-AB4D-F5C1CD3A29F5}" type="slidenum">
              <a:rPr lang="en-US"/>
              <a:pPr/>
              <a:t>29</a:t>
            </a:fld>
            <a:endParaRPr lang="en-US"/>
          </a:p>
        </p:txBody>
      </p:sp>
      <p:pic>
        <p:nvPicPr>
          <p:cNvPr id="5" name="Picture 4" descr="boy with binoc"/>
          <p:cNvPicPr>
            <a:picLocks noChangeAspect="1"/>
          </p:cNvPicPr>
          <p:nvPr/>
        </p:nvPicPr>
        <p:blipFill>
          <a:blip r:embed="rId3" cstate="email"/>
          <a:stretch>
            <a:fillRect/>
          </a:stretch>
        </p:blipFill>
        <p:spPr>
          <a:xfrm>
            <a:off x="2667000" y="3048000"/>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a:t>
            </a:r>
            <a:endParaRPr lang="en-US" dirty="0"/>
          </a:p>
        </p:txBody>
      </p:sp>
      <p:sp>
        <p:nvSpPr>
          <p:cNvPr id="3" name="Content Placeholder 2"/>
          <p:cNvSpPr>
            <a:spLocks noGrp="1"/>
          </p:cNvSpPr>
          <p:nvPr>
            <p:ph idx="1"/>
          </p:nvPr>
        </p:nvSpPr>
        <p:spPr>
          <a:xfrm>
            <a:off x="762000" y="1295400"/>
            <a:ext cx="8153400" cy="4525963"/>
          </a:xfrm>
        </p:spPr>
        <p:txBody>
          <a:bodyPr/>
          <a:lstStyle/>
          <a:p>
            <a:pPr>
              <a:buNone/>
            </a:pPr>
            <a:r>
              <a:rPr lang="en-US" sz="2800" dirty="0" smtClean="0">
                <a:latin typeface="Arial"/>
              </a:rPr>
              <a:t>Who’s on the Web conference today?</a:t>
            </a:r>
          </a:p>
          <a:p>
            <a:pPr>
              <a:buFont typeface="Arial"/>
              <a:buChar char="•"/>
            </a:pPr>
            <a:r>
              <a:rPr lang="en-US" sz="2400" dirty="0" smtClean="0">
                <a:latin typeface="Arial"/>
              </a:rPr>
              <a:t>Only the presenter’s voice can be heard during the conference.</a:t>
            </a:r>
          </a:p>
          <a:p>
            <a:pPr>
              <a:buFont typeface="Arial"/>
              <a:buChar char="•"/>
            </a:pPr>
            <a:r>
              <a:rPr lang="en-US" sz="2400" dirty="0" smtClean="0">
                <a:latin typeface="Arial"/>
              </a:rPr>
              <a:t>All participants are encouraged to submit questions and contribute to the discussion through text chat</a:t>
            </a:r>
            <a:r>
              <a:rPr lang="en-US" sz="2800" dirty="0" smtClean="0">
                <a:latin typeface="Arial"/>
              </a:rPr>
              <a:t>.</a:t>
            </a:r>
          </a:p>
        </p:txBody>
      </p:sp>
      <p:sp>
        <p:nvSpPr>
          <p:cNvPr id="4" name="Slide Number Placeholder 3"/>
          <p:cNvSpPr>
            <a:spLocks noGrp="1"/>
          </p:cNvSpPr>
          <p:nvPr>
            <p:ph type="sldNum" sz="quarter" idx="12"/>
          </p:nvPr>
        </p:nvSpPr>
        <p:spPr/>
        <p:txBody>
          <a:bodyPr/>
          <a:lstStyle/>
          <a:p>
            <a:pPr>
              <a:defRPr/>
            </a:pPr>
            <a:fld id="{E83F0C98-7DE3-4EAA-BF37-3921896E4402}" type="slidenum">
              <a:rPr lang="en-US" smtClean="0"/>
              <a:pPr>
                <a:defRPr/>
              </a:pPr>
              <a:t>3</a:t>
            </a:fld>
            <a:endParaRPr lang="en-US" dirty="0"/>
          </a:p>
        </p:txBody>
      </p:sp>
      <p:pic>
        <p:nvPicPr>
          <p:cNvPr id="5" name="Picture 4"/>
          <p:cNvPicPr>
            <a:picLocks noChangeAspect="1"/>
          </p:cNvPicPr>
          <p:nvPr/>
        </p:nvPicPr>
        <p:blipFill>
          <a:blip r:embed="rId3" cstate="email"/>
          <a:stretch>
            <a:fillRect/>
          </a:stretch>
        </p:blipFill>
        <p:spPr>
          <a:xfrm>
            <a:off x="2743200" y="3581400"/>
            <a:ext cx="3814119" cy="254020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457200" eaLnBrk="1" hangingPunct="1"/>
            <a:r>
              <a:rPr lang="en-US" dirty="0"/>
              <a:t>Group data is compiled to inform:  </a:t>
            </a:r>
          </a:p>
        </p:txBody>
      </p:sp>
      <p:sp>
        <p:nvSpPr>
          <p:cNvPr id="61443" name="Rectangle 4"/>
          <p:cNvSpPr>
            <a:spLocks noGrp="1" noChangeArrowheads="1"/>
          </p:cNvSpPr>
          <p:nvPr>
            <p:ph idx="1"/>
          </p:nvPr>
        </p:nvSpPr>
        <p:spPr/>
        <p:txBody>
          <a:bodyPr/>
          <a:lstStyle/>
          <a:p>
            <a:pPr eaLnBrk="1" hangingPunct="1"/>
            <a:r>
              <a:rPr lang="en-US" dirty="0"/>
              <a:t>Professional Development </a:t>
            </a:r>
          </a:p>
          <a:p>
            <a:pPr eaLnBrk="1" hangingPunct="1"/>
            <a:r>
              <a:rPr lang="en-US" dirty="0"/>
              <a:t>Curriculum/Materials </a:t>
            </a:r>
            <a:r>
              <a:rPr lang="en-US" dirty="0" smtClean="0"/>
              <a:t>Required </a:t>
            </a:r>
            <a:endParaRPr lang="en-US" dirty="0"/>
          </a:p>
          <a:p>
            <a:pPr eaLnBrk="1" hangingPunct="1"/>
            <a:r>
              <a:rPr lang="en-US" dirty="0"/>
              <a:t>Staff or Program Schedules </a:t>
            </a:r>
          </a:p>
          <a:p>
            <a:pPr eaLnBrk="1" hangingPunct="1"/>
            <a:r>
              <a:rPr lang="en-US" dirty="0"/>
              <a:t>Child-Staff Interactions</a:t>
            </a:r>
          </a:p>
          <a:p>
            <a:pPr eaLnBrk="1" hangingPunct="1"/>
            <a:r>
              <a:rPr lang="en-US" dirty="0"/>
              <a:t>Parent Education/Community Outreach </a:t>
            </a:r>
          </a:p>
          <a:p>
            <a:pPr eaLnBrk="1" hangingPunct="1"/>
            <a:r>
              <a:rPr lang="en-US" dirty="0"/>
              <a:t>Program or </a:t>
            </a:r>
            <a:r>
              <a:rPr lang="en-US" dirty="0" smtClean="0"/>
              <a:t>Classroom Use </a:t>
            </a:r>
            <a:r>
              <a:rPr lang="en-US" dirty="0"/>
              <a:t>of </a:t>
            </a:r>
            <a:r>
              <a:rPr lang="en-US" dirty="0" smtClean="0"/>
              <a:t>Space</a:t>
            </a:r>
            <a:endParaRPr lang="en-US" dirty="0"/>
          </a:p>
        </p:txBody>
      </p:sp>
      <p:sp>
        <p:nvSpPr>
          <p:cNvPr id="61445" name="Slide Number Placeholder 3"/>
          <p:cNvSpPr>
            <a:spLocks noGrp="1"/>
          </p:cNvSpPr>
          <p:nvPr>
            <p:ph type="sldNum" sz="quarter" idx="12"/>
          </p:nvPr>
        </p:nvSpPr>
        <p:spPr bwMode="auto">
          <a:noFill/>
          <a:ln>
            <a:miter lim="800000"/>
            <a:headEnd/>
            <a:tailEnd/>
          </a:ln>
        </p:spPr>
        <p:txBody>
          <a:bodyPr/>
          <a:lstStyle/>
          <a:p>
            <a:fld id="{6D907C37-DFE6-C643-AE40-4928B957E18F}" type="slidenum">
              <a:rPr lang="en-US">
                <a:latin typeface="Arial" pitchFamily="-83" charset="0"/>
              </a:rPr>
              <a:pPr/>
              <a:t>30</a:t>
            </a:fld>
            <a:endParaRPr lang="en-US">
              <a:latin typeface="Arial" pitchFamily="-83"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title"/>
          </p:nvPr>
        </p:nvSpPr>
        <p:spPr/>
        <p:txBody>
          <a:bodyPr/>
          <a:lstStyle/>
          <a:p>
            <a:pPr eaLnBrk="1" hangingPunct="1"/>
            <a:r>
              <a:rPr lang="en-US" sz="4000"/>
              <a:t>DRDP Summary of Findings/Program Action Plan</a:t>
            </a:r>
          </a:p>
        </p:txBody>
      </p:sp>
      <p:sp>
        <p:nvSpPr>
          <p:cNvPr id="63492" name="Slide Number Placeholder 3"/>
          <p:cNvSpPr>
            <a:spLocks noGrp="1"/>
          </p:cNvSpPr>
          <p:nvPr>
            <p:ph type="sldNum" sz="quarter" idx="12"/>
          </p:nvPr>
        </p:nvSpPr>
        <p:spPr bwMode="auto">
          <a:noFill/>
          <a:ln>
            <a:miter lim="800000"/>
            <a:headEnd/>
            <a:tailEnd/>
          </a:ln>
        </p:spPr>
        <p:txBody>
          <a:bodyPr/>
          <a:lstStyle/>
          <a:p>
            <a:fld id="{0A8B2E0A-78AC-D743-8FD6-7BF385BEE7F2}" type="slidenum">
              <a:rPr lang="en-US">
                <a:latin typeface="Arial" pitchFamily="-83" charset="0"/>
              </a:rPr>
              <a:pPr/>
              <a:t>31</a:t>
            </a:fld>
            <a:endParaRPr lang="en-US">
              <a:latin typeface="Arial" pitchFamily="-83" charset="0"/>
            </a:endParaRPr>
          </a:p>
        </p:txBody>
      </p:sp>
      <p:pic>
        <p:nvPicPr>
          <p:cNvPr id="6" name="Content Placeholder 5" descr="4003 Action Plan (tlt 02.13.15).2.pdf"/>
          <p:cNvPicPr>
            <a:picLocks noGrp="1" noChangeAspect="1"/>
          </p:cNvPicPr>
          <p:nvPr>
            <p:ph idx="1"/>
          </p:nvPr>
        </p:nvPicPr>
        <p:blipFill>
          <a:blip r:embed="rId3" cstate="email"/>
          <a:srcRect l="4000" t="4706" r="2182" b="9412"/>
          <a:stretch>
            <a:fillRect/>
          </a:stretch>
        </p:blipFill>
        <p:spPr>
          <a:xfrm>
            <a:off x="1828800" y="1600200"/>
            <a:ext cx="6416881" cy="4539063"/>
          </a:xfrm>
          <a:solidFill>
            <a:srgbClr val="FFFFFF"/>
          </a:soli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Placeholder 7"/>
          <p:cNvSpPr>
            <a:spLocks noGrp="1"/>
          </p:cNvSpPr>
          <p:nvPr>
            <p:ph type="body" idx="1"/>
          </p:nvPr>
        </p:nvSpPr>
        <p:spPr>
          <a:xfrm>
            <a:off x="685800" y="1535113"/>
            <a:ext cx="3811588" cy="639762"/>
          </a:xfrm>
        </p:spPr>
        <p:txBody>
          <a:bodyPr/>
          <a:lstStyle/>
          <a:p>
            <a:r>
              <a:rPr lang="en-US" sz="2800" dirty="0" smtClean="0"/>
              <a:t>4003</a:t>
            </a:r>
            <a:endParaRPr lang="en-US" sz="2800" dirty="0"/>
          </a:p>
        </p:txBody>
      </p:sp>
      <p:sp>
        <p:nvSpPr>
          <p:cNvPr id="69635" name="Content Placeholder 8"/>
          <p:cNvSpPr>
            <a:spLocks noGrp="1"/>
          </p:cNvSpPr>
          <p:nvPr>
            <p:ph sz="half" idx="2"/>
          </p:nvPr>
        </p:nvSpPr>
        <p:spPr>
          <a:xfrm>
            <a:off x="609600" y="2174875"/>
            <a:ext cx="3887788" cy="3951288"/>
          </a:xfrm>
        </p:spPr>
        <p:txBody>
          <a:bodyPr/>
          <a:lstStyle/>
          <a:p>
            <a:r>
              <a:rPr lang="en-US" sz="2800" dirty="0"/>
              <a:t>Program Action Plan  </a:t>
            </a:r>
          </a:p>
          <a:p>
            <a:r>
              <a:rPr lang="en-US" sz="2800" dirty="0"/>
              <a:t>Action steps geared towards teaching staff to impact children</a:t>
            </a:r>
          </a:p>
          <a:p>
            <a:r>
              <a:rPr lang="en-US" sz="2800" dirty="0"/>
              <a:t>Educational goal </a:t>
            </a:r>
          </a:p>
          <a:p>
            <a:pPr>
              <a:buFontTx/>
              <a:buNone/>
            </a:pPr>
            <a:endParaRPr lang="en-US" dirty="0"/>
          </a:p>
        </p:txBody>
      </p:sp>
      <p:sp>
        <p:nvSpPr>
          <p:cNvPr id="69636" name="Text Placeholder 9"/>
          <p:cNvSpPr>
            <a:spLocks noGrp="1"/>
          </p:cNvSpPr>
          <p:nvPr>
            <p:ph type="body" sz="quarter" idx="3"/>
          </p:nvPr>
        </p:nvSpPr>
        <p:spPr>
          <a:xfrm>
            <a:off x="4876800" y="1535113"/>
            <a:ext cx="3810000" cy="639762"/>
          </a:xfrm>
        </p:spPr>
        <p:txBody>
          <a:bodyPr/>
          <a:lstStyle/>
          <a:p>
            <a:r>
              <a:rPr lang="en-US" sz="2800" dirty="0" smtClean="0"/>
              <a:t>3900</a:t>
            </a:r>
            <a:endParaRPr lang="en-US" sz="2800" dirty="0"/>
          </a:p>
        </p:txBody>
      </p:sp>
      <p:sp>
        <p:nvSpPr>
          <p:cNvPr id="69637" name="Content Placeholder 10"/>
          <p:cNvSpPr>
            <a:spLocks noGrp="1"/>
          </p:cNvSpPr>
          <p:nvPr>
            <p:ph sz="quarter" idx="4"/>
          </p:nvPr>
        </p:nvSpPr>
        <p:spPr>
          <a:xfrm>
            <a:off x="4800600" y="2174875"/>
            <a:ext cx="3886200" cy="3951288"/>
          </a:xfrm>
        </p:spPr>
        <p:txBody>
          <a:bodyPr/>
          <a:lstStyle/>
          <a:p>
            <a:r>
              <a:rPr lang="en-US" sz="2800" dirty="0"/>
              <a:t>Classroom Summary of Findings </a:t>
            </a:r>
          </a:p>
          <a:p>
            <a:r>
              <a:rPr lang="en-US" sz="2800" dirty="0"/>
              <a:t>Action steps geared towards direct impact on children</a:t>
            </a:r>
          </a:p>
          <a:p>
            <a:r>
              <a:rPr lang="en-US" sz="2800" dirty="0"/>
              <a:t>Follow up section </a:t>
            </a:r>
          </a:p>
          <a:p>
            <a:endParaRPr lang="en-US" dirty="0"/>
          </a:p>
        </p:txBody>
      </p:sp>
      <p:sp>
        <p:nvSpPr>
          <p:cNvPr id="69638" name="Title 6"/>
          <p:cNvSpPr>
            <a:spLocks noGrp="1"/>
          </p:cNvSpPr>
          <p:nvPr>
            <p:ph type="title"/>
          </p:nvPr>
        </p:nvSpPr>
        <p:spPr/>
        <p:txBody>
          <a:bodyPr/>
          <a:lstStyle/>
          <a:p>
            <a:r>
              <a:rPr lang="en-US" dirty="0"/>
              <a:t>Comparison of Forms </a:t>
            </a:r>
            <a:r>
              <a:rPr lang="en-US" dirty="0" smtClean="0"/>
              <a:t/>
            </a:r>
            <a:br>
              <a:rPr lang="en-US" dirty="0" smtClean="0"/>
            </a:br>
            <a:r>
              <a:rPr lang="en-US" dirty="0" smtClean="0"/>
              <a:t>EESD 4003 vs</a:t>
            </a:r>
            <a:r>
              <a:rPr lang="en-US" dirty="0"/>
              <a:t>.</a:t>
            </a:r>
            <a:r>
              <a:rPr lang="en-US" dirty="0" smtClean="0"/>
              <a:t> EESD 3900 </a:t>
            </a:r>
            <a:endParaRPr lang="en-US" dirty="0"/>
          </a:p>
        </p:txBody>
      </p:sp>
      <p:sp>
        <p:nvSpPr>
          <p:cNvPr id="69640" name="Slide Number Placeholder 2"/>
          <p:cNvSpPr>
            <a:spLocks noGrp="1"/>
          </p:cNvSpPr>
          <p:nvPr>
            <p:ph type="sldNum" sz="quarter" idx="12"/>
          </p:nvPr>
        </p:nvSpPr>
        <p:spPr bwMode="auto">
          <a:noFill/>
          <a:ln>
            <a:miter lim="800000"/>
            <a:headEnd/>
            <a:tailEnd/>
          </a:ln>
        </p:spPr>
        <p:txBody>
          <a:bodyPr/>
          <a:lstStyle/>
          <a:p>
            <a:fld id="{F15FE7E3-992E-244A-8B6B-E8DDAB500048}" type="slidenum">
              <a:rPr lang="en-US">
                <a:latin typeface="Arial" pitchFamily="-83" charset="0"/>
              </a:rPr>
              <a:pPr/>
              <a:t>32</a:t>
            </a:fld>
            <a:endParaRPr lang="en-US">
              <a:latin typeface="Arial" pitchFamily="-83" charset="0"/>
            </a:endParaRPr>
          </a:p>
        </p:txBody>
      </p:sp>
      <p:sp>
        <p:nvSpPr>
          <p:cNvPr id="12" name="Left Arrow 11"/>
          <p:cNvSpPr/>
          <p:nvPr/>
        </p:nvSpPr>
        <p:spPr>
          <a:xfrm>
            <a:off x="6019800" y="1524000"/>
            <a:ext cx="2514600" cy="838200"/>
          </a:xfrm>
          <a:prstGeom prst="leftArrow">
            <a:avLst>
              <a:gd name="adj1" fmla="val 50000"/>
              <a:gd name="adj2" fmla="val 48544"/>
            </a:avLst>
          </a:prstGeom>
          <a:ln/>
        </p:spPr>
        <p:style>
          <a:lnRef idx="1">
            <a:schemeClr val="accent1"/>
          </a:lnRef>
          <a:fillRef idx="3">
            <a:schemeClr val="accent1"/>
          </a:fillRef>
          <a:effectRef idx="2">
            <a:schemeClr val="accent1"/>
          </a:effectRef>
          <a:fontRef idx="minor">
            <a:schemeClr val="lt1"/>
          </a:fontRef>
        </p:style>
        <p:txBody>
          <a:bodyPr/>
          <a:lstStyle/>
          <a:p>
            <a:r>
              <a:rPr lang="en-US" sz="1800" dirty="0" smtClean="0">
                <a:solidFill>
                  <a:schemeClr val="tx1"/>
                </a:solidFill>
              </a:rPr>
              <a:t>Teachers  complete</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3"/>
          <p:cNvSpPr>
            <a:spLocks noGrp="1"/>
          </p:cNvSpPr>
          <p:nvPr>
            <p:ph type="sldNum" sz="quarter" idx="12"/>
          </p:nvPr>
        </p:nvSpPr>
        <p:spPr bwMode="auto">
          <a:noFill/>
          <a:ln>
            <a:miter lim="800000"/>
            <a:headEnd/>
            <a:tailEnd/>
          </a:ln>
        </p:spPr>
        <p:txBody>
          <a:bodyPr/>
          <a:lstStyle/>
          <a:p>
            <a:fld id="{3D8481A9-2440-A64F-8A6F-340CB81A7A0F}" type="slidenum">
              <a:rPr lang="en-US">
                <a:latin typeface="Arial" pitchFamily="-83" charset="0"/>
              </a:rPr>
              <a:pPr/>
              <a:t>33</a:t>
            </a:fld>
            <a:endParaRPr lang="en-US">
              <a:latin typeface="Arial" pitchFamily="-83" charset="0"/>
            </a:endParaRPr>
          </a:p>
        </p:txBody>
      </p:sp>
      <p:sp>
        <p:nvSpPr>
          <p:cNvPr id="65540" name="Rectangle 2"/>
          <p:cNvSpPr>
            <a:spLocks noGrp="1" noChangeArrowheads="1"/>
          </p:cNvSpPr>
          <p:nvPr>
            <p:ph type="title" idx="4294967295"/>
          </p:nvPr>
        </p:nvSpPr>
        <p:spPr>
          <a:xfrm>
            <a:off x="914400" y="228600"/>
            <a:ext cx="8229600" cy="1143000"/>
          </a:xfrm>
        </p:spPr>
        <p:txBody>
          <a:bodyPr/>
          <a:lstStyle/>
          <a:p>
            <a:pPr eaLnBrk="1" hangingPunct="1"/>
            <a:r>
              <a:rPr lang="en-US" dirty="0"/>
              <a:t>DRDP data is compiled…</a:t>
            </a:r>
          </a:p>
        </p:txBody>
      </p:sp>
      <p:sp>
        <p:nvSpPr>
          <p:cNvPr id="65541" name="Rectangle 3"/>
          <p:cNvSpPr>
            <a:spLocks noGrp="1" noChangeArrowheads="1"/>
          </p:cNvSpPr>
          <p:nvPr>
            <p:ph idx="4294967295"/>
          </p:nvPr>
        </p:nvSpPr>
        <p:spPr>
          <a:xfrm>
            <a:off x="914400" y="1676400"/>
            <a:ext cx="8001000" cy="4525963"/>
          </a:xfrm>
        </p:spPr>
        <p:txBody>
          <a:bodyPr/>
          <a:lstStyle/>
          <a:p>
            <a:pPr eaLnBrk="1" hangingPunct="1">
              <a:buFontTx/>
              <a:buNone/>
            </a:pPr>
            <a:r>
              <a:rPr lang="en-US" sz="2400" dirty="0"/>
              <a:t>… </a:t>
            </a:r>
            <a:r>
              <a:rPr lang="en-US" dirty="0"/>
              <a:t>by site, </a:t>
            </a:r>
          </a:p>
          <a:p>
            <a:pPr eaLnBrk="1" hangingPunct="1">
              <a:buFontTx/>
              <a:buNone/>
            </a:pPr>
            <a:endParaRPr lang="en-US" dirty="0"/>
          </a:p>
          <a:p>
            <a:pPr eaLnBrk="1" hangingPunct="1">
              <a:buFontTx/>
              <a:buNone/>
            </a:pPr>
            <a:r>
              <a:rPr lang="en-US" dirty="0"/>
              <a:t>		…by program,</a:t>
            </a:r>
          </a:p>
          <a:p>
            <a:pPr eaLnBrk="1" hangingPunct="1">
              <a:buFontTx/>
              <a:buNone/>
            </a:pPr>
            <a:endParaRPr lang="en-US" dirty="0"/>
          </a:p>
          <a:p>
            <a:pPr eaLnBrk="1" hangingPunct="1">
              <a:buFontTx/>
              <a:buNone/>
            </a:pPr>
            <a:r>
              <a:rPr lang="en-US" dirty="0"/>
              <a:t>			…by age group,</a:t>
            </a:r>
          </a:p>
          <a:p>
            <a:pPr eaLnBrk="1" hangingPunct="1">
              <a:buFontTx/>
              <a:buNone/>
            </a:pPr>
            <a:endParaRPr lang="en-US" dirty="0"/>
          </a:p>
          <a:p>
            <a:pPr eaLnBrk="1" hangingPunct="1">
              <a:buFontTx/>
              <a:buNone/>
            </a:pPr>
            <a:r>
              <a:rPr lang="en-US" dirty="0"/>
              <a:t>			         …by contract</a:t>
            </a:r>
            <a:endParaRPr lang="en-US" sz="2400" dirty="0"/>
          </a:p>
          <a:p>
            <a:pPr eaLnBrk="1" hangingPunct="1"/>
            <a:endParaRPr lang="en-US" dirty="0"/>
          </a:p>
        </p:txBody>
      </p:sp>
      <p:pic>
        <p:nvPicPr>
          <p:cNvPr id="65542" name="Picture 5"/>
          <p:cNvPicPr>
            <a:picLocks noChangeAspect="1" noChangeArrowheads="1"/>
          </p:cNvPicPr>
          <p:nvPr/>
        </p:nvPicPr>
        <p:blipFill>
          <a:blip r:embed="rId3" cstate="email"/>
          <a:srcRect/>
          <a:stretch>
            <a:fillRect/>
          </a:stretch>
        </p:blipFill>
        <p:spPr bwMode="auto">
          <a:xfrm>
            <a:off x="4572000" y="1143000"/>
            <a:ext cx="1560513" cy="1371600"/>
          </a:xfrm>
          <a:prstGeom prst="rect">
            <a:avLst/>
          </a:prstGeom>
          <a:noFill/>
          <a:ln w="9525">
            <a:noFill/>
            <a:miter lim="800000"/>
            <a:headEnd/>
            <a:tailEnd/>
          </a:ln>
        </p:spPr>
      </p:pic>
      <p:pic>
        <p:nvPicPr>
          <p:cNvPr id="65543" name="Picture 6"/>
          <p:cNvPicPr>
            <a:picLocks noChangeAspect="1" noChangeArrowheads="1"/>
          </p:cNvPicPr>
          <p:nvPr/>
        </p:nvPicPr>
        <p:blipFill>
          <a:blip r:embed="rId4" cstate="email"/>
          <a:srcRect/>
          <a:stretch>
            <a:fillRect/>
          </a:stretch>
        </p:blipFill>
        <p:spPr bwMode="auto">
          <a:xfrm>
            <a:off x="6705600" y="4648200"/>
            <a:ext cx="1701800" cy="130492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4000">
                <a:ea typeface="ＭＳ Ｐゴシック" pitchFamily="-1" charset="-128"/>
                <a:cs typeface="ＭＳ Ｐゴシック" pitchFamily="-1" charset="-128"/>
              </a:rPr>
              <a:t>Suggested ways to summarize </a:t>
            </a:r>
            <a:br>
              <a:rPr lang="en-US" sz="4000">
                <a:ea typeface="ＭＳ Ｐゴシック" pitchFamily="-1" charset="-128"/>
                <a:cs typeface="ＭＳ Ｐゴシック" pitchFamily="-1" charset="-128"/>
              </a:rPr>
            </a:br>
            <a:r>
              <a:rPr lang="en-US" sz="4000">
                <a:ea typeface="ＭＳ Ｐゴシック" pitchFamily="-1" charset="-128"/>
                <a:cs typeface="ＭＳ Ｐゴシック" pitchFamily="-1" charset="-128"/>
              </a:rPr>
              <a:t>the data include…</a:t>
            </a:r>
          </a:p>
        </p:txBody>
      </p:sp>
      <p:sp>
        <p:nvSpPr>
          <p:cNvPr id="65539" name="Rectangle 3"/>
          <p:cNvSpPr>
            <a:spLocks noGrp="1" noChangeArrowheads="1"/>
          </p:cNvSpPr>
          <p:nvPr>
            <p:ph idx="1"/>
          </p:nvPr>
        </p:nvSpPr>
        <p:spPr>
          <a:xfrm>
            <a:off x="609600" y="1600200"/>
            <a:ext cx="8077200" cy="4221163"/>
          </a:xfrm>
        </p:spPr>
        <p:txBody>
          <a:bodyPr/>
          <a:lstStyle/>
          <a:p>
            <a:pPr eaLnBrk="1" hangingPunct="1">
              <a:lnSpc>
                <a:spcPct val="90000"/>
              </a:lnSpc>
              <a:spcBef>
                <a:spcPts val="1200"/>
              </a:spcBef>
            </a:pPr>
            <a:r>
              <a:rPr lang="en-US" dirty="0">
                <a:ea typeface="ＭＳ Ｐゴシック" pitchFamily="-1" charset="-128"/>
                <a:cs typeface="ＭＳ Ｐゴシック" pitchFamily="-1" charset="-128"/>
              </a:rPr>
              <a:t>Using </a:t>
            </a:r>
            <a:r>
              <a:rPr lang="en-US" dirty="0" err="1">
                <a:ea typeface="ＭＳ Ｐゴシック" pitchFamily="-1" charset="-128"/>
                <a:cs typeface="ＭＳ Ｐゴシック" pitchFamily="-1" charset="-128"/>
              </a:rPr>
              <a:t>DRDPtech</a:t>
            </a:r>
            <a:r>
              <a:rPr lang="en-US" baseline="30000" dirty="0">
                <a:ea typeface="ＭＳ Ｐゴシック" pitchFamily="-1" charset="-128"/>
                <a:cs typeface="ＭＳ Ｐゴシック" pitchFamily="-1" charset="-128"/>
              </a:rPr>
              <a:t>©</a:t>
            </a:r>
            <a:endParaRPr lang="en-US" dirty="0">
              <a:ea typeface="ＭＳ Ｐゴシック" pitchFamily="-1" charset="-128"/>
              <a:cs typeface="ＭＳ Ｐゴシック" pitchFamily="-1" charset="-128"/>
            </a:endParaRPr>
          </a:p>
          <a:p>
            <a:pPr eaLnBrk="1" hangingPunct="1">
              <a:lnSpc>
                <a:spcPct val="90000"/>
              </a:lnSpc>
              <a:spcBef>
                <a:spcPts val="1200"/>
              </a:spcBef>
            </a:pPr>
            <a:r>
              <a:rPr lang="en-US" dirty="0">
                <a:ea typeface="ＭＳ Ｐゴシック" pitchFamily="-1" charset="-128"/>
                <a:cs typeface="ＭＳ Ｐゴシック" pitchFamily="-1" charset="-128"/>
              </a:rPr>
              <a:t>Using a tally sheet</a:t>
            </a:r>
          </a:p>
          <a:p>
            <a:pPr eaLnBrk="1" hangingPunct="1">
              <a:lnSpc>
                <a:spcPct val="90000"/>
              </a:lnSpc>
              <a:spcBef>
                <a:spcPts val="1200"/>
              </a:spcBef>
            </a:pPr>
            <a:r>
              <a:rPr lang="en-US" dirty="0">
                <a:ea typeface="ＭＳ Ｐゴシック" pitchFamily="-1" charset="-128"/>
                <a:cs typeface="ＭＳ Ｐゴシック" pitchFamily="-1" charset="-128"/>
              </a:rPr>
              <a:t>Using a computer spreadsheet </a:t>
            </a:r>
            <a:r>
              <a:rPr lang="en-US" dirty="0" smtClean="0">
                <a:ea typeface="ＭＳ Ｐゴシック" pitchFamily="-1" charset="-128"/>
                <a:cs typeface="ＭＳ Ｐゴシック" pitchFamily="-1" charset="-128"/>
              </a:rPr>
              <a:t>(Excel</a:t>
            </a:r>
            <a:r>
              <a:rPr lang="en-US" dirty="0">
                <a:ea typeface="ＭＳ Ｐゴシック" pitchFamily="-1" charset="-128"/>
                <a:cs typeface="ＭＳ Ｐゴシック" pitchFamily="-1" charset="-128"/>
              </a:rPr>
              <a:t>) </a:t>
            </a:r>
          </a:p>
          <a:p>
            <a:pPr eaLnBrk="1" hangingPunct="1">
              <a:lnSpc>
                <a:spcPct val="90000"/>
              </a:lnSpc>
              <a:spcBef>
                <a:spcPts val="1200"/>
              </a:spcBef>
            </a:pPr>
            <a:r>
              <a:rPr lang="en-US" dirty="0">
                <a:ea typeface="ＭＳ Ｐゴシック" pitchFamily="-1" charset="-128"/>
                <a:cs typeface="ＭＳ Ｐゴシック" pitchFamily="-1" charset="-128"/>
              </a:rPr>
              <a:t>Using a commercial software program</a:t>
            </a:r>
          </a:p>
        </p:txBody>
      </p:sp>
      <p:sp>
        <p:nvSpPr>
          <p:cNvPr id="65541" name="Slide Number Placeholder 3"/>
          <p:cNvSpPr>
            <a:spLocks noGrp="1"/>
          </p:cNvSpPr>
          <p:nvPr>
            <p:ph type="sldNum" sz="quarter" idx="12"/>
          </p:nvPr>
        </p:nvSpPr>
        <p:spPr bwMode="auto">
          <a:noFill/>
          <a:ln>
            <a:miter lim="800000"/>
            <a:headEnd/>
            <a:tailEnd/>
          </a:ln>
        </p:spPr>
        <p:txBody>
          <a:bodyPr/>
          <a:lstStyle/>
          <a:p>
            <a:fld id="{ACAEA59E-1BB1-BA46-9AF3-D5E3A2854720}" type="slidenum">
              <a:rPr lang="en-US"/>
              <a:pPr/>
              <a:t>34</a:t>
            </a:fld>
            <a:endParaRPr lang="en-US"/>
          </a:p>
        </p:txBody>
      </p:sp>
      <p:sp>
        <p:nvSpPr>
          <p:cNvPr id="65542" name="Rectangle 5"/>
          <p:cNvSpPr>
            <a:spLocks noChangeArrowheads="1"/>
          </p:cNvSpPr>
          <p:nvPr/>
        </p:nvSpPr>
        <p:spPr bwMode="auto">
          <a:xfrm>
            <a:off x="7623175" y="4070350"/>
            <a:ext cx="184150" cy="2530475"/>
          </a:xfrm>
          <a:prstGeom prst="rect">
            <a:avLst/>
          </a:prstGeom>
          <a:noFill/>
          <a:ln w="9525">
            <a:noFill/>
            <a:miter lim="800000"/>
            <a:headEnd/>
            <a:tailEnd/>
          </a:ln>
        </p:spPr>
        <p:txBody>
          <a:bodyPr wrap="none">
            <a:prstTxWarp prst="textNoShape">
              <a:avLst/>
            </a:prstTxWarp>
            <a:spAutoFit/>
          </a:bodyPr>
          <a:lstStyle/>
          <a:p>
            <a:pPr algn="ctr" eaLnBrk="0" hangingPunct="0"/>
            <a:endParaRPr lang="en-US" sz="8000"/>
          </a:p>
          <a:p>
            <a:pPr algn="ctr" eaLnBrk="0" hangingPunct="0"/>
            <a:endParaRPr lang="en-US" sz="8000"/>
          </a:p>
        </p:txBody>
      </p:sp>
      <p:pic>
        <p:nvPicPr>
          <p:cNvPr id="7" name="Picture 6" descr="blockson carpet"/>
          <p:cNvPicPr>
            <a:picLocks noChangeAspect="1"/>
          </p:cNvPicPr>
          <p:nvPr/>
        </p:nvPicPr>
        <p:blipFill>
          <a:blip r:embed="rId3" cstate="email"/>
          <a:stretch>
            <a:fillRect/>
          </a:stretch>
        </p:blipFill>
        <p:spPr>
          <a:xfrm>
            <a:off x="3200400" y="3962400"/>
            <a:ext cx="3262646" cy="217169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r>
              <a:rPr lang="en-US">
                <a:ea typeface="ＭＳ Ｐゴシック" pitchFamily="-1" charset="-128"/>
                <a:cs typeface="ＭＳ Ｐゴシック" pitchFamily="-1" charset="-128"/>
              </a:rPr>
              <a:t/>
            </a:r>
            <a:br>
              <a:rPr lang="en-US">
                <a:ea typeface="ＭＳ Ｐゴシック" pitchFamily="-1" charset="-128"/>
                <a:cs typeface="ＭＳ Ｐゴシック" pitchFamily="-1" charset="-128"/>
              </a:rPr>
            </a:br>
            <a:r>
              <a:rPr lang="en-US">
                <a:ea typeface="ＭＳ Ｐゴシック" pitchFamily="-1" charset="-128"/>
                <a:cs typeface="ＭＳ Ｐゴシック" pitchFamily="-1" charset="-128"/>
              </a:rPr>
              <a:t>DRDPtech</a:t>
            </a:r>
            <a:r>
              <a:rPr lang="en-US" baseline="30000">
                <a:ea typeface="ＭＳ Ｐゴシック" pitchFamily="-1" charset="-128"/>
                <a:cs typeface="ＭＳ Ｐゴシック" pitchFamily="-1" charset="-128"/>
              </a:rPr>
              <a:t>©</a:t>
            </a:r>
            <a:r>
              <a:rPr lang="en-US">
                <a:ea typeface="ＭＳ Ｐゴシック" pitchFamily="-1" charset="-128"/>
                <a:cs typeface="ＭＳ Ｐゴシック" pitchFamily="-1" charset="-128"/>
              </a:rPr>
              <a:t/>
            </a:r>
            <a:br>
              <a:rPr lang="en-US">
                <a:ea typeface="ＭＳ Ｐゴシック" pitchFamily="-1" charset="-128"/>
                <a:cs typeface="ＭＳ Ｐゴシック" pitchFamily="-1" charset="-128"/>
              </a:rPr>
            </a:br>
            <a:endParaRPr lang="en-US">
              <a:ea typeface="ＭＳ Ｐゴシック" pitchFamily="-1" charset="-128"/>
              <a:cs typeface="ＭＳ Ｐゴシック" pitchFamily="-1" charset="-128"/>
            </a:endParaRPr>
          </a:p>
        </p:txBody>
      </p:sp>
      <p:sp>
        <p:nvSpPr>
          <p:cNvPr id="69636" name="Slide Number Placeholder 1"/>
          <p:cNvSpPr>
            <a:spLocks noGrp="1"/>
          </p:cNvSpPr>
          <p:nvPr>
            <p:ph type="sldNum" sz="quarter" idx="12"/>
          </p:nvPr>
        </p:nvSpPr>
        <p:spPr bwMode="auto">
          <a:noFill/>
          <a:ln>
            <a:miter lim="800000"/>
            <a:headEnd/>
            <a:tailEnd/>
          </a:ln>
        </p:spPr>
        <p:txBody>
          <a:bodyPr/>
          <a:lstStyle/>
          <a:p>
            <a:fld id="{2C61F382-ABFE-3840-875B-EE73739C4F3D}" type="slidenum">
              <a:rPr lang="en-US"/>
              <a:pPr/>
              <a:t>35</a:t>
            </a:fld>
            <a:endParaRPr lang="en-US"/>
          </a:p>
        </p:txBody>
      </p:sp>
      <p:pic>
        <p:nvPicPr>
          <p:cNvPr id="69637" name="Content Placeholder 8" descr="Screen Shot 2013-02-20 at 8.03.35 AM.png"/>
          <p:cNvPicPr>
            <a:picLocks noGrp="1" noChangeAspect="1"/>
          </p:cNvPicPr>
          <p:nvPr>
            <p:ph idx="1"/>
          </p:nvPr>
        </p:nvPicPr>
        <p:blipFill>
          <a:blip r:embed="rId3" cstate="email"/>
          <a:srcRect/>
          <a:stretch>
            <a:fillRect/>
          </a:stretch>
        </p:blipFill>
        <p:spPr>
          <a:xfrm>
            <a:off x="838200" y="1371600"/>
            <a:ext cx="8113713" cy="436245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itle 1"/>
          <p:cNvSpPr>
            <a:spLocks noGrp="1"/>
          </p:cNvSpPr>
          <p:nvPr>
            <p:ph type="title"/>
          </p:nvPr>
        </p:nvSpPr>
        <p:spPr/>
        <p:txBody>
          <a:bodyPr/>
          <a:lstStyle/>
          <a:p>
            <a:r>
              <a:rPr lang="en-US">
                <a:solidFill>
                  <a:schemeClr val="tx1"/>
                </a:solidFill>
                <a:ea typeface="ＭＳ Ｐゴシック" pitchFamily="-1" charset="-128"/>
                <a:cs typeface="ＭＳ Ｐゴシック" pitchFamily="-1" charset="-128"/>
              </a:rPr>
              <a:t>DRDPtech</a:t>
            </a:r>
            <a:r>
              <a:rPr lang="en-US" baseline="30000">
                <a:solidFill>
                  <a:schemeClr val="tx1"/>
                </a:solidFill>
                <a:ea typeface="ＭＳ Ｐゴシック" pitchFamily="-1" charset="-128"/>
                <a:cs typeface="ＭＳ Ｐゴシック" pitchFamily="-1" charset="-128"/>
              </a:rPr>
              <a:t>©</a:t>
            </a:r>
          </a:p>
        </p:txBody>
      </p:sp>
      <p:graphicFrame>
        <p:nvGraphicFramePr>
          <p:cNvPr id="71682" name="Object 7"/>
          <p:cNvGraphicFramePr>
            <a:graphicFrameLocks noChangeAspect="1"/>
          </p:cNvGraphicFramePr>
          <p:nvPr/>
        </p:nvGraphicFramePr>
        <p:xfrm>
          <a:off x="762000" y="1371600"/>
          <a:ext cx="2859088" cy="3962400"/>
        </p:xfrm>
        <a:graphic>
          <a:graphicData uri="http://schemas.openxmlformats.org/presentationml/2006/ole">
            <p:oleObj spid="_x0000_s160770" name="Acrobat Document" r:id="rId4" imgW="4534293" imgH="6416596" progId="AcroExch.Document.7">
              <p:embed/>
            </p:oleObj>
          </a:graphicData>
        </a:graphic>
      </p:graphicFrame>
      <p:graphicFrame>
        <p:nvGraphicFramePr>
          <p:cNvPr id="71683" name="Object 10"/>
          <p:cNvGraphicFramePr>
            <a:graphicFrameLocks noChangeAspect="1"/>
          </p:cNvGraphicFramePr>
          <p:nvPr/>
        </p:nvGraphicFramePr>
        <p:xfrm>
          <a:off x="3276600" y="1905000"/>
          <a:ext cx="2998788" cy="3775075"/>
        </p:xfrm>
        <a:graphic>
          <a:graphicData uri="http://schemas.openxmlformats.org/presentationml/2006/ole">
            <p:oleObj spid="_x0000_s160771" name="Acrobat Document" r:id="rId5" imgW="4534293" imgH="6416596" progId="AcroExch.Document.7">
              <p:embed/>
            </p:oleObj>
          </a:graphicData>
        </a:graphic>
      </p:graphicFrame>
      <p:graphicFrame>
        <p:nvGraphicFramePr>
          <p:cNvPr id="71684" name="Object 8"/>
          <p:cNvGraphicFramePr>
            <a:graphicFrameLocks noChangeAspect="1"/>
          </p:cNvGraphicFramePr>
          <p:nvPr/>
        </p:nvGraphicFramePr>
        <p:xfrm>
          <a:off x="5715000" y="2362200"/>
          <a:ext cx="3006725" cy="3775075"/>
        </p:xfrm>
        <a:graphic>
          <a:graphicData uri="http://schemas.openxmlformats.org/presentationml/2006/ole">
            <p:oleObj spid="_x0000_s160772" name="Acrobat Document" r:id="rId6" imgW="4534293" imgH="6416596" progId="AcroExch.Document.7">
              <p:embed/>
            </p:oleObj>
          </a:graphicData>
        </a:graphic>
      </p:graphicFrame>
      <p:sp>
        <p:nvSpPr>
          <p:cNvPr id="7" name="Slide Number Placeholder 6"/>
          <p:cNvSpPr>
            <a:spLocks noGrp="1"/>
          </p:cNvSpPr>
          <p:nvPr>
            <p:ph type="sldNum" sz="quarter" idx="12"/>
          </p:nvPr>
        </p:nvSpPr>
        <p:spPr/>
        <p:txBody>
          <a:bodyPr/>
          <a:lstStyle/>
          <a:p>
            <a:pPr>
              <a:defRPr/>
            </a:pPr>
            <a:fld id="{0AD9ECC0-D2C5-E54E-9BF8-4A3235196735}"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4000" dirty="0"/>
              <a:t>ERS data is </a:t>
            </a:r>
            <a:r>
              <a:rPr lang="en-US" sz="4000" dirty="0" smtClean="0"/>
              <a:t>compiled at </a:t>
            </a:r>
            <a:r>
              <a:rPr lang="en-US" sz="4000" dirty="0"/>
              <a:t>the …</a:t>
            </a:r>
          </a:p>
        </p:txBody>
      </p:sp>
      <p:sp>
        <p:nvSpPr>
          <p:cNvPr id="21508" name="Rectangle 3"/>
          <p:cNvSpPr>
            <a:spLocks noGrp="1" noChangeArrowheads="1"/>
          </p:cNvSpPr>
          <p:nvPr>
            <p:ph idx="1"/>
          </p:nvPr>
        </p:nvSpPr>
        <p:spPr>
          <a:xfrm>
            <a:off x="1066800" y="1600200"/>
            <a:ext cx="7620000" cy="4525963"/>
          </a:xfrm>
        </p:spPr>
        <p:txBody>
          <a:bodyPr/>
          <a:lstStyle/>
          <a:p>
            <a:pPr eaLnBrk="1" hangingPunct="1">
              <a:buFontTx/>
              <a:buNone/>
            </a:pPr>
            <a:endParaRPr lang="en-US" sz="2400"/>
          </a:p>
          <a:p>
            <a:pPr eaLnBrk="1" hangingPunct="1">
              <a:buFontTx/>
              <a:buNone/>
            </a:pPr>
            <a:r>
              <a:rPr lang="en-US"/>
              <a:t>…classroom/family child home</a:t>
            </a:r>
          </a:p>
          <a:p>
            <a:pPr eaLnBrk="1" hangingPunct="1">
              <a:buFontTx/>
              <a:buNone/>
            </a:pPr>
            <a:endParaRPr lang="en-US"/>
          </a:p>
          <a:p>
            <a:pPr eaLnBrk="1" hangingPunct="1">
              <a:buFontTx/>
              <a:buNone/>
            </a:pPr>
            <a:r>
              <a:rPr lang="en-US"/>
              <a:t>      …site </a:t>
            </a:r>
          </a:p>
          <a:p>
            <a:pPr eaLnBrk="1" hangingPunct="1">
              <a:buFontTx/>
              <a:buNone/>
            </a:pPr>
            <a:endParaRPr lang="en-US"/>
          </a:p>
          <a:p>
            <a:pPr eaLnBrk="1" hangingPunct="1">
              <a:buFontTx/>
              <a:buNone/>
            </a:pPr>
            <a:r>
              <a:rPr lang="en-US"/>
              <a:t>              …contract</a:t>
            </a:r>
          </a:p>
          <a:p>
            <a:pPr eaLnBrk="1" hangingPunct="1"/>
            <a:endParaRPr lang="en-US"/>
          </a:p>
        </p:txBody>
      </p:sp>
      <p:sp>
        <p:nvSpPr>
          <p:cNvPr id="71685" name="Slide Number Placeholder 3"/>
          <p:cNvSpPr>
            <a:spLocks noGrp="1"/>
          </p:cNvSpPr>
          <p:nvPr>
            <p:ph type="sldNum" sz="quarter" idx="12"/>
          </p:nvPr>
        </p:nvSpPr>
        <p:spPr bwMode="auto">
          <a:noFill/>
          <a:ln>
            <a:miter lim="800000"/>
            <a:headEnd/>
            <a:tailEnd/>
          </a:ln>
        </p:spPr>
        <p:txBody>
          <a:bodyPr/>
          <a:lstStyle/>
          <a:p>
            <a:fld id="{C0B6FBD9-7663-DB49-9FF7-BD813535190C}" type="slidenum">
              <a:rPr lang="en-US">
                <a:latin typeface="Arial" pitchFamily="-83" charset="0"/>
              </a:rPr>
              <a:pPr/>
              <a:t>37</a:t>
            </a:fld>
            <a:endParaRPr lang="en-US">
              <a:latin typeface="Arial" pitchFamily="-83" charset="0"/>
            </a:endParaRPr>
          </a:p>
        </p:txBody>
      </p:sp>
      <p:pic>
        <p:nvPicPr>
          <p:cNvPr id="71686" name="Picture 5"/>
          <p:cNvPicPr>
            <a:picLocks noChangeAspect="1" noChangeArrowheads="1"/>
          </p:cNvPicPr>
          <p:nvPr/>
        </p:nvPicPr>
        <p:blipFill>
          <a:blip r:embed="rId3" cstate="email"/>
          <a:srcRect/>
          <a:stretch>
            <a:fillRect/>
          </a:stretch>
        </p:blipFill>
        <p:spPr bwMode="auto">
          <a:xfrm>
            <a:off x="3429000" y="2895600"/>
            <a:ext cx="1408113" cy="1268413"/>
          </a:xfrm>
          <a:prstGeom prst="rect">
            <a:avLst/>
          </a:prstGeom>
          <a:noFill/>
          <a:ln w="9525">
            <a:noFill/>
            <a:miter lim="800000"/>
            <a:headEnd/>
            <a:tailEnd/>
          </a:ln>
        </p:spPr>
      </p:pic>
      <p:pic>
        <p:nvPicPr>
          <p:cNvPr id="71687" name="Picture 6"/>
          <p:cNvPicPr>
            <a:picLocks noChangeAspect="1" noChangeArrowheads="1"/>
          </p:cNvPicPr>
          <p:nvPr/>
        </p:nvPicPr>
        <p:blipFill>
          <a:blip r:embed="rId4" cstate="email"/>
          <a:srcRect/>
          <a:stretch>
            <a:fillRect/>
          </a:stretch>
        </p:blipFill>
        <p:spPr bwMode="auto">
          <a:xfrm>
            <a:off x="5410200" y="4343400"/>
            <a:ext cx="1701800" cy="1304925"/>
          </a:xfrm>
          <a:prstGeom prst="rect">
            <a:avLst/>
          </a:prstGeom>
          <a:noFill/>
          <a:ln w="12700">
            <a:noFill/>
            <a:miter lim="800000"/>
            <a:headEnd/>
            <a:tailEnd/>
          </a:ln>
        </p:spPr>
      </p:pic>
      <p:pic>
        <p:nvPicPr>
          <p:cNvPr id="9" name="Picture 8" descr="circletime1.JPG"/>
          <p:cNvPicPr>
            <a:picLocks noChangeAspect="1"/>
          </p:cNvPicPr>
          <p:nvPr/>
        </p:nvPicPr>
        <p:blipFill>
          <a:blip r:embed="rId5" cstate="email"/>
          <a:stretch>
            <a:fillRect/>
          </a:stretch>
        </p:blipFill>
        <p:spPr>
          <a:xfrm>
            <a:off x="6858000" y="1676400"/>
            <a:ext cx="1651000" cy="1651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21508">
                                            <p:txEl>
                                              <p:pRg st="3" end="3"/>
                                            </p:txEl>
                                          </p:spTgt>
                                        </p:tgtEl>
                                        <p:attrNameLst>
                                          <p:attrName>style.color</p:attrName>
                                        </p:attrNameLst>
                                      </p:cBhvr>
                                      <p:to>
                                        <a:srgbClr val="F00000"/>
                                      </p:to>
                                    </p:animClr>
                                  </p:childTnLst>
                                </p:cTn>
                              </p:par>
                              <p:par>
                                <p:cTn id="7" presetID="3" presetClass="emph" presetSubtype="2" fill="hold" nodeType="withEffect">
                                  <p:stCondLst>
                                    <p:cond delay="0"/>
                                  </p:stCondLst>
                                  <p:childTnLst>
                                    <p:animClr clrSpc="rgb" dir="cw">
                                      <p:cBhvr override="childStyle">
                                        <p:cTn id="8" dur="1000" fill="hold"/>
                                        <p:tgtEl>
                                          <p:spTgt spid="21508">
                                            <p:txEl>
                                              <p:pRg st="5" end="5"/>
                                            </p:txEl>
                                          </p:spTgt>
                                        </p:tgtEl>
                                        <p:attrNameLst>
                                          <p:attrName>style.color</p:attrName>
                                        </p:attrNameLst>
                                      </p:cBhvr>
                                      <p:to>
                                        <a:srgbClr val="F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title"/>
          </p:nvPr>
        </p:nvSpPr>
        <p:spPr>
          <a:xfrm>
            <a:off x="762000" y="457200"/>
            <a:ext cx="8229600" cy="1143000"/>
          </a:xfrm>
        </p:spPr>
        <p:txBody>
          <a:bodyPr/>
          <a:lstStyle/>
          <a:p>
            <a:pPr eaLnBrk="1" hangingPunct="1"/>
            <a:r>
              <a:rPr lang="en-US" sz="3200" dirty="0">
                <a:ea typeface="ＭＳ Ｐゴシック" pitchFamily="-1" charset="-128"/>
                <a:cs typeface="ＭＳ Ｐゴシック" pitchFamily="-1" charset="-128"/>
              </a:rPr>
              <a:t>To compute ERS </a:t>
            </a:r>
            <a:r>
              <a:rPr lang="en-US" sz="3200" u="sng" dirty="0">
                <a:ea typeface="ＭＳ Ｐゴシック" pitchFamily="-1" charset="-128"/>
                <a:cs typeface="ＭＳ Ｐゴシック" pitchFamily="-1" charset="-128"/>
              </a:rPr>
              <a:t>contract</a:t>
            </a:r>
            <a:r>
              <a:rPr lang="en-US" sz="3200" dirty="0">
                <a:ea typeface="ＭＳ Ｐゴシック" pitchFamily="-1" charset="-128"/>
                <a:cs typeface="ＭＳ Ｐゴシック" pitchFamily="-1" charset="-128"/>
              </a:rPr>
              <a:t> average subscale: Add each classroom average and divide by the number of </a:t>
            </a:r>
            <a:r>
              <a:rPr lang="en-US" sz="3200" dirty="0" smtClean="0">
                <a:ea typeface="ＭＳ Ｐゴシック" pitchFamily="-1" charset="-128"/>
                <a:cs typeface="ＭＳ Ｐゴシック" pitchFamily="-1" charset="-128"/>
              </a:rPr>
              <a:t>classrooms</a:t>
            </a:r>
            <a:endParaRPr lang="en-US" sz="3200" dirty="0">
              <a:ea typeface="ＭＳ Ｐゴシック" pitchFamily="-1" charset="-128"/>
              <a:cs typeface="ＭＳ Ｐゴシック" pitchFamily="-1" charset="-128"/>
            </a:endParaRPr>
          </a:p>
        </p:txBody>
      </p:sp>
      <p:sp>
        <p:nvSpPr>
          <p:cNvPr id="79876" name="Slide Number Placeholder 3"/>
          <p:cNvSpPr>
            <a:spLocks noGrp="1"/>
          </p:cNvSpPr>
          <p:nvPr>
            <p:ph type="sldNum" sz="quarter" idx="12"/>
          </p:nvPr>
        </p:nvSpPr>
        <p:spPr bwMode="auto">
          <a:noFill/>
          <a:ln>
            <a:miter lim="800000"/>
            <a:headEnd/>
            <a:tailEnd/>
          </a:ln>
        </p:spPr>
        <p:txBody>
          <a:bodyPr/>
          <a:lstStyle/>
          <a:p>
            <a:fld id="{0F234C71-2630-AE42-9FBC-8CACD5722168}" type="slidenum">
              <a:rPr lang="en-US"/>
              <a:pPr/>
              <a:t>38</a:t>
            </a:fld>
            <a:endParaRPr lang="en-US"/>
          </a:p>
        </p:txBody>
      </p:sp>
      <p:sp>
        <p:nvSpPr>
          <p:cNvPr id="79877" name="Rectangle 5"/>
          <p:cNvSpPr>
            <a:spLocks noChangeArrowheads="1"/>
          </p:cNvSpPr>
          <p:nvPr/>
        </p:nvSpPr>
        <p:spPr bwMode="auto">
          <a:xfrm>
            <a:off x="2189163" y="5953125"/>
            <a:ext cx="184150" cy="1006475"/>
          </a:xfrm>
          <a:prstGeom prst="rect">
            <a:avLst/>
          </a:prstGeom>
          <a:noFill/>
          <a:ln w="9525">
            <a:noFill/>
            <a:miter lim="800000"/>
            <a:headEnd/>
            <a:tailEnd/>
          </a:ln>
        </p:spPr>
        <p:txBody>
          <a:bodyPr wrap="none">
            <a:prstTxWarp prst="textNoShape">
              <a:avLst/>
            </a:prstTxWarp>
            <a:spAutoFit/>
          </a:bodyPr>
          <a:lstStyle/>
          <a:p>
            <a:endParaRPr lang="en-US" b="1"/>
          </a:p>
        </p:txBody>
      </p:sp>
      <p:pic>
        <p:nvPicPr>
          <p:cNvPr id="79878" name="Picture 25"/>
          <p:cNvPicPr>
            <a:picLocks noGrp="1" noChangeAspect="1" noChangeArrowheads="1"/>
          </p:cNvPicPr>
          <p:nvPr>
            <p:ph idx="1"/>
          </p:nvPr>
        </p:nvPicPr>
        <p:blipFill>
          <a:blip r:embed="rId3" cstate="email"/>
          <a:srcRect/>
          <a:stretch>
            <a:fillRect/>
          </a:stretch>
        </p:blipFill>
        <p:spPr>
          <a:xfrm>
            <a:off x="2133600" y="1828800"/>
            <a:ext cx="5334000" cy="409733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000"/>
              <a:t>Parent Survey data is compiled…</a:t>
            </a:r>
          </a:p>
        </p:txBody>
      </p:sp>
      <p:sp>
        <p:nvSpPr>
          <p:cNvPr id="22532" name="Rectangle 3"/>
          <p:cNvSpPr>
            <a:spLocks noGrp="1" noChangeArrowheads="1"/>
          </p:cNvSpPr>
          <p:nvPr>
            <p:ph idx="1"/>
          </p:nvPr>
        </p:nvSpPr>
        <p:spPr/>
        <p:txBody>
          <a:bodyPr/>
          <a:lstStyle/>
          <a:p>
            <a:pPr eaLnBrk="1" hangingPunct="1">
              <a:buFontTx/>
              <a:buNone/>
            </a:pPr>
            <a:endParaRPr lang="en-US"/>
          </a:p>
          <a:p>
            <a:pPr eaLnBrk="1" hangingPunct="1">
              <a:buFontTx/>
              <a:buNone/>
            </a:pPr>
            <a:r>
              <a:rPr lang="en-US"/>
              <a:t>		…by site (recommended)</a:t>
            </a:r>
          </a:p>
          <a:p>
            <a:pPr eaLnBrk="1" hangingPunct="1">
              <a:buFontTx/>
              <a:buNone/>
            </a:pPr>
            <a:endParaRPr lang="en-US"/>
          </a:p>
          <a:p>
            <a:pPr eaLnBrk="1" hangingPunct="1">
              <a:buFontTx/>
              <a:buNone/>
            </a:pPr>
            <a:r>
              <a:rPr lang="en-US"/>
              <a:t>				    …by contract</a:t>
            </a:r>
            <a:endParaRPr lang="en-US" sz="2400"/>
          </a:p>
          <a:p>
            <a:pPr eaLnBrk="1" hangingPunct="1"/>
            <a:endParaRPr lang="en-US"/>
          </a:p>
        </p:txBody>
      </p:sp>
      <p:sp>
        <p:nvSpPr>
          <p:cNvPr id="73733" name="Slide Number Placeholder 3"/>
          <p:cNvSpPr>
            <a:spLocks noGrp="1"/>
          </p:cNvSpPr>
          <p:nvPr>
            <p:ph type="sldNum" sz="quarter" idx="12"/>
          </p:nvPr>
        </p:nvSpPr>
        <p:spPr bwMode="auto">
          <a:noFill/>
          <a:ln>
            <a:miter lim="800000"/>
            <a:headEnd/>
            <a:tailEnd/>
          </a:ln>
        </p:spPr>
        <p:txBody>
          <a:bodyPr/>
          <a:lstStyle/>
          <a:p>
            <a:fld id="{B26BED55-9DF7-2C41-96C6-07210776752E}" type="slidenum">
              <a:rPr lang="en-US">
                <a:latin typeface="Arial" pitchFamily="-83" charset="0"/>
              </a:rPr>
              <a:pPr/>
              <a:t>39</a:t>
            </a:fld>
            <a:endParaRPr lang="en-US">
              <a:latin typeface="Arial" pitchFamily="-83" charset="0"/>
            </a:endParaRPr>
          </a:p>
        </p:txBody>
      </p:sp>
      <p:pic>
        <p:nvPicPr>
          <p:cNvPr id="73734" name="Picture 5"/>
          <p:cNvPicPr>
            <a:picLocks noChangeAspect="1" noChangeArrowheads="1"/>
          </p:cNvPicPr>
          <p:nvPr/>
        </p:nvPicPr>
        <p:blipFill>
          <a:blip r:embed="rId3" cstate="email"/>
          <a:srcRect/>
          <a:stretch>
            <a:fillRect/>
          </a:stretch>
        </p:blipFill>
        <p:spPr bwMode="auto">
          <a:xfrm>
            <a:off x="6553200" y="1600200"/>
            <a:ext cx="1408113" cy="1268413"/>
          </a:xfrm>
          <a:prstGeom prst="rect">
            <a:avLst/>
          </a:prstGeom>
          <a:noFill/>
          <a:ln w="9525">
            <a:noFill/>
            <a:miter lim="800000"/>
            <a:headEnd/>
            <a:tailEnd/>
          </a:ln>
        </p:spPr>
      </p:pic>
      <p:pic>
        <p:nvPicPr>
          <p:cNvPr id="73735" name="Picture 6"/>
          <p:cNvPicPr>
            <a:picLocks noChangeAspect="1" noChangeArrowheads="1"/>
          </p:cNvPicPr>
          <p:nvPr/>
        </p:nvPicPr>
        <p:blipFill>
          <a:blip r:embed="rId4" cstate="email"/>
          <a:srcRect/>
          <a:stretch>
            <a:fillRect/>
          </a:stretch>
        </p:blipFill>
        <p:spPr bwMode="auto">
          <a:xfrm>
            <a:off x="6858000" y="3429000"/>
            <a:ext cx="1701800" cy="1304925"/>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1000" fill="hold"/>
                                        <p:tgtEl>
                                          <p:spTgt spid="22532">
                                            <p:txEl>
                                              <p:pRg st="1" end="1"/>
                                            </p:txEl>
                                          </p:spTgt>
                                        </p:tgtEl>
                                        <p:attrNameLst>
                                          <p:attrName>style.color</p:attrName>
                                        </p:attrNameLst>
                                      </p:cBhvr>
                                      <p:to>
                                        <a:srgbClr val="F00000"/>
                                      </p:to>
                                    </p:animClr>
                                  </p:childTnLst>
                                </p:cTn>
                              </p:par>
                              <p:par>
                                <p:cTn id="7" presetID="3" presetClass="emph" presetSubtype="2" fill="hold" nodeType="withEffect">
                                  <p:stCondLst>
                                    <p:cond delay="0"/>
                                  </p:stCondLst>
                                  <p:childTnLst>
                                    <p:animClr clrSpc="rgb" dir="cw">
                                      <p:cBhvr override="childStyle">
                                        <p:cTn id="8" dur="1000" fill="hold"/>
                                        <p:tgtEl>
                                          <p:spTgt spid="22532">
                                            <p:txEl>
                                              <p:pRg st="3" end="3"/>
                                            </p:txEl>
                                          </p:spTgt>
                                        </p:tgtEl>
                                        <p:attrNameLst>
                                          <p:attrName>style.color</p:attrName>
                                        </p:attrNameLst>
                                      </p:cBhvr>
                                      <p:to>
                                        <a:srgbClr val="F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lang="en-US" dirty="0"/>
              <a:t>Quick </a:t>
            </a:r>
            <a:r>
              <a:rPr lang="en-US" dirty="0" smtClean="0"/>
              <a:t>Guide </a:t>
            </a:r>
            <a:endParaRPr lang="en-US" dirty="0"/>
          </a:p>
        </p:txBody>
      </p:sp>
      <p:sp>
        <p:nvSpPr>
          <p:cNvPr id="24579" name="Content Placeholder 10"/>
          <p:cNvSpPr>
            <a:spLocks noGrp="1"/>
          </p:cNvSpPr>
          <p:nvPr>
            <p:ph sz="half" idx="1"/>
          </p:nvPr>
        </p:nvSpPr>
        <p:spPr/>
        <p:txBody>
          <a:bodyPr/>
          <a:lstStyle/>
          <a:p>
            <a:pPr marL="284163" indent="-284163"/>
            <a:r>
              <a:rPr lang="en-US" dirty="0"/>
              <a:t>To see participant list, go to green bar at top of screen and drop down bar appears. </a:t>
            </a:r>
            <a:endParaRPr lang="en-US" dirty="0" smtClean="0"/>
          </a:p>
          <a:p>
            <a:pPr marL="284163" indent="-284163"/>
            <a:r>
              <a:rPr lang="en-US" dirty="0" smtClean="0"/>
              <a:t>Click </a:t>
            </a:r>
            <a:r>
              <a:rPr lang="en-US" dirty="0"/>
              <a:t>on participants.</a:t>
            </a:r>
          </a:p>
        </p:txBody>
      </p:sp>
      <p:pic>
        <p:nvPicPr>
          <p:cNvPr id="24580" name="Content Placeholder 15" descr="how to see participant list.png"/>
          <p:cNvPicPr>
            <a:picLocks noGrp="1" noChangeAspect="1"/>
          </p:cNvPicPr>
          <p:nvPr>
            <p:ph sz="half" idx="2"/>
          </p:nvPr>
        </p:nvPicPr>
        <p:blipFill>
          <a:blip r:embed="rId3" cstate="email"/>
          <a:stretch>
            <a:fillRect/>
          </a:stretch>
        </p:blipFill>
        <p:spPr>
          <a:xfrm>
            <a:off x="4572000" y="1600200"/>
            <a:ext cx="4114800" cy="315149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pPr eaLnBrk="1" hangingPunct="1"/>
            <a:r>
              <a:rPr lang="en-US" sz="4000">
                <a:ea typeface="ＭＳ Ｐゴシック" pitchFamily="-1" charset="-128"/>
                <a:cs typeface="ＭＳ Ｐゴシック" pitchFamily="-1" charset="-128"/>
              </a:rPr>
              <a:t>Suggested ways to summarize Parent Survey data include…</a:t>
            </a:r>
          </a:p>
        </p:txBody>
      </p:sp>
      <p:sp>
        <p:nvSpPr>
          <p:cNvPr id="75779" name="Rectangle 1027"/>
          <p:cNvSpPr>
            <a:spLocks noGrp="1" noChangeArrowheads="1"/>
          </p:cNvSpPr>
          <p:nvPr>
            <p:ph sz="half" idx="1"/>
          </p:nvPr>
        </p:nvSpPr>
        <p:spPr>
          <a:xfrm>
            <a:off x="762000" y="1752600"/>
            <a:ext cx="3733800" cy="4373563"/>
          </a:xfrm>
        </p:spPr>
        <p:txBody>
          <a:bodyPr/>
          <a:lstStyle/>
          <a:p>
            <a:pPr eaLnBrk="1" hangingPunct="1">
              <a:spcBef>
                <a:spcPts val="1200"/>
              </a:spcBef>
            </a:pPr>
            <a:r>
              <a:rPr lang="en-US" dirty="0">
                <a:ea typeface="ＭＳ Ｐゴシック" pitchFamily="-1" charset="-128"/>
                <a:cs typeface="ＭＳ Ｐゴシック" pitchFamily="-1" charset="-128"/>
              </a:rPr>
              <a:t>Hand using a tally sheet</a:t>
            </a:r>
          </a:p>
          <a:p>
            <a:pPr eaLnBrk="1" hangingPunct="1">
              <a:spcBef>
                <a:spcPts val="1200"/>
              </a:spcBef>
            </a:pPr>
            <a:r>
              <a:rPr lang="en-US" dirty="0">
                <a:ea typeface="ＭＳ Ｐゴシック" pitchFamily="-1" charset="-128"/>
                <a:cs typeface="ＭＳ Ｐゴシック" pitchFamily="-1" charset="-128"/>
              </a:rPr>
              <a:t>Using a computer spreadsheet - Excel file</a:t>
            </a:r>
          </a:p>
          <a:p>
            <a:pPr eaLnBrk="1" hangingPunct="1">
              <a:spcBef>
                <a:spcPts val="1200"/>
              </a:spcBef>
            </a:pPr>
            <a:r>
              <a:rPr lang="en-US" dirty="0">
                <a:ea typeface="ＭＳ Ｐゴシック" pitchFamily="-1" charset="-128"/>
                <a:cs typeface="ＭＳ Ｐゴシック" pitchFamily="-1" charset="-128"/>
              </a:rPr>
              <a:t>Using commercial software program</a:t>
            </a:r>
          </a:p>
        </p:txBody>
      </p:sp>
      <p:pic>
        <p:nvPicPr>
          <p:cNvPr id="8" name="Content Placeholder 7" descr="girl-painting-clay"/>
          <p:cNvPicPr>
            <a:picLocks noGrp="1" noChangeAspect="1"/>
          </p:cNvPicPr>
          <p:nvPr>
            <p:ph sz="half" idx="2"/>
          </p:nvPr>
        </p:nvPicPr>
        <p:blipFill>
          <a:blip r:embed="rId3" cstate="email"/>
          <a:stretch>
            <a:fillRect/>
          </a:stretch>
        </p:blipFill>
        <p:spPr>
          <a:xfrm>
            <a:off x="4724400" y="1905000"/>
            <a:ext cx="3810000" cy="28575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4000">
                <a:ea typeface="ＭＳ Ｐゴシック" pitchFamily="-1" charset="-128"/>
                <a:cs typeface="ＭＳ Ｐゴシック" pitchFamily="-1" charset="-128"/>
              </a:rPr>
              <a:t>Parent Survey </a:t>
            </a:r>
            <a:br>
              <a:rPr lang="en-US" sz="4000">
                <a:ea typeface="ＭＳ Ｐゴシック" pitchFamily="-1" charset="-128"/>
                <a:cs typeface="ＭＳ Ｐゴシック" pitchFamily="-1" charset="-128"/>
              </a:rPr>
            </a:br>
            <a:r>
              <a:rPr lang="en-US" sz="4000">
                <a:ea typeface="ＭＳ Ｐゴシック" pitchFamily="-1" charset="-128"/>
                <a:cs typeface="ＭＳ Ｐゴシック" pitchFamily="-1" charset="-128"/>
              </a:rPr>
              <a:t>Group Data Summary Excel File</a:t>
            </a:r>
          </a:p>
        </p:txBody>
      </p:sp>
      <p:sp>
        <p:nvSpPr>
          <p:cNvPr id="77828" name="Slide Number Placeholder 3"/>
          <p:cNvSpPr>
            <a:spLocks noGrp="1"/>
          </p:cNvSpPr>
          <p:nvPr>
            <p:ph type="sldNum" sz="quarter" idx="12"/>
          </p:nvPr>
        </p:nvSpPr>
        <p:spPr bwMode="auto">
          <a:noFill/>
          <a:ln>
            <a:miter lim="800000"/>
            <a:headEnd/>
            <a:tailEnd/>
          </a:ln>
        </p:spPr>
        <p:txBody>
          <a:bodyPr/>
          <a:lstStyle/>
          <a:p>
            <a:fld id="{7CA6A383-3FB6-5741-B7E6-A0EB0F24BA77}" type="slidenum">
              <a:rPr lang="en-US"/>
              <a:pPr/>
              <a:t>41</a:t>
            </a:fld>
            <a:endParaRPr lang="en-US"/>
          </a:p>
        </p:txBody>
      </p:sp>
      <p:pic>
        <p:nvPicPr>
          <p:cNvPr id="77829" name="Picture 5" descr="sl26"/>
          <p:cNvPicPr>
            <a:picLocks noGrp="1" noChangeAspect="1" noChangeArrowheads="1"/>
          </p:cNvPicPr>
          <p:nvPr>
            <p:ph idx="1"/>
          </p:nvPr>
        </p:nvPicPr>
        <p:blipFill>
          <a:blip r:embed="rId3" cstate="email"/>
          <a:srcRect/>
          <a:stretch>
            <a:fillRect/>
          </a:stretch>
        </p:blipFill>
        <p:spPr>
          <a:xfrm>
            <a:off x="1514475" y="1817688"/>
            <a:ext cx="6175375" cy="4049712"/>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marL="457200" eaLnBrk="1" hangingPunct="1"/>
            <a:r>
              <a:rPr lang="en-US" sz="4000">
                <a:ea typeface="ＭＳ Ｐゴシック" pitchFamily="-1" charset="-128"/>
                <a:cs typeface="ＭＳ Ｐゴシック" pitchFamily="-1" charset="-128"/>
              </a:rPr>
              <a:t>Programs are ready to compile data when:</a:t>
            </a:r>
          </a:p>
        </p:txBody>
      </p:sp>
      <p:sp>
        <p:nvSpPr>
          <p:cNvPr id="642053" name="Rectangle 5"/>
          <p:cNvSpPr>
            <a:spLocks noGrp="1" noChangeArrowheads="1"/>
          </p:cNvSpPr>
          <p:nvPr>
            <p:ph idx="1"/>
          </p:nvPr>
        </p:nvSpPr>
        <p:spPr>
          <a:xfrm>
            <a:off x="685800" y="1600200"/>
            <a:ext cx="8153400" cy="4525963"/>
          </a:xfrm>
        </p:spPr>
        <p:txBody>
          <a:bodyPr/>
          <a:lstStyle/>
          <a:p>
            <a:pPr eaLnBrk="1" hangingPunct="1">
              <a:spcBef>
                <a:spcPct val="0"/>
              </a:spcBef>
            </a:pPr>
            <a:r>
              <a:rPr lang="en-US" sz="2800" dirty="0">
                <a:ea typeface="ＭＳ Ｐゴシック" pitchFamily="-1" charset="-128"/>
                <a:cs typeface="ＭＳ Ｐゴシック" pitchFamily="-1" charset="-128"/>
              </a:rPr>
              <a:t>Teachers/FCC network managers have completed a DRDP for each child</a:t>
            </a:r>
          </a:p>
          <a:p>
            <a:pPr algn="ctr" eaLnBrk="1" hangingPunct="1">
              <a:spcBef>
                <a:spcPct val="0"/>
              </a:spcBef>
              <a:buFontTx/>
              <a:buNone/>
            </a:pPr>
            <a:r>
              <a:rPr lang="en-US" sz="2800" dirty="0">
                <a:ea typeface="ＭＳ Ｐゴシック" pitchFamily="-1" charset="-128"/>
                <a:cs typeface="ＭＳ Ｐゴシック" pitchFamily="-1" charset="-128"/>
              </a:rPr>
              <a:t>or</a:t>
            </a:r>
          </a:p>
          <a:p>
            <a:pPr eaLnBrk="1" hangingPunct="1">
              <a:spcBef>
                <a:spcPct val="0"/>
              </a:spcBef>
            </a:pPr>
            <a:r>
              <a:rPr lang="en-US" sz="2800" dirty="0">
                <a:ea typeface="ＭＳ Ｐゴシック" pitchFamily="-1" charset="-128"/>
                <a:cs typeface="ＭＳ Ｐゴシック" pitchFamily="-1" charset="-128"/>
              </a:rPr>
              <a:t>Parent Surveys have been distributed and returned</a:t>
            </a:r>
          </a:p>
          <a:p>
            <a:pPr algn="ctr" eaLnBrk="1" hangingPunct="1">
              <a:spcBef>
                <a:spcPct val="0"/>
              </a:spcBef>
              <a:buFontTx/>
              <a:buNone/>
            </a:pPr>
            <a:r>
              <a:rPr lang="en-US" sz="2800" dirty="0">
                <a:ea typeface="ＭＳ Ｐゴシック" pitchFamily="-1" charset="-128"/>
                <a:cs typeface="ＭＳ Ｐゴシック" pitchFamily="-1" charset="-128"/>
              </a:rPr>
              <a:t>or</a:t>
            </a:r>
          </a:p>
          <a:p>
            <a:pPr eaLnBrk="1" hangingPunct="1">
              <a:spcBef>
                <a:spcPct val="0"/>
              </a:spcBef>
            </a:pPr>
            <a:r>
              <a:rPr lang="en-US" sz="2800" dirty="0">
                <a:ea typeface="ＭＳ Ｐゴシック" pitchFamily="-1" charset="-128"/>
                <a:cs typeface="ＭＳ Ｐゴシック" pitchFamily="-1" charset="-128"/>
              </a:rPr>
              <a:t>Each classroom/FCC home has completed an ERS Profile</a:t>
            </a:r>
          </a:p>
        </p:txBody>
      </p:sp>
      <p:sp>
        <p:nvSpPr>
          <p:cNvPr id="63493" name="Slide Number Placeholder 3"/>
          <p:cNvSpPr>
            <a:spLocks noGrp="1"/>
          </p:cNvSpPr>
          <p:nvPr>
            <p:ph type="sldNum" sz="quarter" idx="12"/>
          </p:nvPr>
        </p:nvSpPr>
        <p:spPr bwMode="auto">
          <a:noFill/>
          <a:ln>
            <a:miter lim="800000"/>
            <a:headEnd/>
            <a:tailEnd/>
          </a:ln>
        </p:spPr>
        <p:txBody>
          <a:bodyPr/>
          <a:lstStyle/>
          <a:p>
            <a:fld id="{B7526123-26CD-5746-B210-166FC85CA684}" type="slidenum">
              <a:rPr lang="en-US"/>
              <a:pPr/>
              <a:t>42</a:t>
            </a:fld>
            <a:endParaRPr lang="en-US"/>
          </a:p>
        </p:txBody>
      </p:sp>
      <p:sp>
        <p:nvSpPr>
          <p:cNvPr id="63494" name="Rectangle 2"/>
          <p:cNvSpPr>
            <a:spLocks noChangeArrowheads="1"/>
          </p:cNvSpPr>
          <p:nvPr/>
        </p:nvSpPr>
        <p:spPr bwMode="auto">
          <a:xfrm>
            <a:off x="2493963" y="2971800"/>
            <a:ext cx="209550" cy="409575"/>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63495" name="Rectangle 3"/>
          <p:cNvSpPr>
            <a:spLocks noChangeArrowheads="1"/>
          </p:cNvSpPr>
          <p:nvPr/>
        </p:nvSpPr>
        <p:spPr bwMode="auto">
          <a:xfrm>
            <a:off x="7167563" y="4684713"/>
            <a:ext cx="209550" cy="409575"/>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2053"/>
                                        </p:tgtEl>
                                        <p:attrNameLst>
                                          <p:attrName>style.visibility</p:attrName>
                                        </p:attrNameLst>
                                      </p:cBhvr>
                                      <p:to>
                                        <p:strVal val="visible"/>
                                      </p:to>
                                    </p:set>
                                    <p:animEffect transition="in" filter="dissolve">
                                      <p:cBhvr>
                                        <p:cTn id="7" dur="500"/>
                                        <p:tgtEl>
                                          <p:spTgt spid="64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a:ea typeface="ＭＳ Ｐゴシック" pitchFamily="-1" charset="-128"/>
                <a:cs typeface="ＭＳ Ｐゴシック" pitchFamily="-1" charset="-128"/>
              </a:rPr>
              <a:t>Use the appropriate DRDP</a:t>
            </a:r>
            <a:r>
              <a:rPr lang="en-US" sz="4000" i="1" dirty="0">
                <a:ea typeface="ＭＳ Ｐゴシック" pitchFamily="-1" charset="-128"/>
                <a:cs typeface="ＭＳ Ｐゴシック" pitchFamily="-1" charset="-128"/>
              </a:rPr>
              <a:t> </a:t>
            </a:r>
            <a:r>
              <a:rPr lang="en-US" sz="4000" dirty="0">
                <a:ea typeface="ＭＳ Ｐゴシック" pitchFamily="-1" charset="-128"/>
                <a:cs typeface="ＭＳ Ｐゴシック" pitchFamily="-1" charset="-128"/>
              </a:rPr>
              <a:t>Group </a:t>
            </a:r>
            <a:r>
              <a:rPr lang="en-US" sz="4000" dirty="0" smtClean="0">
                <a:ea typeface="ＭＳ Ｐゴシック" pitchFamily="-1" charset="-128"/>
                <a:cs typeface="ＭＳ Ｐゴシック" pitchFamily="-1" charset="-128"/>
              </a:rPr>
              <a:t>Data </a:t>
            </a:r>
            <a:r>
              <a:rPr lang="en-US" sz="4000" dirty="0">
                <a:ea typeface="ＭＳ Ｐゴシック" pitchFamily="-1" charset="-128"/>
                <a:cs typeface="ＭＳ Ｐゴシック" pitchFamily="-1" charset="-128"/>
              </a:rPr>
              <a:t>reports within </a:t>
            </a:r>
            <a:r>
              <a:rPr lang="en-US" sz="4000" dirty="0" err="1">
                <a:ea typeface="ＭＳ Ｐゴシック" pitchFamily="-1" charset="-128"/>
                <a:cs typeface="ＭＳ Ｐゴシック" pitchFamily="-1" charset="-128"/>
              </a:rPr>
              <a:t>DRDPtech</a:t>
            </a:r>
            <a:r>
              <a:rPr lang="en-US" sz="4000" baseline="20000" dirty="0">
                <a:ea typeface="ＭＳ Ｐゴシック" pitchFamily="-1" charset="-128"/>
                <a:cs typeface="ＭＳ Ｐゴシック" pitchFamily="-1" charset="-128"/>
              </a:rPr>
              <a:t>©</a:t>
            </a:r>
            <a:r>
              <a:rPr lang="en-US" sz="4000" dirty="0">
                <a:ea typeface="ＭＳ Ｐゴシック" pitchFamily="-1" charset="-128"/>
                <a:cs typeface="ＭＳ Ｐゴシック" pitchFamily="-1" charset="-128"/>
              </a:rPr>
              <a:t>:</a:t>
            </a:r>
          </a:p>
        </p:txBody>
      </p:sp>
      <p:sp>
        <p:nvSpPr>
          <p:cNvPr id="67587" name="Rectangle 3"/>
          <p:cNvSpPr>
            <a:spLocks noGrp="1" noChangeArrowheads="1"/>
          </p:cNvSpPr>
          <p:nvPr>
            <p:ph idx="1"/>
          </p:nvPr>
        </p:nvSpPr>
        <p:spPr/>
        <p:txBody>
          <a:bodyPr/>
          <a:lstStyle/>
          <a:p>
            <a:pPr eaLnBrk="1" hangingPunct="1">
              <a:lnSpc>
                <a:spcPct val="150000"/>
              </a:lnSpc>
              <a:spcBef>
                <a:spcPts val="1200"/>
              </a:spcBef>
            </a:pPr>
            <a:r>
              <a:rPr lang="en-US" sz="2800" dirty="0">
                <a:ea typeface="ＭＳ Ｐゴシック" pitchFamily="-1" charset="-128"/>
                <a:cs typeface="ＭＳ Ｐゴシック" pitchFamily="-1" charset="-128"/>
              </a:rPr>
              <a:t>Infant/Toddler DRDP</a:t>
            </a:r>
            <a:r>
              <a:rPr lang="en-US" sz="2800" i="1" dirty="0">
                <a:ea typeface="ＭＳ Ｐゴシック" pitchFamily="-1" charset="-128"/>
                <a:cs typeface="ＭＳ Ｐゴシック" pitchFamily="-1" charset="-128"/>
              </a:rPr>
              <a:t> </a:t>
            </a:r>
            <a:r>
              <a:rPr lang="en-US" sz="2800" dirty="0" smtClean="0">
                <a:ea typeface="ＭＳ Ｐゴシック" pitchFamily="-1" charset="-128"/>
                <a:cs typeface="ＭＳ Ｐゴシック" pitchFamily="-1" charset="-128"/>
              </a:rPr>
              <a:t>– Birth-35 </a:t>
            </a:r>
            <a:r>
              <a:rPr lang="en-US" sz="2800" dirty="0">
                <a:ea typeface="ＭＳ Ｐゴシック" pitchFamily="-1" charset="-128"/>
                <a:cs typeface="ＭＳ Ｐゴシック" pitchFamily="-1" charset="-128"/>
              </a:rPr>
              <a:t>months</a:t>
            </a:r>
          </a:p>
          <a:p>
            <a:pPr eaLnBrk="1" hangingPunct="1">
              <a:lnSpc>
                <a:spcPct val="150000"/>
              </a:lnSpc>
              <a:spcBef>
                <a:spcPts val="1200"/>
              </a:spcBef>
            </a:pPr>
            <a:r>
              <a:rPr lang="en-US" sz="2800" dirty="0">
                <a:ea typeface="ＭＳ Ｐゴシック" pitchFamily="-1" charset="-128"/>
                <a:cs typeface="ＭＳ Ｐゴシック" pitchFamily="-1" charset="-128"/>
              </a:rPr>
              <a:t>Preschool DRDP </a:t>
            </a:r>
            <a:r>
              <a:rPr lang="en-US" sz="2800" dirty="0" smtClean="0">
                <a:ea typeface="ＭＳ Ｐゴシック" pitchFamily="-1" charset="-128"/>
                <a:cs typeface="ＭＳ Ｐゴシック" pitchFamily="-1" charset="-128"/>
              </a:rPr>
              <a:t>– </a:t>
            </a:r>
            <a:r>
              <a:rPr lang="en-US" sz="2800" dirty="0">
                <a:ea typeface="ＭＳ Ｐゴシック" pitchFamily="-1" charset="-128"/>
                <a:cs typeface="ＭＳ Ｐゴシック" pitchFamily="-1" charset="-128"/>
              </a:rPr>
              <a:t>36 </a:t>
            </a:r>
            <a:r>
              <a:rPr lang="en-US" sz="2800" dirty="0" smtClean="0">
                <a:ea typeface="ＭＳ Ｐゴシック" pitchFamily="-1" charset="-128"/>
                <a:cs typeface="ＭＳ Ｐゴシック" pitchFamily="-1" charset="-128"/>
              </a:rPr>
              <a:t>months</a:t>
            </a:r>
            <a:r>
              <a:rPr lang="en-US" sz="2800" i="1" dirty="0" smtClean="0">
                <a:ea typeface="ＭＳ Ｐゴシック" pitchFamily="-1" charset="-128"/>
                <a:cs typeface="ＭＳ Ｐゴシック" pitchFamily="-1" charset="-128"/>
              </a:rPr>
              <a:t>-</a:t>
            </a:r>
            <a:r>
              <a:rPr lang="en-US" sz="2800" dirty="0" smtClean="0">
                <a:ea typeface="ＭＳ Ｐゴシック" pitchFamily="-1" charset="-128"/>
                <a:cs typeface="ＭＳ Ｐゴシック" pitchFamily="-1" charset="-128"/>
              </a:rPr>
              <a:t>Kindergarten</a:t>
            </a:r>
            <a:endParaRPr lang="en-US" sz="2800" dirty="0">
              <a:ea typeface="ＭＳ Ｐゴシック" pitchFamily="-1" charset="-128"/>
              <a:cs typeface="ＭＳ Ｐゴシック" pitchFamily="-1" charset="-128"/>
            </a:endParaRPr>
          </a:p>
          <a:p>
            <a:pPr eaLnBrk="1" hangingPunct="1">
              <a:lnSpc>
                <a:spcPct val="150000"/>
              </a:lnSpc>
              <a:spcBef>
                <a:spcPts val="1200"/>
              </a:spcBef>
            </a:pPr>
            <a:r>
              <a:rPr lang="en-US" sz="2800" dirty="0">
                <a:ea typeface="ＭＳ Ｐゴシック" pitchFamily="-1" charset="-128"/>
                <a:cs typeface="ＭＳ Ｐゴシック" pitchFamily="-1" charset="-128"/>
              </a:rPr>
              <a:t>School Readiness – Transitional Kindergarten</a:t>
            </a:r>
          </a:p>
          <a:p>
            <a:pPr eaLnBrk="1" hangingPunct="1">
              <a:lnSpc>
                <a:spcPct val="150000"/>
              </a:lnSpc>
              <a:spcBef>
                <a:spcPts val="1200"/>
              </a:spcBef>
            </a:pPr>
            <a:r>
              <a:rPr lang="en-US" sz="2800" dirty="0">
                <a:ea typeface="ＭＳ Ｐゴシック" pitchFamily="-1" charset="-128"/>
                <a:cs typeface="ＭＳ Ｐゴシック" pitchFamily="-1" charset="-128"/>
              </a:rPr>
              <a:t>School age DRDP </a:t>
            </a:r>
            <a:r>
              <a:rPr lang="en-US" sz="2800" dirty="0" smtClean="0">
                <a:ea typeface="ＭＳ Ｐゴシック" pitchFamily="-1" charset="-128"/>
                <a:cs typeface="ＭＳ Ｐゴシック" pitchFamily="-1" charset="-128"/>
              </a:rPr>
              <a:t>– Kindergarten-12 </a:t>
            </a:r>
            <a:r>
              <a:rPr lang="en-US" sz="2800" dirty="0">
                <a:ea typeface="ＭＳ Ｐゴシック" pitchFamily="-1" charset="-128"/>
                <a:cs typeface="ＭＳ Ｐゴシック" pitchFamily="-1" charset="-128"/>
              </a:rPr>
              <a:t>years</a:t>
            </a:r>
          </a:p>
        </p:txBody>
      </p:sp>
      <p:sp>
        <p:nvSpPr>
          <p:cNvPr id="67589" name="Slide Number Placeholder 3"/>
          <p:cNvSpPr>
            <a:spLocks noGrp="1"/>
          </p:cNvSpPr>
          <p:nvPr>
            <p:ph type="sldNum" sz="quarter" idx="12"/>
          </p:nvPr>
        </p:nvSpPr>
        <p:spPr bwMode="auto">
          <a:noFill/>
          <a:ln>
            <a:miter lim="800000"/>
            <a:headEnd/>
            <a:tailEnd/>
          </a:ln>
        </p:spPr>
        <p:txBody>
          <a:bodyPr/>
          <a:lstStyle/>
          <a:p>
            <a:fld id="{D3763A2A-9589-514E-84AA-7E432EA32E8D}" type="slidenum">
              <a:rPr lang="en-US"/>
              <a:pPr/>
              <a:t>43</a:t>
            </a:fld>
            <a:endParaRPr lang="en-US"/>
          </a:p>
        </p:txBody>
      </p:sp>
      <p:sp>
        <p:nvSpPr>
          <p:cNvPr id="67590" name="Rectangle 7"/>
          <p:cNvSpPr>
            <a:spLocks noChangeArrowheads="1"/>
          </p:cNvSpPr>
          <p:nvPr/>
        </p:nvSpPr>
        <p:spPr bwMode="auto">
          <a:xfrm>
            <a:off x="9790113" y="-889000"/>
            <a:ext cx="184150" cy="1006475"/>
          </a:xfrm>
          <a:prstGeom prst="rect">
            <a:avLst/>
          </a:prstGeom>
          <a:noFill/>
          <a:ln w="9525">
            <a:noFill/>
            <a:miter lim="800000"/>
            <a:headEnd/>
            <a:tailEnd/>
          </a:ln>
        </p:spPr>
        <p:txBody>
          <a:bodyPr wrap="none">
            <a:prstTxWarp prst="textNoShape">
              <a:avLst/>
            </a:prstTxWarp>
            <a:spAutoFit/>
          </a:bodyPr>
          <a:lstStyle/>
          <a:p>
            <a:endParaRPr lang="en-US"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title"/>
          </p:nvPr>
        </p:nvSpPr>
        <p:spPr/>
        <p:txBody>
          <a:bodyPr/>
          <a:lstStyle/>
          <a:p>
            <a:pPr eaLnBrk="1" hangingPunct="1"/>
            <a:r>
              <a:rPr lang="en-US" sz="3600" dirty="0">
                <a:ea typeface="ＭＳ Ｐゴシック" pitchFamily="-1" charset="-128"/>
                <a:cs typeface="ＭＳ Ｐゴシック" pitchFamily="-1" charset="-128"/>
              </a:rPr>
              <a:t>After compiling the data during the appropriate time periods for the:</a:t>
            </a:r>
            <a:r>
              <a:rPr lang="en-US" sz="3200" dirty="0">
                <a:ea typeface="ＭＳ Ｐゴシック" pitchFamily="-1" charset="-128"/>
                <a:cs typeface="ＭＳ Ｐゴシック" pitchFamily="-1" charset="-128"/>
              </a:rPr>
              <a:t> </a:t>
            </a:r>
          </a:p>
        </p:txBody>
      </p:sp>
      <p:sp>
        <p:nvSpPr>
          <p:cNvPr id="81923" name="Rectangle 7"/>
          <p:cNvSpPr>
            <a:spLocks noGrp="1" noChangeArrowheads="1"/>
          </p:cNvSpPr>
          <p:nvPr>
            <p:ph idx="1"/>
          </p:nvPr>
        </p:nvSpPr>
        <p:spPr/>
        <p:txBody>
          <a:bodyPr/>
          <a:lstStyle/>
          <a:p>
            <a:pPr algn="ctr" eaLnBrk="1" hangingPunct="1">
              <a:spcBef>
                <a:spcPts val="0"/>
              </a:spcBef>
              <a:spcAft>
                <a:spcPts val="600"/>
              </a:spcAft>
            </a:pPr>
            <a:r>
              <a:rPr lang="en-US" dirty="0" smtClean="0">
                <a:ea typeface="ＭＳ Ｐゴシック" pitchFamily="-1" charset="-128"/>
                <a:cs typeface="ＭＳ Ｐゴシック" pitchFamily="-1" charset="-128"/>
              </a:rPr>
              <a:t>DRDP</a:t>
            </a:r>
            <a:endParaRPr lang="en-US" dirty="0">
              <a:ea typeface="ＭＳ Ｐゴシック" pitchFamily="-1" charset="-128"/>
              <a:cs typeface="ＭＳ Ｐゴシック" pitchFamily="-1" charset="-128"/>
            </a:endParaRPr>
          </a:p>
          <a:p>
            <a:pPr algn="ctr" eaLnBrk="1" hangingPunct="1">
              <a:spcBef>
                <a:spcPts val="0"/>
              </a:spcBef>
              <a:spcAft>
                <a:spcPts val="600"/>
              </a:spcAft>
            </a:pPr>
            <a:r>
              <a:rPr lang="en-US" dirty="0" smtClean="0">
                <a:ea typeface="ＭＳ Ｐゴシック" pitchFamily="-1" charset="-128"/>
                <a:cs typeface="ＭＳ Ｐゴシック" pitchFamily="-1" charset="-128"/>
              </a:rPr>
              <a:t>Parent Surveys</a:t>
            </a:r>
          </a:p>
          <a:p>
            <a:pPr algn="ctr" eaLnBrk="1" hangingPunct="1">
              <a:spcBef>
                <a:spcPts val="0"/>
              </a:spcBef>
              <a:spcAft>
                <a:spcPts val="600"/>
              </a:spcAft>
            </a:pPr>
            <a:r>
              <a:rPr lang="en-US" dirty="0" smtClean="0">
                <a:ea typeface="ＭＳ Ｐゴシック" pitchFamily="-1" charset="-128"/>
                <a:cs typeface="ＭＳ Ｐゴシック" pitchFamily="-1" charset="-128"/>
              </a:rPr>
              <a:t>ERS</a:t>
            </a:r>
            <a:endParaRPr lang="en-US" dirty="0">
              <a:ea typeface="ＭＳ Ｐゴシック" pitchFamily="-1" charset="-128"/>
              <a:cs typeface="ＭＳ Ｐゴシック" pitchFamily="-1" charset="-128"/>
            </a:endParaRPr>
          </a:p>
          <a:p>
            <a:pPr algn="ctr" eaLnBrk="1" hangingPunct="1">
              <a:buFontTx/>
              <a:buNone/>
            </a:pPr>
            <a:r>
              <a:rPr lang="en-US" sz="3600" dirty="0">
                <a:ea typeface="ＭＳ Ｐゴシック" pitchFamily="-1" charset="-128"/>
                <a:cs typeface="ＭＳ Ｐゴシック" pitchFamily="-1" charset="-128"/>
              </a:rPr>
              <a:t>You are ready to complete the</a:t>
            </a:r>
            <a:r>
              <a:rPr lang="en-US" sz="3600" dirty="0" smtClean="0">
                <a:ea typeface="ＭＳ Ｐゴシック" pitchFamily="-1" charset="-128"/>
                <a:cs typeface="ＭＳ Ｐゴシック" pitchFamily="-1" charset="-128"/>
              </a:rPr>
              <a:t> Summary </a:t>
            </a:r>
            <a:r>
              <a:rPr lang="en-US" sz="3600" dirty="0">
                <a:ea typeface="ＭＳ Ｐゴシック" pitchFamily="-1" charset="-128"/>
                <a:cs typeface="ＭＳ Ｐゴシック" pitchFamily="-1" charset="-128"/>
              </a:rPr>
              <a:t>of </a:t>
            </a:r>
            <a:r>
              <a:rPr lang="en-US" sz="3600" dirty="0" smtClean="0">
                <a:ea typeface="ＭＳ Ｐゴシック" pitchFamily="-1" charset="-128"/>
                <a:cs typeface="ＭＳ Ｐゴシック" pitchFamily="-1" charset="-128"/>
              </a:rPr>
              <a:t>Findings and Program Action Plan.</a:t>
            </a:r>
            <a:endParaRPr lang="en-US" sz="3600" dirty="0">
              <a:ea typeface="ＭＳ Ｐゴシック" pitchFamily="-1" charset="-128"/>
              <a:cs typeface="ＭＳ Ｐゴシック" pitchFamily="-1" charset="-128"/>
            </a:endParaRPr>
          </a:p>
        </p:txBody>
      </p:sp>
      <p:sp>
        <p:nvSpPr>
          <p:cNvPr id="81925" name="Slide Number Placeholder 3"/>
          <p:cNvSpPr>
            <a:spLocks noGrp="1"/>
          </p:cNvSpPr>
          <p:nvPr>
            <p:ph type="sldNum" sz="quarter" idx="12"/>
          </p:nvPr>
        </p:nvSpPr>
        <p:spPr bwMode="auto">
          <a:noFill/>
          <a:ln>
            <a:miter lim="800000"/>
            <a:headEnd/>
            <a:tailEnd/>
          </a:ln>
        </p:spPr>
        <p:txBody>
          <a:bodyPr/>
          <a:lstStyle/>
          <a:p>
            <a:fld id="{939AC7D6-ED61-F54D-B2FC-2FC4F361CB9C}" type="slidenum">
              <a:rPr lang="en-US"/>
              <a:pPr/>
              <a:t>44</a:t>
            </a:fld>
            <a:endParaRPr lang="en-US"/>
          </a:p>
        </p:txBody>
      </p:sp>
      <p:sp>
        <p:nvSpPr>
          <p:cNvPr id="81926" name="Rectangle 5"/>
          <p:cNvSpPr>
            <a:spLocks noChangeArrowheads="1"/>
          </p:cNvSpPr>
          <p:nvPr/>
        </p:nvSpPr>
        <p:spPr bwMode="auto">
          <a:xfrm>
            <a:off x="2189163" y="5953125"/>
            <a:ext cx="184150" cy="1006475"/>
          </a:xfrm>
          <a:prstGeom prst="rect">
            <a:avLst/>
          </a:prstGeom>
          <a:noFill/>
          <a:ln w="9525">
            <a:noFill/>
            <a:miter lim="800000"/>
            <a:headEnd/>
            <a:tailEnd/>
          </a:ln>
        </p:spPr>
        <p:txBody>
          <a:bodyPr wrap="none">
            <a:prstTxWarp prst="textNoShape">
              <a:avLst/>
            </a:prstTxWarp>
            <a:spAutoFit/>
          </a:bodyPr>
          <a:lstStyle/>
          <a:p>
            <a:endParaRPr lang="en-US" b="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8"/>
          <p:cNvSpPr>
            <a:spLocks noGrp="1"/>
          </p:cNvSpPr>
          <p:nvPr>
            <p:ph type="title"/>
          </p:nvPr>
        </p:nvSpPr>
        <p:spPr/>
        <p:txBody>
          <a:bodyPr/>
          <a:lstStyle/>
          <a:p>
            <a:pPr eaLnBrk="1" hangingPunct="1"/>
            <a:r>
              <a:rPr lang="en-US"/>
              <a:t>Writing a Summary of Findings</a:t>
            </a:r>
          </a:p>
        </p:txBody>
      </p:sp>
      <p:sp>
        <p:nvSpPr>
          <p:cNvPr id="75779" name="Content Placeholder 8"/>
          <p:cNvSpPr>
            <a:spLocks noGrp="1"/>
          </p:cNvSpPr>
          <p:nvPr>
            <p:ph sz="half" idx="2"/>
          </p:nvPr>
        </p:nvSpPr>
        <p:spPr>
          <a:xfrm>
            <a:off x="4648200" y="1600200"/>
            <a:ext cx="4038600" cy="4343400"/>
          </a:xfrm>
        </p:spPr>
        <p:txBody>
          <a:bodyPr/>
          <a:lstStyle/>
          <a:p>
            <a:pPr marL="400050" lvl="1" indent="0">
              <a:buFontTx/>
              <a:buNone/>
            </a:pPr>
            <a:r>
              <a:rPr lang="en-US" sz="2800" dirty="0"/>
              <a:t>and a </a:t>
            </a:r>
            <a:r>
              <a:rPr lang="en-US" sz="2800" dirty="0" smtClean="0"/>
              <a:t>Program </a:t>
            </a:r>
            <a:r>
              <a:rPr lang="en-US" sz="2800" dirty="0"/>
              <a:t>A</a:t>
            </a:r>
            <a:r>
              <a:rPr lang="en-US" sz="2800" dirty="0" smtClean="0"/>
              <a:t>ction </a:t>
            </a:r>
            <a:r>
              <a:rPr lang="en-US" sz="2800" dirty="0"/>
              <a:t>P</a:t>
            </a:r>
            <a:r>
              <a:rPr lang="en-US" sz="2800" dirty="0" smtClean="0"/>
              <a:t>lan</a:t>
            </a:r>
            <a:r>
              <a:rPr lang="en-US" sz="2800" dirty="0"/>
              <a:t>! </a:t>
            </a:r>
          </a:p>
          <a:p>
            <a:pPr>
              <a:buFontTx/>
              <a:buNone/>
            </a:pPr>
            <a:endParaRPr lang="en-US" dirty="0"/>
          </a:p>
        </p:txBody>
      </p:sp>
      <p:pic>
        <p:nvPicPr>
          <p:cNvPr id="75781" name="Picture 7" descr="Untitled3"/>
          <p:cNvPicPr>
            <a:picLocks noChangeAspect="1" noChangeArrowheads="1"/>
          </p:cNvPicPr>
          <p:nvPr/>
        </p:nvPicPr>
        <p:blipFill>
          <a:blip r:embed="rId3" cstate="email"/>
          <a:srcRect/>
          <a:stretch>
            <a:fillRect/>
          </a:stretch>
        </p:blipFill>
        <p:spPr bwMode="auto">
          <a:xfrm>
            <a:off x="4692650" y="2895600"/>
            <a:ext cx="4219575" cy="2667000"/>
          </a:xfrm>
          <a:prstGeom prst="rect">
            <a:avLst/>
          </a:prstGeom>
          <a:noFill/>
          <a:ln w="9525">
            <a:noFill/>
            <a:miter lim="800000"/>
            <a:headEnd/>
            <a:tailEnd/>
          </a:ln>
        </p:spPr>
      </p:pic>
      <p:pic>
        <p:nvPicPr>
          <p:cNvPr id="75782" name="Picture 6" descr="Untitled2"/>
          <p:cNvPicPr>
            <a:picLocks noGrp="1" noChangeAspect="1" noChangeArrowheads="1"/>
          </p:cNvPicPr>
          <p:nvPr>
            <p:ph sz="half" idx="1"/>
          </p:nvPr>
        </p:nvPicPr>
        <p:blipFill>
          <a:blip r:embed="rId4" cstate="email"/>
          <a:stretch>
            <a:fillRect/>
          </a:stretch>
        </p:blipFill>
        <p:spPr>
          <a:xfrm>
            <a:off x="762000" y="1752600"/>
            <a:ext cx="3698875" cy="2774156"/>
          </a:xfrm>
        </p:spPr>
      </p:pic>
      <p:sp>
        <p:nvSpPr>
          <p:cNvPr id="75783" name="Slide Number Placeholder 6"/>
          <p:cNvSpPr>
            <a:spLocks noGrp="1"/>
          </p:cNvSpPr>
          <p:nvPr>
            <p:ph type="sldNum" sz="quarter" idx="4294967295"/>
          </p:nvPr>
        </p:nvSpPr>
        <p:spPr bwMode="auto">
          <a:xfrm>
            <a:off x="304800" y="6248400"/>
            <a:ext cx="2133600" cy="476250"/>
          </a:xfrm>
          <a:noFill/>
          <a:ln>
            <a:miter lim="800000"/>
            <a:headEnd/>
            <a:tailEnd/>
          </a:ln>
        </p:spPr>
        <p:txBody>
          <a:bodyPr/>
          <a:lstStyle/>
          <a:p>
            <a:fld id="{A46EE5C2-46B8-534A-9478-CDE7A9E6A4D5}" type="slidenum">
              <a:rPr lang="en-US">
                <a:latin typeface="Arial" pitchFamily="-83" charset="0"/>
              </a:rPr>
              <a:pPr/>
              <a:t>45</a:t>
            </a:fld>
            <a:endParaRPr lang="en-US">
              <a:latin typeface="Arial" pitchFamily="-83"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title"/>
          </p:nvPr>
        </p:nvSpPr>
        <p:spPr/>
        <p:txBody>
          <a:bodyPr/>
          <a:lstStyle/>
          <a:p>
            <a:pPr eaLnBrk="1" hangingPunct="1"/>
            <a:r>
              <a:rPr lang="en-US"/>
              <a:t>A Summary of Findings...</a:t>
            </a:r>
          </a:p>
        </p:txBody>
      </p:sp>
      <p:sp>
        <p:nvSpPr>
          <p:cNvPr id="47108" name="Rectangle 6"/>
          <p:cNvSpPr>
            <a:spLocks noGrp="1" noChangeArrowheads="1"/>
          </p:cNvSpPr>
          <p:nvPr>
            <p:ph idx="1"/>
          </p:nvPr>
        </p:nvSpPr>
        <p:spPr/>
        <p:txBody>
          <a:bodyPr/>
          <a:lstStyle/>
          <a:p>
            <a:pPr marL="274320" indent="-274320" eaLnBrk="1" hangingPunct="1">
              <a:lnSpc>
                <a:spcPct val="90000"/>
              </a:lnSpc>
              <a:defRPr/>
            </a:pPr>
            <a:r>
              <a:rPr lang="en-US" dirty="0" smtClean="0">
                <a:ea typeface="ＭＳ Ｐゴシック" charset="-128"/>
                <a:cs typeface="ＭＳ Ｐゴシック" pitchFamily="-107" charset="-128"/>
              </a:rPr>
              <a:t>Identifies the Key Findings based on the data</a:t>
            </a:r>
          </a:p>
          <a:p>
            <a:pPr marL="274320" indent="-274320" eaLnBrk="1" hangingPunct="1">
              <a:spcAft>
                <a:spcPct val="20000"/>
              </a:spcAft>
              <a:defRPr/>
            </a:pPr>
            <a:r>
              <a:rPr lang="en-US" dirty="0" smtClean="0">
                <a:ea typeface="ＭＳ Ｐゴシック" charset="-128"/>
                <a:cs typeface="ＭＳ Ｐゴシック" pitchFamily="-107" charset="-128"/>
              </a:rPr>
              <a:t>Describes Action Steps to address Key Findings</a:t>
            </a:r>
          </a:p>
          <a:p>
            <a:pPr marL="274320" indent="-274320" eaLnBrk="1" hangingPunct="1">
              <a:spcAft>
                <a:spcPct val="20000"/>
              </a:spcAft>
              <a:defRPr/>
            </a:pPr>
            <a:r>
              <a:rPr lang="en-US" dirty="0" smtClean="0">
                <a:ea typeface="ＭＳ Ｐゴシック" charset="-128"/>
                <a:cs typeface="ＭＳ Ｐゴシック" pitchFamily="-107" charset="-128"/>
              </a:rPr>
              <a:t>Identifies who will complete the Action Steps and completion dates </a:t>
            </a:r>
          </a:p>
          <a:p>
            <a:pPr marL="274320" indent="-274320" eaLnBrk="1" hangingPunct="1">
              <a:spcAft>
                <a:spcPct val="20000"/>
              </a:spcAft>
              <a:defRPr/>
            </a:pPr>
            <a:r>
              <a:rPr lang="en-US" dirty="0" smtClean="0">
                <a:ea typeface="ＭＳ Ｐゴシック" charset="-128"/>
                <a:cs typeface="ＭＳ Ｐゴシック" pitchFamily="-107" charset="-128"/>
              </a:rPr>
              <a:t>Describes follow up as needed</a:t>
            </a:r>
          </a:p>
          <a:p>
            <a:pPr marL="571500" indent="4763" eaLnBrk="1" hangingPunct="1">
              <a:lnSpc>
                <a:spcPct val="90000"/>
              </a:lnSpc>
              <a:buFontTx/>
              <a:buNone/>
              <a:defRPr/>
            </a:pPr>
            <a:endParaRPr lang="en-US" dirty="0" smtClean="0">
              <a:ea typeface="ＭＳ Ｐゴシック" charset="-128"/>
              <a:cs typeface="ＭＳ Ｐゴシック" pitchFamily="-107" charset="-128"/>
            </a:endParaRPr>
          </a:p>
          <a:p>
            <a:pPr marL="571500" indent="4763" eaLnBrk="1" hangingPunct="1">
              <a:lnSpc>
                <a:spcPct val="90000"/>
              </a:lnSpc>
              <a:buFontTx/>
              <a:buNone/>
              <a:defRPr/>
            </a:pPr>
            <a:r>
              <a:rPr lang="en-US" sz="2400" b="1" dirty="0" smtClean="0">
                <a:solidFill>
                  <a:srgbClr val="FF0000"/>
                </a:solidFill>
                <a:ea typeface="ＭＳ Ｐゴシック" charset="-128"/>
                <a:cs typeface="ＭＳ Ｐゴシック" pitchFamily="-107" charset="-128"/>
              </a:rPr>
              <a:t> </a:t>
            </a:r>
          </a:p>
        </p:txBody>
      </p:sp>
      <p:sp>
        <p:nvSpPr>
          <p:cNvPr id="77829" name="Slide Number Placeholder 3"/>
          <p:cNvSpPr>
            <a:spLocks noGrp="1"/>
          </p:cNvSpPr>
          <p:nvPr>
            <p:ph type="sldNum" sz="quarter" idx="12"/>
          </p:nvPr>
        </p:nvSpPr>
        <p:spPr bwMode="auto">
          <a:noFill/>
          <a:ln>
            <a:miter lim="800000"/>
            <a:headEnd/>
            <a:tailEnd/>
          </a:ln>
        </p:spPr>
        <p:txBody>
          <a:bodyPr/>
          <a:lstStyle/>
          <a:p>
            <a:fld id="{99E5EBB5-CEAD-094B-809F-5656B635D62A}" type="slidenum">
              <a:rPr lang="en-US">
                <a:latin typeface="Arial" pitchFamily="-83" charset="0"/>
              </a:rPr>
              <a:pPr/>
              <a:t>46</a:t>
            </a:fld>
            <a:endParaRPr lang="en-US">
              <a:latin typeface="Arial" pitchFamily="-83" charset="0"/>
            </a:endParaRPr>
          </a:p>
        </p:txBody>
      </p:sp>
      <p:sp>
        <p:nvSpPr>
          <p:cNvPr id="77830" name="Rectangle 3"/>
          <p:cNvSpPr>
            <a:spLocks noChangeArrowheads="1"/>
          </p:cNvSpPr>
          <p:nvPr/>
        </p:nvSpPr>
        <p:spPr bwMode="auto">
          <a:xfrm>
            <a:off x="4494213" y="3587750"/>
            <a:ext cx="209550" cy="409575"/>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
        <p:nvSpPr>
          <p:cNvPr id="77831" name="Rectangle 4"/>
          <p:cNvSpPr>
            <a:spLocks noChangeArrowheads="1"/>
          </p:cNvSpPr>
          <p:nvPr/>
        </p:nvSpPr>
        <p:spPr bwMode="auto">
          <a:xfrm>
            <a:off x="4051300" y="3490913"/>
            <a:ext cx="209550" cy="409575"/>
          </a:xfrm>
          <a:prstGeom prst="rect">
            <a:avLst/>
          </a:prstGeom>
          <a:noFill/>
          <a:ln w="12700">
            <a:noFill/>
            <a:miter lim="800000"/>
            <a:headEnd/>
            <a:tailEnd/>
          </a:ln>
        </p:spPr>
        <p:txBody>
          <a:bodyPr wrap="none" anchor="ctr">
            <a:prstTxWarp prst="textNoShape">
              <a:avLst/>
            </a:prstTxWarp>
          </a:bodyPr>
          <a:lstStyle/>
          <a:p>
            <a:pPr algn="ctr" eaLnBrk="0" hangingPunct="0"/>
            <a:endParaRPr lang="en-US" b="1"/>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3"/>
          <p:cNvSpPr>
            <a:spLocks noGrp="1"/>
          </p:cNvSpPr>
          <p:nvPr>
            <p:ph type="title"/>
          </p:nvPr>
        </p:nvSpPr>
        <p:spPr/>
        <p:txBody>
          <a:bodyPr/>
          <a:lstStyle/>
          <a:p>
            <a:pPr eaLnBrk="1" hangingPunct="1"/>
            <a:r>
              <a:rPr lang="en-US" dirty="0">
                <a:ea typeface="ＭＳ Ｐゴシック" pitchFamily="-1" charset="-128"/>
                <a:cs typeface="ＭＳ Ｐゴシック" pitchFamily="-1" charset="-128"/>
              </a:rPr>
              <a:t>Purpose of Agency </a:t>
            </a:r>
            <a:br>
              <a:rPr lang="en-US" dirty="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Summary </a:t>
            </a:r>
            <a:r>
              <a:rPr lang="en-US" dirty="0">
                <a:ea typeface="ＭＳ Ｐゴシック" pitchFamily="-1" charset="-128"/>
                <a:cs typeface="ＭＳ Ｐゴシック" pitchFamily="-1" charset="-128"/>
              </a:rPr>
              <a:t>of Findings</a:t>
            </a:r>
          </a:p>
        </p:txBody>
      </p:sp>
      <p:sp>
        <p:nvSpPr>
          <p:cNvPr id="100355" name="Content Placeholder 3"/>
          <p:cNvSpPr>
            <a:spLocks noGrp="1"/>
          </p:cNvSpPr>
          <p:nvPr>
            <p:ph idx="1"/>
          </p:nvPr>
        </p:nvSpPr>
        <p:spPr>
          <a:xfrm>
            <a:off x="685800" y="1600200"/>
            <a:ext cx="8229600" cy="4525963"/>
          </a:xfrm>
        </p:spPr>
        <p:txBody>
          <a:bodyPr/>
          <a:lstStyle/>
          <a:p>
            <a:pPr marL="0" indent="0" eaLnBrk="1" hangingPunct="1">
              <a:buFontTx/>
              <a:buNone/>
            </a:pPr>
            <a:r>
              <a:rPr lang="en-US" dirty="0">
                <a:ea typeface="ＭＳ Ｐゴシック" pitchFamily="-1" charset="-128"/>
                <a:cs typeface="ＭＳ Ｐゴシック" pitchFamily="-1" charset="-128"/>
              </a:rPr>
              <a:t>The </a:t>
            </a:r>
            <a:r>
              <a:rPr lang="en-US" dirty="0" smtClean="0">
                <a:ea typeface="ＭＳ Ｐゴシック" pitchFamily="-1" charset="-128"/>
                <a:cs typeface="ＭＳ Ｐゴシック" pitchFamily="-1" charset="-128"/>
              </a:rPr>
              <a:t>Summary </a:t>
            </a:r>
            <a:r>
              <a:rPr lang="en-US" dirty="0">
                <a:ea typeface="ＭＳ Ｐゴシック" pitchFamily="-1" charset="-128"/>
                <a:cs typeface="ＭＳ Ｐゴシック" pitchFamily="-1" charset="-128"/>
              </a:rPr>
              <a:t>of Findings identify the </a:t>
            </a:r>
            <a:r>
              <a:rPr lang="en-US" i="1" dirty="0">
                <a:ea typeface="ＭＳ Ｐゴシック" pitchFamily="-1" charset="-128"/>
                <a:cs typeface="ＭＳ Ｐゴシック" pitchFamily="-1" charset="-128"/>
              </a:rPr>
              <a:t>what</a:t>
            </a:r>
            <a:r>
              <a:rPr lang="en-US" dirty="0">
                <a:ea typeface="ＭＳ Ｐゴシック" pitchFamily="-1" charset="-128"/>
                <a:cs typeface="ＭＳ Ｐゴシック" pitchFamily="-1" charset="-128"/>
              </a:rPr>
              <a:t>, </a:t>
            </a:r>
            <a:r>
              <a:rPr lang="en-US" i="1" dirty="0">
                <a:ea typeface="ＭＳ Ｐゴシック" pitchFamily="-1" charset="-128"/>
                <a:cs typeface="ＭＳ Ｐゴシック" pitchFamily="-1" charset="-128"/>
              </a:rPr>
              <a:t>how, who, </a:t>
            </a:r>
            <a:r>
              <a:rPr lang="en-US" dirty="0">
                <a:ea typeface="ＭＳ Ｐゴシック" pitchFamily="-1" charset="-128"/>
                <a:cs typeface="ＭＳ Ｐゴシック" pitchFamily="-1" charset="-128"/>
              </a:rPr>
              <a:t>and </a:t>
            </a:r>
            <a:r>
              <a:rPr lang="en-US" i="1" dirty="0">
                <a:ea typeface="ＭＳ Ｐゴシック" pitchFamily="-1" charset="-128"/>
                <a:cs typeface="ＭＳ Ｐゴシック" pitchFamily="-1" charset="-128"/>
              </a:rPr>
              <a:t>when</a:t>
            </a:r>
            <a:r>
              <a:rPr lang="en-US" dirty="0">
                <a:ea typeface="ＭＳ Ｐゴシック" pitchFamily="-1" charset="-128"/>
                <a:cs typeface="ＭＳ Ｐゴシック" pitchFamily="-1" charset="-128"/>
              </a:rPr>
              <a:t> that will be addressed in the agency.  </a:t>
            </a:r>
          </a:p>
          <a:p>
            <a:pPr marL="0" indent="0" eaLnBrk="1" hangingPunct="1">
              <a:buFontTx/>
              <a:buNone/>
            </a:pPr>
            <a:r>
              <a:rPr lang="en-US" dirty="0">
                <a:ea typeface="ＭＳ Ｐゴシック" pitchFamily="-1" charset="-128"/>
                <a:cs typeface="ＭＳ Ｐゴシック" pitchFamily="-1" charset="-128"/>
              </a:rPr>
              <a:t>This process: </a:t>
            </a:r>
          </a:p>
          <a:p>
            <a:pPr lvl="1" eaLnBrk="1" hangingPunct="1"/>
            <a:r>
              <a:rPr lang="en-US" dirty="0"/>
              <a:t>assists programs in supporting children’s development</a:t>
            </a:r>
          </a:p>
          <a:p>
            <a:pPr lvl="1" eaLnBrk="1" hangingPunct="1"/>
            <a:r>
              <a:rPr lang="en-US" dirty="0"/>
              <a:t>provides easier-to-access data for reflection and planning to improve programs</a:t>
            </a:r>
          </a:p>
        </p:txBody>
      </p:sp>
      <p:sp>
        <p:nvSpPr>
          <p:cNvPr id="100357" name="Slide Number Placeholder 4"/>
          <p:cNvSpPr>
            <a:spLocks noGrp="1"/>
          </p:cNvSpPr>
          <p:nvPr>
            <p:ph type="sldNum" sz="quarter" idx="12"/>
          </p:nvPr>
        </p:nvSpPr>
        <p:spPr bwMode="auto">
          <a:noFill/>
          <a:ln>
            <a:miter lim="800000"/>
            <a:headEnd/>
            <a:tailEnd/>
          </a:ln>
        </p:spPr>
        <p:txBody>
          <a:bodyPr/>
          <a:lstStyle/>
          <a:p>
            <a:fld id="{5925BB43-B419-CE40-A440-FFEF7AF3FC8F}"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xfrm>
            <a:off x="6553200" y="5695950"/>
            <a:ext cx="2133600" cy="476250"/>
          </a:xfrm>
          <a:noFill/>
          <a:ln>
            <a:miter lim="800000"/>
            <a:headEnd/>
            <a:tailEnd/>
          </a:ln>
        </p:spPr>
        <p:txBody>
          <a:bodyPr/>
          <a:lstStyle/>
          <a:p>
            <a:fld id="{67B4150F-5173-4941-9C17-46A54652981F}" type="slidenum">
              <a:rPr lang="en-US">
                <a:latin typeface="Arial" pitchFamily="-83" charset="0"/>
              </a:rPr>
              <a:pPr/>
              <a:t>48</a:t>
            </a:fld>
            <a:endParaRPr lang="en-US">
              <a:latin typeface="Arial" pitchFamily="-83" charset="0"/>
            </a:endParaRPr>
          </a:p>
        </p:txBody>
      </p:sp>
      <p:sp useBgFill="1">
        <p:nvSpPr>
          <p:cNvPr id="79875" name="Rectangle 4"/>
          <p:cNvSpPr>
            <a:spLocks noGrp="1" noChangeArrowheads="1"/>
          </p:cNvSpPr>
          <p:nvPr>
            <p:ph type="ctrTitle" idx="4294967295"/>
          </p:nvPr>
        </p:nvSpPr>
        <p:spPr>
          <a:xfrm>
            <a:off x="5334000" y="0"/>
            <a:ext cx="3810000" cy="6858000"/>
          </a:xfrm>
        </p:spPr>
        <p:txBody>
          <a:bodyPr anchor="t"/>
          <a:lstStyle/>
          <a:p>
            <a:pPr eaLnBrk="1" hangingPunct="1"/>
            <a:r>
              <a:rPr lang="en-US">
                <a:solidFill>
                  <a:srgbClr val="FFFFFF"/>
                </a:solidFill>
              </a:rPr>
              <a:t/>
            </a:r>
            <a:br>
              <a:rPr lang="en-US">
                <a:solidFill>
                  <a:srgbClr val="FFFFFF"/>
                </a:solidFill>
              </a:rPr>
            </a:br>
            <a:r>
              <a:rPr lang="en-US">
                <a:solidFill>
                  <a:srgbClr val="FFFFFF"/>
                </a:solidFill>
              </a:rPr>
              <a:t/>
            </a:r>
            <a:br>
              <a:rPr lang="en-US">
                <a:solidFill>
                  <a:srgbClr val="FFFFFF"/>
                </a:solidFill>
              </a:rPr>
            </a:br>
            <a:r>
              <a:rPr lang="en-US">
                <a:solidFill>
                  <a:schemeClr val="tx1"/>
                </a:solidFill>
              </a:rPr>
              <a:t>Step 1</a:t>
            </a:r>
            <a:r>
              <a:rPr lang="en-US" u="sng"/>
              <a:t/>
            </a:r>
            <a:br>
              <a:rPr lang="en-US" u="sng"/>
            </a:br>
            <a:r>
              <a:rPr lang="en-US"/>
              <a:t>Identifying </a:t>
            </a:r>
            <a:br>
              <a:rPr lang="en-US"/>
            </a:br>
            <a:r>
              <a:rPr lang="en-US"/>
              <a:t>Key Findings</a:t>
            </a:r>
          </a:p>
        </p:txBody>
      </p:sp>
      <p:sp>
        <p:nvSpPr>
          <p:cNvPr id="79876" name="Rectangle 5"/>
          <p:cNvSpPr>
            <a:spLocks noChangeArrowheads="1"/>
          </p:cNvSpPr>
          <p:nvPr/>
        </p:nvSpPr>
        <p:spPr bwMode="auto">
          <a:xfrm>
            <a:off x="7400925" y="2281238"/>
            <a:ext cx="184150" cy="1006475"/>
          </a:xfrm>
          <a:prstGeom prst="rect">
            <a:avLst/>
          </a:prstGeom>
          <a:noFill/>
          <a:ln w="9525">
            <a:noFill/>
            <a:miter lim="800000"/>
            <a:headEnd/>
            <a:tailEnd/>
          </a:ln>
        </p:spPr>
        <p:txBody>
          <a:bodyPr wrap="none">
            <a:prstTxWarp prst="textNoShape">
              <a:avLst/>
            </a:prstTxWarp>
            <a:spAutoFit/>
          </a:bodyPr>
          <a:lstStyle/>
          <a:p>
            <a:endParaRPr lang="en-US" b="1"/>
          </a:p>
        </p:txBody>
      </p:sp>
      <p:pic>
        <p:nvPicPr>
          <p:cNvPr id="79877" name="Picture 7" descr="Untitled4"/>
          <p:cNvPicPr>
            <a:picLocks noChangeAspect="1" noChangeArrowheads="1"/>
          </p:cNvPicPr>
          <p:nvPr/>
        </p:nvPicPr>
        <p:blipFill>
          <a:blip r:embed="rId3" cstate="email"/>
          <a:stretch>
            <a:fillRect/>
          </a:stretch>
        </p:blipFill>
        <p:spPr bwMode="auto">
          <a:xfrm>
            <a:off x="533400" y="241300"/>
            <a:ext cx="48006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914400" y="2362200"/>
            <a:ext cx="7924800" cy="1143000"/>
          </a:xfrm>
        </p:spPr>
        <p:txBody>
          <a:bodyPr/>
          <a:lstStyle/>
          <a:p>
            <a:pPr algn="l" eaLnBrk="1" hangingPunct="1"/>
            <a:r>
              <a:rPr lang="en-US" sz="3600" i="1"/>
              <a:t>Key Findings </a:t>
            </a:r>
            <a:r>
              <a:rPr lang="en-US" sz="3600"/>
              <a:t>are the trends or important information found when analyzing data from the assessment tools on the previous page.</a:t>
            </a:r>
            <a:br>
              <a:rPr lang="en-US" sz="3600"/>
            </a:br>
            <a:r>
              <a:rPr lang="en-US" sz="3600"/>
              <a:t/>
            </a:r>
            <a:br>
              <a:rPr lang="en-US" sz="3600"/>
            </a:br>
            <a:r>
              <a:rPr lang="en-US" sz="3600"/>
              <a:t>These findings are used to improve the quality of the program resulting in better outcomes for children and families.</a:t>
            </a:r>
          </a:p>
        </p:txBody>
      </p:sp>
      <p:sp>
        <p:nvSpPr>
          <p:cNvPr id="81924" name="Slide Number Placeholder 3"/>
          <p:cNvSpPr>
            <a:spLocks noGrp="1"/>
          </p:cNvSpPr>
          <p:nvPr>
            <p:ph type="sldNum" sz="quarter" idx="12"/>
          </p:nvPr>
        </p:nvSpPr>
        <p:spPr bwMode="auto">
          <a:noFill/>
          <a:ln>
            <a:miter lim="800000"/>
            <a:headEnd/>
            <a:tailEnd/>
          </a:ln>
        </p:spPr>
        <p:txBody>
          <a:bodyPr/>
          <a:lstStyle/>
          <a:p>
            <a:fld id="{9E14B5FE-85F0-694D-BD50-7BE74BABC9EA}" type="slidenum">
              <a:rPr lang="en-US">
                <a:latin typeface="Arial" pitchFamily="-83" charset="0"/>
              </a:rPr>
              <a:pPr/>
              <a:t>49</a:t>
            </a:fld>
            <a:endParaRPr lang="en-US">
              <a:latin typeface="Arial" pitchFamily="-83"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5"/>
          <p:cNvSpPr>
            <a:spLocks noGrp="1"/>
          </p:cNvSpPr>
          <p:nvPr>
            <p:ph type="title"/>
          </p:nvPr>
        </p:nvSpPr>
        <p:spPr/>
        <p:txBody>
          <a:bodyPr/>
          <a:lstStyle/>
          <a:p>
            <a:r>
              <a:rPr lang="en-US"/>
              <a:t>Quick Guide </a:t>
            </a:r>
          </a:p>
        </p:txBody>
      </p:sp>
      <p:pic>
        <p:nvPicPr>
          <p:cNvPr id="26627" name="Content Placeholder 30" descr="how to raise a hand black.png"/>
          <p:cNvPicPr>
            <a:picLocks noGrp="1" noChangeAspect="1"/>
          </p:cNvPicPr>
          <p:nvPr>
            <p:ph sz="half" idx="1"/>
          </p:nvPr>
        </p:nvPicPr>
        <p:blipFill>
          <a:blip r:embed="rId3" cstate="email"/>
          <a:srcRect/>
          <a:stretch>
            <a:fillRect/>
          </a:stretch>
        </p:blipFill>
        <p:spPr>
          <a:xfrm>
            <a:off x="4419600" y="1524000"/>
            <a:ext cx="3898335" cy="3154680"/>
          </a:xfrm>
        </p:spPr>
      </p:pic>
      <p:sp>
        <p:nvSpPr>
          <p:cNvPr id="26628" name="Text Placeholder 26"/>
          <p:cNvSpPr>
            <a:spLocks noGrp="1"/>
          </p:cNvSpPr>
          <p:nvPr>
            <p:ph sz="half" idx="2"/>
          </p:nvPr>
        </p:nvSpPr>
        <p:spPr>
          <a:xfrm>
            <a:off x="762000" y="1447800"/>
            <a:ext cx="3657600" cy="4525963"/>
          </a:xfrm>
        </p:spPr>
        <p:txBody>
          <a:bodyPr/>
          <a:lstStyle/>
          <a:p>
            <a:pPr marL="274320" indent="-274320"/>
            <a:r>
              <a:rPr lang="en-US" dirty="0"/>
              <a:t>To raise a hand, use participant box and click on small hand.</a:t>
            </a:r>
          </a:p>
          <a:p>
            <a:pPr marL="274320" indent="-274320"/>
            <a:r>
              <a:rPr lang="en-US" dirty="0"/>
              <a:t>To put hand down, click hand again.</a:t>
            </a:r>
          </a:p>
        </p:txBody>
      </p:sp>
      <p:sp>
        <p:nvSpPr>
          <p:cNvPr id="26629" name="Slide Number Placeholder 4"/>
          <p:cNvSpPr>
            <a:spLocks noGrp="1"/>
          </p:cNvSpPr>
          <p:nvPr>
            <p:ph type="sldNum" sz="quarter" idx="4294967295"/>
          </p:nvPr>
        </p:nvSpPr>
        <p:spPr bwMode="auto">
          <a:xfrm>
            <a:off x="304800" y="6248400"/>
            <a:ext cx="2133600" cy="476250"/>
          </a:xfrm>
          <a:noFill/>
          <a:ln>
            <a:miter lim="800000"/>
            <a:headEnd/>
            <a:tailEnd/>
          </a:ln>
        </p:spPr>
        <p:txBody>
          <a:bodyPr/>
          <a:lstStyle/>
          <a:p>
            <a:fld id="{9393D5A7-3A68-3B44-9B2E-23269F68C46E}" type="slidenum">
              <a:rPr lang="en-US" sz="1100">
                <a:latin typeface="Arial" pitchFamily="-83" charset="0"/>
              </a:rPr>
              <a:pPr/>
              <a:t>5</a:t>
            </a:fld>
            <a:endParaRPr lang="en-US" sz="1100">
              <a:latin typeface="Arial" pitchFamily="-83"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Content Placeholder 15" descr="sample.jpg"/>
          <p:cNvPicPr>
            <a:picLocks noGrp="1" noChangeAspect="1"/>
          </p:cNvPicPr>
          <p:nvPr>
            <p:ph idx="1"/>
          </p:nvPr>
        </p:nvPicPr>
        <p:blipFill>
          <a:blip r:embed="rId3" cstate="email"/>
          <a:srcRect/>
          <a:stretch>
            <a:fillRect/>
          </a:stretch>
        </p:blipFill>
        <p:spPr>
          <a:xfrm>
            <a:off x="914400" y="1981200"/>
            <a:ext cx="7930591" cy="3776472"/>
          </a:xfrm>
        </p:spPr>
      </p:pic>
      <p:sp>
        <p:nvSpPr>
          <p:cNvPr id="83971" name="Title 1"/>
          <p:cNvSpPr>
            <a:spLocks noGrp="1"/>
          </p:cNvSpPr>
          <p:nvPr>
            <p:ph type="title"/>
          </p:nvPr>
        </p:nvSpPr>
        <p:spPr/>
        <p:txBody>
          <a:bodyPr/>
          <a:lstStyle/>
          <a:p>
            <a:pPr eaLnBrk="1" hangingPunct="1"/>
            <a:r>
              <a:rPr lang="en-US"/>
              <a:t>DRDP Summary of Findings/Program Action Plan</a:t>
            </a:r>
          </a:p>
        </p:txBody>
      </p:sp>
      <p:sp>
        <p:nvSpPr>
          <p:cNvPr id="83973" name="Slide Number Placeholder 7"/>
          <p:cNvSpPr>
            <a:spLocks noGrp="1"/>
          </p:cNvSpPr>
          <p:nvPr>
            <p:ph type="sldNum" sz="quarter" idx="12"/>
          </p:nvPr>
        </p:nvSpPr>
        <p:spPr bwMode="auto">
          <a:noFill/>
          <a:ln>
            <a:miter lim="800000"/>
            <a:headEnd/>
            <a:tailEnd/>
          </a:ln>
        </p:spPr>
        <p:txBody>
          <a:bodyPr/>
          <a:lstStyle/>
          <a:p>
            <a:fld id="{8668FE83-2C61-AC46-AEC8-A9CAC5C1C974}" type="slidenum">
              <a:rPr lang="en-US">
                <a:latin typeface="Arial" pitchFamily="-83" charset="0"/>
              </a:rPr>
              <a:pPr/>
              <a:t>50</a:t>
            </a:fld>
            <a:endParaRPr lang="en-US">
              <a:latin typeface="Arial" pitchFamily="-83" charset="0"/>
            </a:endParaRPr>
          </a:p>
        </p:txBody>
      </p:sp>
      <p:sp>
        <p:nvSpPr>
          <p:cNvPr id="11" name="Rounded Rectangular Callout 10"/>
          <p:cNvSpPr>
            <a:spLocks noChangeArrowheads="1"/>
          </p:cNvSpPr>
          <p:nvPr/>
        </p:nvSpPr>
        <p:spPr bwMode="auto">
          <a:xfrm>
            <a:off x="4876800" y="5867400"/>
            <a:ext cx="4495800" cy="990600"/>
          </a:xfrm>
          <a:prstGeom prst="wedgeRoundRectCallout">
            <a:avLst>
              <a:gd name="adj1" fmla="val 17339"/>
              <a:gd name="adj2" fmla="val -189855"/>
              <a:gd name="adj3" fmla="val 16667"/>
            </a:avLst>
          </a:prstGeom>
          <a:solidFill>
            <a:srgbClr val="FFF8B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83975" name="TextBox 11"/>
          <p:cNvSpPr txBox="1">
            <a:spLocks noChangeArrowheads="1"/>
          </p:cNvSpPr>
          <p:nvPr/>
        </p:nvSpPr>
        <p:spPr bwMode="auto">
          <a:xfrm>
            <a:off x="4953000" y="5842337"/>
            <a:ext cx="4191000" cy="1015663"/>
          </a:xfrm>
          <a:prstGeom prst="rect">
            <a:avLst/>
          </a:prstGeom>
          <a:noFill/>
          <a:ln w="9525">
            <a:noFill/>
            <a:miter lim="800000"/>
            <a:headEnd/>
            <a:tailEnd/>
          </a:ln>
        </p:spPr>
        <p:txBody>
          <a:bodyPr wrap="square">
            <a:prstTxWarp prst="textNoShape">
              <a:avLst/>
            </a:prstTxWarp>
            <a:spAutoFit/>
          </a:bodyPr>
          <a:lstStyle/>
          <a:p>
            <a:pPr>
              <a:buFont typeface="Arial" pitchFamily="-83" charset="0"/>
              <a:buChar char="•"/>
            </a:pPr>
            <a:r>
              <a:rPr lang="en-US" sz="2000" dirty="0"/>
              <a:t> You have identified a finding.  </a:t>
            </a:r>
          </a:p>
          <a:p>
            <a:pPr>
              <a:buFont typeface="Arial" pitchFamily="-83" charset="0"/>
              <a:buChar char="•"/>
            </a:pPr>
            <a:r>
              <a:rPr lang="en-US" sz="2000" dirty="0"/>
              <a:t> What educational goal for children </a:t>
            </a:r>
            <a:br>
              <a:rPr lang="en-US" sz="2000" dirty="0"/>
            </a:br>
            <a:r>
              <a:rPr lang="en-US" sz="2000" dirty="0"/>
              <a:t>  could you add? </a:t>
            </a:r>
          </a:p>
        </p:txBody>
      </p:sp>
      <p:sp>
        <p:nvSpPr>
          <p:cNvPr id="6" name="Rounded Rectangular Callout 5"/>
          <p:cNvSpPr>
            <a:spLocks noChangeArrowheads="1"/>
          </p:cNvSpPr>
          <p:nvPr/>
        </p:nvSpPr>
        <p:spPr bwMode="auto">
          <a:xfrm>
            <a:off x="5181600" y="1371600"/>
            <a:ext cx="2819400" cy="838200"/>
          </a:xfrm>
          <a:prstGeom prst="wedgeRoundRectCallout">
            <a:avLst>
              <a:gd name="adj1" fmla="val -123812"/>
              <a:gd name="adj2" fmla="val 127982"/>
              <a:gd name="adj3" fmla="val 16667"/>
            </a:avLst>
          </a:prstGeom>
          <a:solidFill>
            <a:srgbClr val="FFF8B9"/>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a:defRPr/>
            </a:pPr>
            <a:r>
              <a:rPr lang="en-US" sz="2000" dirty="0">
                <a:latin typeface="Arial" pitchFamily="-1" charset="0"/>
                <a:ea typeface="ＭＳ Ｐゴシック" pitchFamily="-1" charset="-128"/>
                <a:cs typeface="ＭＳ Ｐゴシック" pitchFamily="-1" charset="-128"/>
              </a:rPr>
              <a:t>Provide Key Findings in percentages.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descr="Screen Shot 2014-03-25 at 7.55.09 AM (2).png"/>
          <p:cNvPicPr>
            <a:picLocks noGrp="1" noChangeAspect="1"/>
          </p:cNvPicPr>
          <p:nvPr>
            <p:ph idx="1"/>
          </p:nvPr>
        </p:nvPicPr>
        <p:blipFill>
          <a:blip r:embed="rId3" cstate="email"/>
          <a:srcRect/>
          <a:stretch>
            <a:fillRect/>
          </a:stretch>
        </p:blipFill>
        <p:spPr>
          <a:xfrm>
            <a:off x="1905000" y="457200"/>
            <a:ext cx="5535717" cy="564826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Educational Program Goals</a:t>
            </a:r>
            <a:r>
              <a:rPr lang="en-US" dirty="0" smtClean="0"/>
              <a:t>...</a:t>
            </a:r>
            <a:r>
              <a:rPr lang="en-US" dirty="0"/>
              <a:t>	</a:t>
            </a:r>
          </a:p>
        </p:txBody>
      </p:sp>
      <p:sp>
        <p:nvSpPr>
          <p:cNvPr id="86019" name="Content Placeholder 2"/>
          <p:cNvSpPr>
            <a:spLocks noGrp="1"/>
          </p:cNvSpPr>
          <p:nvPr>
            <p:ph idx="1"/>
          </p:nvPr>
        </p:nvSpPr>
        <p:spPr/>
        <p:txBody>
          <a:bodyPr/>
          <a:lstStyle/>
          <a:p>
            <a:pPr marL="457200" indent="-457200">
              <a:spcBef>
                <a:spcPts val="0"/>
              </a:spcBef>
              <a:spcAft>
                <a:spcPts val="1200"/>
              </a:spcAft>
            </a:pPr>
            <a:r>
              <a:rPr lang="en-US" sz="3000" dirty="0"/>
              <a:t>Address important issues regarding the educational needs of children identified in the program findings</a:t>
            </a:r>
          </a:p>
          <a:p>
            <a:pPr marL="457200" indent="-457200">
              <a:spcBef>
                <a:spcPts val="0"/>
              </a:spcBef>
              <a:spcAft>
                <a:spcPts val="1200"/>
              </a:spcAft>
            </a:pPr>
            <a:r>
              <a:rPr lang="en-US" sz="3000" dirty="0"/>
              <a:t>Are based upon the DRDP </a:t>
            </a:r>
            <a:r>
              <a:rPr lang="en-US" sz="3000" dirty="0" smtClean="0"/>
              <a:t>findings</a:t>
            </a:r>
          </a:p>
          <a:p>
            <a:pPr marL="0" indent="0">
              <a:spcAft>
                <a:spcPts val="1200"/>
              </a:spcAft>
              <a:buNone/>
            </a:pPr>
            <a:r>
              <a:rPr lang="en-US" dirty="0" smtClean="0"/>
              <a:t>Choose </a:t>
            </a:r>
            <a:r>
              <a:rPr lang="en-US" dirty="0"/>
              <a:t>only one or two goals per age group.</a:t>
            </a:r>
          </a:p>
        </p:txBody>
      </p:sp>
      <p:sp>
        <p:nvSpPr>
          <p:cNvPr id="86021" name="Slide Number Placeholder 3"/>
          <p:cNvSpPr>
            <a:spLocks noGrp="1"/>
          </p:cNvSpPr>
          <p:nvPr>
            <p:ph type="sldNum" sz="quarter" idx="12"/>
          </p:nvPr>
        </p:nvSpPr>
        <p:spPr bwMode="auto">
          <a:noFill/>
          <a:ln>
            <a:miter lim="800000"/>
            <a:headEnd/>
            <a:tailEnd/>
          </a:ln>
        </p:spPr>
        <p:txBody>
          <a:bodyPr/>
          <a:lstStyle/>
          <a:p>
            <a:fld id="{AC1E4967-8D41-BD40-88B5-4BCC2D028A96}" type="slidenum">
              <a:rPr lang="en-US">
                <a:latin typeface="Arial" pitchFamily="-83" charset="0"/>
              </a:rPr>
              <a:pPr/>
              <a:t>52</a:t>
            </a:fld>
            <a:endParaRPr lang="en-US">
              <a:latin typeface="Arial" pitchFamily="-83"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81000"/>
            <a:ext cx="8001000" cy="1143000"/>
          </a:xfrm>
        </p:spPr>
        <p:txBody>
          <a:bodyPr/>
          <a:lstStyle/>
          <a:p>
            <a:pPr eaLnBrk="1" hangingPunct="1"/>
            <a:r>
              <a:rPr lang="en-US" sz="3600" dirty="0"/>
              <a:t>Write Key Findings and an Educational Goal for each age group in your program</a:t>
            </a:r>
          </a:p>
        </p:txBody>
      </p:sp>
      <p:sp>
        <p:nvSpPr>
          <p:cNvPr id="88067" name="Rectangle 3"/>
          <p:cNvSpPr>
            <a:spLocks noGrp="1" noChangeArrowheads="1"/>
          </p:cNvSpPr>
          <p:nvPr>
            <p:ph idx="1"/>
          </p:nvPr>
        </p:nvSpPr>
        <p:spPr>
          <a:xfrm>
            <a:off x="1295400" y="2057400"/>
            <a:ext cx="6705600" cy="4221163"/>
          </a:xfrm>
        </p:spPr>
        <p:txBody>
          <a:bodyPr/>
          <a:lstStyle/>
          <a:p>
            <a:pPr eaLnBrk="1" hangingPunct="1">
              <a:spcAft>
                <a:spcPts val="2400"/>
              </a:spcAft>
            </a:pPr>
            <a:r>
              <a:rPr lang="en-US" sz="3600" dirty="0"/>
              <a:t>Infant/Toddler  </a:t>
            </a:r>
          </a:p>
          <a:p>
            <a:pPr eaLnBrk="1" hangingPunct="1">
              <a:spcAft>
                <a:spcPts val="2400"/>
              </a:spcAft>
            </a:pPr>
            <a:r>
              <a:rPr lang="en-US" sz="3600" dirty="0"/>
              <a:t>Preschool	</a:t>
            </a:r>
          </a:p>
          <a:p>
            <a:pPr eaLnBrk="1" hangingPunct="1">
              <a:spcAft>
                <a:spcPts val="2400"/>
              </a:spcAft>
            </a:pPr>
            <a:r>
              <a:rPr lang="en-US" sz="3600" dirty="0"/>
              <a:t>School-age </a:t>
            </a:r>
          </a:p>
          <a:p>
            <a:pPr eaLnBrk="1" hangingPunct="1">
              <a:buFontTx/>
              <a:buNone/>
            </a:pPr>
            <a:r>
              <a:rPr lang="en-US" dirty="0"/>
              <a:t>		</a:t>
            </a:r>
          </a:p>
          <a:p>
            <a:pPr eaLnBrk="1" hangingPunct="1">
              <a:buFontTx/>
              <a:buNone/>
            </a:pPr>
            <a:endParaRPr lang="en-US" dirty="0"/>
          </a:p>
          <a:p>
            <a:pPr eaLnBrk="1" hangingPunct="1">
              <a:buFontTx/>
              <a:buNone/>
            </a:pPr>
            <a:r>
              <a:rPr lang="en-US" dirty="0"/>
              <a:t>			</a:t>
            </a:r>
            <a:endParaRPr lang="en-US" sz="2400" dirty="0"/>
          </a:p>
          <a:p>
            <a:pPr eaLnBrk="1" hangingPunct="1"/>
            <a:endParaRPr lang="en-US" dirty="0"/>
          </a:p>
        </p:txBody>
      </p:sp>
      <p:sp>
        <p:nvSpPr>
          <p:cNvPr id="88069" name="Slide Number Placeholder 3"/>
          <p:cNvSpPr>
            <a:spLocks noGrp="1"/>
          </p:cNvSpPr>
          <p:nvPr>
            <p:ph type="sldNum" sz="quarter" idx="12"/>
          </p:nvPr>
        </p:nvSpPr>
        <p:spPr bwMode="auto">
          <a:noFill/>
          <a:ln>
            <a:miter lim="800000"/>
            <a:headEnd/>
            <a:tailEnd/>
          </a:ln>
        </p:spPr>
        <p:txBody>
          <a:bodyPr/>
          <a:lstStyle/>
          <a:p>
            <a:fld id="{8555408B-2670-D945-841B-60687DE2A479}" type="slidenum">
              <a:rPr lang="en-US">
                <a:latin typeface="Arial" pitchFamily="-83" charset="0"/>
              </a:rPr>
              <a:pPr/>
              <a:t>53</a:t>
            </a:fld>
            <a:endParaRPr lang="en-US">
              <a:latin typeface="Arial" pitchFamily="-83" charset="0"/>
            </a:endParaRPr>
          </a:p>
        </p:txBody>
      </p:sp>
      <p:pic>
        <p:nvPicPr>
          <p:cNvPr id="88070" name="Picture 5" descr="Picture3"/>
          <p:cNvPicPr>
            <a:picLocks noChangeAspect="1" noChangeArrowheads="1"/>
          </p:cNvPicPr>
          <p:nvPr/>
        </p:nvPicPr>
        <p:blipFill>
          <a:blip r:embed="rId3" cstate="email">
            <a:clrChange>
              <a:clrFrom>
                <a:srgbClr val="000000"/>
              </a:clrFrom>
              <a:clrTo>
                <a:srgbClr val="000000">
                  <a:alpha val="0"/>
                </a:srgbClr>
              </a:clrTo>
            </a:clrChange>
          </a:blip>
          <a:srcRect/>
          <a:stretch>
            <a:fillRect/>
          </a:stretch>
        </p:blipFill>
        <p:spPr bwMode="auto">
          <a:xfrm>
            <a:off x="4724400" y="1828800"/>
            <a:ext cx="1146175" cy="1122363"/>
          </a:xfrm>
          <a:prstGeom prst="rect">
            <a:avLst/>
          </a:prstGeom>
          <a:noFill/>
          <a:ln w="9525">
            <a:noFill/>
            <a:miter lim="800000"/>
            <a:headEnd/>
            <a:tailEnd/>
          </a:ln>
        </p:spPr>
      </p:pic>
      <p:pic>
        <p:nvPicPr>
          <p:cNvPr id="88071" name="Picture 7" descr="Picture5"/>
          <p:cNvPicPr>
            <a:picLocks noChangeAspect="1" noChangeArrowheads="1"/>
          </p:cNvPicPr>
          <p:nvPr/>
        </p:nvPicPr>
        <p:blipFill>
          <a:blip r:embed="rId4" cstate="email"/>
          <a:srcRect/>
          <a:stretch>
            <a:fillRect/>
          </a:stretch>
        </p:blipFill>
        <p:spPr bwMode="auto">
          <a:xfrm>
            <a:off x="3962400" y="3124200"/>
            <a:ext cx="1447800" cy="801688"/>
          </a:xfrm>
          <a:prstGeom prst="rect">
            <a:avLst/>
          </a:prstGeom>
          <a:noFill/>
          <a:ln w="9525">
            <a:noFill/>
            <a:miter lim="800000"/>
            <a:headEnd/>
            <a:tailEnd/>
          </a:ln>
        </p:spPr>
      </p:pic>
      <p:pic>
        <p:nvPicPr>
          <p:cNvPr id="88072" name="Picture 8" descr="Picture6"/>
          <p:cNvPicPr>
            <a:picLocks noChangeAspect="1" noChangeArrowheads="1"/>
          </p:cNvPicPr>
          <p:nvPr/>
        </p:nvPicPr>
        <p:blipFill>
          <a:blip r:embed="rId5" cstate="email"/>
          <a:srcRect/>
          <a:stretch>
            <a:fillRect/>
          </a:stretch>
        </p:blipFill>
        <p:spPr bwMode="auto">
          <a:xfrm>
            <a:off x="4648200" y="4114800"/>
            <a:ext cx="1114425"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solidFill>
                  <a:srgbClr val="000000"/>
                </a:solidFill>
              </a:rPr>
              <a:t> Step 2 </a:t>
            </a:r>
            <a:br>
              <a:rPr lang="en-US" dirty="0" smtClean="0">
                <a:solidFill>
                  <a:srgbClr val="000000"/>
                </a:solidFill>
              </a:rPr>
            </a:br>
            <a:r>
              <a:rPr lang="en-US" dirty="0" smtClean="0">
                <a:solidFill>
                  <a:srgbClr val="000000"/>
                </a:solidFill>
              </a:rPr>
              <a:t>Writing Action Steps</a:t>
            </a:r>
            <a:endParaRPr lang="en-US" sz="4000" dirty="0"/>
          </a:p>
        </p:txBody>
      </p:sp>
      <p:sp>
        <p:nvSpPr>
          <p:cNvPr id="90115" name="Slide Number Placeholder 3"/>
          <p:cNvSpPr>
            <a:spLocks noGrp="1"/>
          </p:cNvSpPr>
          <p:nvPr>
            <p:ph type="sldNum" sz="quarter" idx="12"/>
          </p:nvPr>
        </p:nvSpPr>
        <p:spPr bwMode="auto">
          <a:noFill/>
          <a:ln>
            <a:miter lim="800000"/>
            <a:headEnd/>
            <a:tailEnd/>
          </a:ln>
        </p:spPr>
        <p:txBody>
          <a:bodyPr/>
          <a:lstStyle/>
          <a:p>
            <a:fld id="{CA67AD43-F036-7D4F-8C67-5693D35606F9}" type="slidenum">
              <a:rPr lang="en-US">
                <a:latin typeface="Arial" pitchFamily="-83" charset="0"/>
              </a:rPr>
              <a:pPr/>
              <a:t>54</a:t>
            </a:fld>
            <a:endParaRPr lang="en-US">
              <a:latin typeface="Arial" pitchFamily="-83" charset="0"/>
            </a:endParaRPr>
          </a:p>
        </p:txBody>
      </p:sp>
      <p:sp>
        <p:nvSpPr>
          <p:cNvPr id="15" name="Text Placeholder 14"/>
          <p:cNvSpPr>
            <a:spLocks noGrp="1"/>
          </p:cNvSpPr>
          <p:nvPr>
            <p:ph sz="half" idx="4294967295"/>
          </p:nvPr>
        </p:nvSpPr>
        <p:spPr>
          <a:xfrm>
            <a:off x="0" y="1600200"/>
            <a:ext cx="3733800" cy="4525963"/>
          </a:xfrm>
        </p:spPr>
        <p:txBody>
          <a:bodyPr/>
          <a:lstStyle/>
          <a:p>
            <a:pPr algn="ctr">
              <a:buNone/>
            </a:pPr>
            <a:r>
              <a:rPr lang="en-US" sz="4800" dirty="0" smtClean="0"/>
              <a:t>  </a:t>
            </a:r>
          </a:p>
          <a:p>
            <a:endParaRPr lang="en-US" dirty="0"/>
          </a:p>
        </p:txBody>
      </p:sp>
      <p:pic>
        <p:nvPicPr>
          <p:cNvPr id="11" name="Content Placeholder 15" descr="drawing together"/>
          <p:cNvPicPr>
            <a:picLocks noChangeAspect="1"/>
          </p:cNvPicPr>
          <p:nvPr/>
        </p:nvPicPr>
        <p:blipFill>
          <a:blip r:embed="rId3" cstate="email"/>
          <a:srcRect l="-2347"/>
          <a:stretch>
            <a:fillRect/>
          </a:stretch>
        </p:blipFill>
        <p:spPr>
          <a:xfrm>
            <a:off x="3124200" y="1600200"/>
            <a:ext cx="3429000" cy="4468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4000"/>
              <a:t/>
            </a:r>
            <a:br>
              <a:rPr lang="en-US" sz="4000"/>
            </a:br>
            <a:r>
              <a:rPr lang="en-US" sz="4000"/>
              <a:t/>
            </a:r>
            <a:br>
              <a:rPr lang="en-US" sz="4000"/>
            </a:br>
            <a:r>
              <a:rPr lang="en-US"/>
              <a:t>Action Steps</a:t>
            </a:r>
            <a:br>
              <a:rPr lang="en-US"/>
            </a:br>
            <a:r>
              <a:rPr lang="en-US" sz="4000"/>
              <a:t/>
            </a:r>
            <a:br>
              <a:rPr lang="en-US" sz="4000"/>
            </a:br>
            <a:endParaRPr lang="en-US" sz="4000"/>
          </a:p>
        </p:txBody>
      </p:sp>
      <p:sp>
        <p:nvSpPr>
          <p:cNvPr id="92163" name="Rectangle 8"/>
          <p:cNvSpPr>
            <a:spLocks noGrp="1" noChangeArrowheads="1"/>
          </p:cNvSpPr>
          <p:nvPr>
            <p:ph idx="1"/>
          </p:nvPr>
        </p:nvSpPr>
        <p:spPr>
          <a:xfrm>
            <a:off x="914400" y="1600200"/>
            <a:ext cx="7772400" cy="4525963"/>
          </a:xfrm>
        </p:spPr>
        <p:txBody>
          <a:bodyPr/>
          <a:lstStyle/>
          <a:p>
            <a:pPr eaLnBrk="1" hangingPunct="1">
              <a:spcAft>
                <a:spcPts val="1200"/>
              </a:spcAft>
            </a:pPr>
            <a:r>
              <a:rPr lang="en-US"/>
              <a:t>Are the </a:t>
            </a:r>
            <a:r>
              <a:rPr lang="en-US" i="1"/>
              <a:t>what</a:t>
            </a:r>
            <a:r>
              <a:rPr lang="en-US"/>
              <a:t> and the </a:t>
            </a:r>
            <a:r>
              <a:rPr lang="en-US" i="1"/>
              <a:t>how</a:t>
            </a:r>
          </a:p>
          <a:p>
            <a:pPr eaLnBrk="1" hangingPunct="1">
              <a:spcAft>
                <a:spcPts val="1200"/>
              </a:spcAft>
            </a:pPr>
            <a:r>
              <a:rPr lang="en-US"/>
              <a:t>May include resources</a:t>
            </a:r>
          </a:p>
          <a:p>
            <a:pPr eaLnBrk="1" hangingPunct="1">
              <a:spcAft>
                <a:spcPts val="1200"/>
              </a:spcAft>
            </a:pPr>
            <a:r>
              <a:rPr lang="en-US"/>
              <a:t>May address how parents will be involved in reaching the program goal</a:t>
            </a:r>
          </a:p>
          <a:p>
            <a:pPr eaLnBrk="1" hangingPunct="1"/>
            <a:r>
              <a:rPr lang="en-US"/>
              <a:t>Be specific and outline all steps</a:t>
            </a:r>
          </a:p>
          <a:p>
            <a:pPr eaLnBrk="1" hangingPunct="1"/>
            <a:endParaRPr lang="en-US" sz="3600"/>
          </a:p>
        </p:txBody>
      </p:sp>
      <p:sp>
        <p:nvSpPr>
          <p:cNvPr id="92165" name="Slide Number Placeholder 3"/>
          <p:cNvSpPr>
            <a:spLocks noGrp="1"/>
          </p:cNvSpPr>
          <p:nvPr>
            <p:ph type="sldNum" sz="quarter" idx="12"/>
          </p:nvPr>
        </p:nvSpPr>
        <p:spPr bwMode="auto">
          <a:noFill/>
          <a:ln>
            <a:miter lim="800000"/>
            <a:headEnd/>
            <a:tailEnd/>
          </a:ln>
        </p:spPr>
        <p:txBody>
          <a:bodyPr/>
          <a:lstStyle/>
          <a:p>
            <a:fld id="{804C3438-6980-0149-8A1B-5792EEFFC272}" type="slidenum">
              <a:rPr lang="en-US">
                <a:latin typeface="Arial" pitchFamily="-83" charset="0"/>
              </a:rPr>
              <a:pPr/>
              <a:t>55</a:t>
            </a:fld>
            <a:endParaRPr lang="en-US">
              <a:latin typeface="Arial" pitchFamily="-83"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200" dirty="0"/>
              <a:t/>
            </a:r>
            <a:br>
              <a:rPr lang="en-US" sz="3200" dirty="0"/>
            </a:br>
            <a:r>
              <a:rPr lang="en-US" sz="4000" dirty="0"/>
              <a:t>Consider a </a:t>
            </a:r>
            <a:r>
              <a:rPr lang="en-US" sz="4000" dirty="0" smtClean="0"/>
              <a:t>variety of </a:t>
            </a:r>
            <a:r>
              <a:rPr lang="en-US" sz="4000" dirty="0"/>
              <a:t>strategies including: </a:t>
            </a:r>
            <a:br>
              <a:rPr lang="en-US" sz="4000" dirty="0"/>
            </a:br>
            <a:endParaRPr lang="en-US" sz="4000" dirty="0"/>
          </a:p>
        </p:txBody>
      </p:sp>
      <p:sp>
        <p:nvSpPr>
          <p:cNvPr id="94211" name="Rectangle 3"/>
          <p:cNvSpPr>
            <a:spLocks noGrp="1" noChangeArrowheads="1"/>
          </p:cNvSpPr>
          <p:nvPr>
            <p:ph sz="half" idx="1"/>
          </p:nvPr>
        </p:nvSpPr>
        <p:spPr>
          <a:xfrm>
            <a:off x="685800" y="1600200"/>
            <a:ext cx="3810000" cy="4525963"/>
          </a:xfrm>
        </p:spPr>
        <p:txBody>
          <a:bodyPr/>
          <a:lstStyle/>
          <a:p>
            <a:pPr marL="273050" indent="-273050" eaLnBrk="1" hangingPunct="1"/>
            <a:r>
              <a:rPr lang="en-US" dirty="0" smtClean="0"/>
              <a:t>Curriculum modifications</a:t>
            </a:r>
          </a:p>
          <a:p>
            <a:pPr marL="273050" indent="-273050" eaLnBrk="1" hangingPunct="1"/>
            <a:r>
              <a:rPr lang="en-US" dirty="0"/>
              <a:t>Professional development</a:t>
            </a:r>
            <a:endParaRPr lang="en-US" dirty="0" smtClean="0"/>
          </a:p>
          <a:p>
            <a:pPr marL="273050" indent="-273050" eaLnBrk="1" hangingPunct="1"/>
            <a:r>
              <a:rPr lang="en-US" dirty="0" smtClean="0"/>
              <a:t>Activity Planning</a:t>
            </a:r>
          </a:p>
          <a:p>
            <a:pPr marL="273050" indent="-273050" eaLnBrk="1" hangingPunct="1"/>
            <a:r>
              <a:rPr lang="en-US" dirty="0" smtClean="0"/>
              <a:t>Materials </a:t>
            </a:r>
            <a:r>
              <a:rPr lang="en-US" dirty="0"/>
              <a:t>required</a:t>
            </a:r>
          </a:p>
          <a:p>
            <a:pPr marL="273050" indent="-273050" eaLnBrk="1" hangingPunct="1"/>
            <a:r>
              <a:rPr lang="en-US" dirty="0"/>
              <a:t>Staff or program schedules</a:t>
            </a:r>
          </a:p>
        </p:txBody>
      </p:sp>
      <p:sp>
        <p:nvSpPr>
          <p:cNvPr id="94212" name="Content Placeholder 5"/>
          <p:cNvSpPr>
            <a:spLocks noGrp="1"/>
          </p:cNvSpPr>
          <p:nvPr>
            <p:ph sz="half" idx="2"/>
          </p:nvPr>
        </p:nvSpPr>
        <p:spPr/>
        <p:txBody>
          <a:bodyPr/>
          <a:lstStyle/>
          <a:p>
            <a:pPr marL="273050" indent="-273050" eaLnBrk="1" hangingPunct="1"/>
            <a:r>
              <a:rPr lang="en-US"/>
              <a:t>Child-staff interactions</a:t>
            </a:r>
          </a:p>
          <a:p>
            <a:pPr marL="273050" indent="-273050" eaLnBrk="1" hangingPunct="1"/>
            <a:r>
              <a:rPr lang="en-US"/>
              <a:t>Program or classroom use of space</a:t>
            </a:r>
          </a:p>
          <a:p>
            <a:pPr marL="273050" indent="-273050" eaLnBrk="1" hangingPunct="1"/>
            <a:r>
              <a:rPr lang="en-US"/>
              <a:t>Parent education, or community outreach</a:t>
            </a:r>
          </a:p>
          <a:p>
            <a:pPr marL="273050" indent="-273050" eaLnBrk="1" hangingPunct="1"/>
            <a:r>
              <a:rPr lang="en-US"/>
              <a:t>Suggested resources</a:t>
            </a:r>
          </a:p>
          <a:p>
            <a:pPr marL="273050" indent="-273050"/>
            <a:endParaRPr lang="en-US"/>
          </a:p>
        </p:txBody>
      </p:sp>
      <p:sp>
        <p:nvSpPr>
          <p:cNvPr id="94214" name="Slide Number Placeholder 5"/>
          <p:cNvSpPr>
            <a:spLocks noGrp="1"/>
          </p:cNvSpPr>
          <p:nvPr>
            <p:ph type="sldNum" sz="quarter" idx="4294967295"/>
          </p:nvPr>
        </p:nvSpPr>
        <p:spPr bwMode="auto">
          <a:xfrm>
            <a:off x="304800" y="6248400"/>
            <a:ext cx="2133600" cy="476250"/>
          </a:xfrm>
          <a:noFill/>
          <a:ln>
            <a:miter lim="800000"/>
            <a:headEnd/>
            <a:tailEnd/>
          </a:ln>
        </p:spPr>
        <p:txBody>
          <a:bodyPr/>
          <a:lstStyle/>
          <a:p>
            <a:fld id="{82E1AD6A-FD05-284A-B369-8E6541BCAE00}" type="slidenum">
              <a:rPr lang="en-US">
                <a:latin typeface="Arial" pitchFamily="-83" charset="0"/>
              </a:rPr>
              <a:pPr/>
              <a:t>56</a:t>
            </a:fld>
            <a:endParaRPr lang="en-US">
              <a:latin typeface="Arial" pitchFamily="-83"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8"/>
          <p:cNvSpPr>
            <a:spLocks noGrp="1" noChangeArrowheads="1"/>
          </p:cNvSpPr>
          <p:nvPr>
            <p:ph type="title"/>
          </p:nvPr>
        </p:nvSpPr>
        <p:spPr>
          <a:xfrm>
            <a:off x="685800" y="152400"/>
            <a:ext cx="8229600" cy="1143000"/>
          </a:xfrm>
        </p:spPr>
        <p:txBody>
          <a:bodyPr/>
          <a:lstStyle/>
          <a:p>
            <a:pPr eaLnBrk="1" hangingPunct="1"/>
            <a:r>
              <a:rPr lang="en-US" sz="4000" dirty="0">
                <a:ea typeface="Arial" pitchFamily="-83" charset="0"/>
                <a:cs typeface="Arial" pitchFamily="-83" charset="0"/>
              </a:rPr>
              <a:t>Use </a:t>
            </a:r>
            <a:r>
              <a:rPr lang="en-US" sz="4000" dirty="0" smtClean="0">
                <a:ea typeface="Arial" pitchFamily="-83" charset="0"/>
                <a:cs typeface="Arial" pitchFamily="-83" charset="0"/>
              </a:rPr>
              <a:t>f</a:t>
            </a:r>
            <a:r>
              <a:rPr lang="en-US" sz="4000" dirty="0" smtClean="0">
                <a:ea typeface="Arial" pitchFamily="-83" charset="0"/>
                <a:cs typeface="Arial" pitchFamily="-83" charset="0"/>
              </a:rPr>
              <a:t>rameworks </a:t>
            </a:r>
            <a:r>
              <a:rPr lang="en-US" sz="4000" dirty="0">
                <a:ea typeface="Arial" pitchFamily="-83" charset="0"/>
                <a:cs typeface="Arial" pitchFamily="-83" charset="0"/>
              </a:rPr>
              <a:t>as a </a:t>
            </a:r>
            <a:r>
              <a:rPr lang="en-US" sz="4000" dirty="0" smtClean="0">
                <a:ea typeface="Arial" pitchFamily="-83" charset="0"/>
                <a:cs typeface="Arial" pitchFamily="-83" charset="0"/>
              </a:rPr>
              <a:t>resource</a:t>
            </a:r>
            <a:endParaRPr lang="en-US" sz="4000" dirty="0">
              <a:ea typeface="Arial" pitchFamily="-83" charset="0"/>
              <a:cs typeface="Arial" pitchFamily="-83" charset="0"/>
            </a:endParaRPr>
          </a:p>
        </p:txBody>
      </p:sp>
      <p:sp>
        <p:nvSpPr>
          <p:cNvPr id="96260" name="Slide Number Placeholder 7"/>
          <p:cNvSpPr>
            <a:spLocks noGrp="1"/>
          </p:cNvSpPr>
          <p:nvPr>
            <p:ph type="sldNum" sz="quarter" idx="12"/>
          </p:nvPr>
        </p:nvSpPr>
        <p:spPr bwMode="auto">
          <a:noFill/>
          <a:ln>
            <a:miter lim="800000"/>
            <a:headEnd/>
            <a:tailEnd/>
          </a:ln>
        </p:spPr>
        <p:txBody>
          <a:bodyPr/>
          <a:lstStyle/>
          <a:p>
            <a:fld id="{82008218-7F2F-CB44-96ED-05DCC59417E9}" type="slidenum">
              <a:rPr lang="en-US">
                <a:latin typeface="Arial" pitchFamily="-83" charset="0"/>
              </a:rPr>
              <a:pPr/>
              <a:t>57</a:t>
            </a:fld>
            <a:endParaRPr lang="en-US">
              <a:latin typeface="Arial" pitchFamily="-83" charset="0"/>
            </a:endParaRPr>
          </a:p>
        </p:txBody>
      </p:sp>
      <p:pic>
        <p:nvPicPr>
          <p:cNvPr id="96261" name="Picture 7" descr="Screen Shot 2013-02-22 at 11.32.50 AM.png"/>
          <p:cNvPicPr>
            <a:picLocks noChangeAspect="1"/>
          </p:cNvPicPr>
          <p:nvPr/>
        </p:nvPicPr>
        <p:blipFill>
          <a:blip r:embed="rId3" cstate="email"/>
          <a:srcRect/>
          <a:stretch>
            <a:fillRect/>
          </a:stretch>
        </p:blipFill>
        <p:spPr bwMode="auto">
          <a:xfrm>
            <a:off x="685800" y="1143000"/>
            <a:ext cx="3057525" cy="3822700"/>
          </a:xfrm>
          <a:prstGeom prst="rect">
            <a:avLst/>
          </a:prstGeom>
          <a:noFill/>
          <a:ln w="9525">
            <a:noFill/>
            <a:miter lim="800000"/>
            <a:headEnd/>
            <a:tailEnd/>
          </a:ln>
        </p:spPr>
      </p:pic>
      <p:pic>
        <p:nvPicPr>
          <p:cNvPr id="96262" name="Picture 32"/>
          <p:cNvPicPr>
            <a:picLocks noChangeAspect="1" noChangeArrowheads="1"/>
          </p:cNvPicPr>
          <p:nvPr/>
        </p:nvPicPr>
        <p:blipFill>
          <a:blip r:embed="rId4" cstate="email"/>
          <a:srcRect/>
          <a:stretch>
            <a:fillRect/>
          </a:stretch>
        </p:blipFill>
        <p:spPr bwMode="auto">
          <a:xfrm>
            <a:off x="2819400" y="1600200"/>
            <a:ext cx="2984500" cy="3930650"/>
          </a:xfrm>
          <a:prstGeom prst="rect">
            <a:avLst/>
          </a:prstGeom>
          <a:noFill/>
          <a:ln w="9525">
            <a:noFill/>
            <a:miter lim="800000"/>
            <a:headEnd/>
            <a:tailEnd/>
          </a:ln>
        </p:spPr>
      </p:pic>
      <p:pic>
        <p:nvPicPr>
          <p:cNvPr id="96263" name="Picture 7"/>
          <p:cNvPicPr>
            <a:picLocks noChangeAspect="1" noChangeArrowheads="1"/>
          </p:cNvPicPr>
          <p:nvPr/>
        </p:nvPicPr>
        <p:blipFill>
          <a:blip r:embed="rId5" cstate="email"/>
          <a:srcRect/>
          <a:stretch>
            <a:fillRect/>
          </a:stretch>
        </p:blipFill>
        <p:spPr bwMode="auto">
          <a:xfrm>
            <a:off x="4648200" y="2133600"/>
            <a:ext cx="2971800" cy="3913188"/>
          </a:xfrm>
          <a:prstGeom prst="rect">
            <a:avLst/>
          </a:prstGeom>
          <a:noFill/>
          <a:ln w="9525">
            <a:noFill/>
            <a:miter lim="800000"/>
            <a:headEnd/>
            <a:tailEnd/>
          </a:ln>
        </p:spPr>
      </p:pic>
      <p:sp>
        <p:nvSpPr>
          <p:cNvPr id="15" name="Rectangular Callout 14"/>
          <p:cNvSpPr>
            <a:spLocks noChangeArrowheads="1"/>
          </p:cNvSpPr>
          <p:nvPr/>
        </p:nvSpPr>
        <p:spPr bwMode="auto">
          <a:xfrm>
            <a:off x="2286000" y="4648200"/>
            <a:ext cx="2362200" cy="1447800"/>
          </a:xfrm>
          <a:prstGeom prst="wedgeRectCallout">
            <a:avLst>
              <a:gd name="adj1" fmla="val 70519"/>
              <a:gd name="adj2" fmla="val -84255"/>
            </a:avLst>
          </a:prstGeom>
          <a:gradFill rotWithShape="1">
            <a:gsLst>
              <a:gs pos="0">
                <a:srgbClr val="B5E5E9"/>
              </a:gs>
              <a:gs pos="100000">
                <a:srgbClr val="CBFFFF"/>
              </a:gs>
            </a:gsLst>
            <a:lin ang="16200000"/>
          </a:gradFill>
          <a:ln w="9525">
            <a:solidFill>
              <a:srgbClr val="B6DCDF"/>
            </a:solidFill>
            <a:miter lim="800000"/>
            <a:headEnd/>
            <a:tailEnd/>
          </a:ln>
          <a:effectLst>
            <a:outerShdw blurRad="63500" dist="23000" dir="5400000" rotWithShape="0">
              <a:srgbClr val="000000">
                <a:alpha val="34998"/>
              </a:srgbClr>
            </a:outerShdw>
          </a:effectLst>
        </p:spPr>
        <p:txBody>
          <a:bodyPr anchor="ctr">
            <a:prstTxWarp prst="textNoShape">
              <a:avLst/>
            </a:prstTxWarp>
          </a:bodyPr>
          <a:lstStyle/>
          <a:p>
            <a:pPr algn="ctr">
              <a:defRPr/>
            </a:pPr>
            <a:r>
              <a:rPr lang="en-US" sz="2000" dirty="0">
                <a:solidFill>
                  <a:schemeClr val="tx1">
                    <a:lumMod val="85000"/>
                    <a:lumOff val="15000"/>
                  </a:schemeClr>
                </a:solidFill>
                <a:latin typeface="+mn-lt"/>
                <a:ea typeface="+mn-ea"/>
                <a:cs typeface="+mn-cs"/>
              </a:rPr>
              <a:t>School-age frameworks available on CDE Web site</a:t>
            </a:r>
          </a:p>
        </p:txBody>
      </p:sp>
      <p:pic>
        <p:nvPicPr>
          <p:cNvPr id="8" name="Picture 7" descr="Screen Shot 2014-03-13 at 7.37.47 AM.png"/>
          <p:cNvPicPr>
            <a:picLocks noChangeAspect="1"/>
          </p:cNvPicPr>
          <p:nvPr/>
        </p:nvPicPr>
        <p:blipFill>
          <a:blip r:embed="rId6" cstate="email"/>
          <a:srcRect/>
          <a:stretch>
            <a:fillRect/>
          </a:stretch>
        </p:blipFill>
        <p:spPr>
          <a:xfrm>
            <a:off x="6096000" y="2819400"/>
            <a:ext cx="2848600" cy="3552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sz="4000" dirty="0">
                <a:ea typeface="Arial" pitchFamily="-83" charset="0"/>
                <a:cs typeface="Arial" pitchFamily="-83" charset="0"/>
              </a:rPr>
              <a:t>What </a:t>
            </a:r>
            <a:r>
              <a:rPr lang="en-US" sz="4000" dirty="0" smtClean="0">
                <a:ea typeface="Arial" pitchFamily="-83" charset="0"/>
                <a:cs typeface="Arial" pitchFamily="-83" charset="0"/>
              </a:rPr>
              <a:t>do </a:t>
            </a:r>
            <a:r>
              <a:rPr lang="en-US" sz="4000" dirty="0">
                <a:ea typeface="Arial" pitchFamily="-83" charset="0"/>
                <a:cs typeface="Arial" pitchFamily="-83" charset="0"/>
              </a:rPr>
              <a:t>the </a:t>
            </a:r>
            <a:r>
              <a:rPr lang="en-US" sz="4000" dirty="0" smtClean="0">
                <a:ea typeface="Arial" pitchFamily="-83" charset="0"/>
                <a:cs typeface="Arial" pitchFamily="-83" charset="0"/>
              </a:rPr>
              <a:t>frameworks </a:t>
            </a:r>
            <a:r>
              <a:rPr lang="en-US" sz="4000" dirty="0" smtClean="0">
                <a:ea typeface="Arial" pitchFamily="-83" charset="0"/>
                <a:cs typeface="Arial" pitchFamily="-83" charset="0"/>
              </a:rPr>
              <a:t>do</a:t>
            </a:r>
            <a:r>
              <a:rPr lang="en-US" sz="4000" dirty="0">
                <a:ea typeface="Arial" pitchFamily="-83" charset="0"/>
                <a:cs typeface="Arial" pitchFamily="-83" charset="0"/>
              </a:rPr>
              <a:t>?</a:t>
            </a:r>
          </a:p>
        </p:txBody>
      </p:sp>
      <p:sp>
        <p:nvSpPr>
          <p:cNvPr id="100356" name="Rectangle 3"/>
          <p:cNvSpPr>
            <a:spLocks noGrp="1" noChangeArrowheads="1"/>
          </p:cNvSpPr>
          <p:nvPr>
            <p:ph type="body" sz="half" idx="1"/>
          </p:nvPr>
        </p:nvSpPr>
        <p:spPr>
          <a:xfrm>
            <a:off x="762000" y="1524000"/>
            <a:ext cx="7924800" cy="2185988"/>
          </a:xfrm>
        </p:spPr>
        <p:txBody>
          <a:bodyPr/>
          <a:lstStyle/>
          <a:p>
            <a:pPr marL="0" indent="0" eaLnBrk="1" hangingPunct="1">
              <a:buFontTx/>
              <a:buNone/>
            </a:pPr>
            <a:r>
              <a:rPr lang="en-US" sz="2800" dirty="0" smtClean="0">
                <a:ea typeface="Arial" pitchFamily="-83" charset="0"/>
                <a:cs typeface="Arial" pitchFamily="-83" charset="0"/>
              </a:rPr>
              <a:t>Frameworks present strategies </a:t>
            </a:r>
            <a:r>
              <a:rPr lang="en-US" sz="2800" dirty="0">
                <a:ea typeface="Arial" pitchFamily="-83" charset="0"/>
                <a:cs typeface="Arial" pitchFamily="-83" charset="0"/>
              </a:rPr>
              <a:t>and information to enrich learning and development opportunities for all of </a:t>
            </a:r>
            <a:r>
              <a:rPr lang="en-US" sz="2800" dirty="0" smtClean="0">
                <a:ea typeface="Arial" pitchFamily="-83" charset="0"/>
                <a:cs typeface="Arial" pitchFamily="-83" charset="0"/>
              </a:rPr>
              <a:t>California’s children.</a:t>
            </a:r>
            <a:endParaRPr lang="en-US" sz="2000" dirty="0">
              <a:ea typeface="Arial" pitchFamily="-83" charset="0"/>
              <a:cs typeface="Arial" pitchFamily="-83" charset="0"/>
            </a:endParaRPr>
          </a:p>
        </p:txBody>
      </p:sp>
      <p:pic>
        <p:nvPicPr>
          <p:cNvPr id="100357" name="Picture 6" descr="sensory table"/>
          <p:cNvPicPr>
            <a:picLocks noGrp="1" noChangeAspect="1" noChangeArrowheads="1"/>
          </p:cNvPicPr>
          <p:nvPr>
            <p:ph sz="half" idx="2"/>
          </p:nvPr>
        </p:nvPicPr>
        <p:blipFill>
          <a:blip r:embed="rId3" cstate="email"/>
          <a:stretch>
            <a:fillRect/>
          </a:stretch>
        </p:blipFill>
        <p:spPr>
          <a:xfrm>
            <a:off x="1938336" y="2998788"/>
            <a:ext cx="4691064" cy="3127376"/>
          </a:xfrm>
          <a:noFill/>
        </p:spPr>
      </p:pic>
      <p:sp>
        <p:nvSpPr>
          <p:cNvPr id="100354" name="Slide Number Placeholder 6"/>
          <p:cNvSpPr>
            <a:spLocks noGrp="1"/>
          </p:cNvSpPr>
          <p:nvPr>
            <p:ph type="sldNum" sz="quarter" idx="12"/>
          </p:nvPr>
        </p:nvSpPr>
        <p:spPr bwMode="auto">
          <a:noFill/>
          <a:ln>
            <a:miter lim="800000"/>
            <a:headEnd/>
            <a:tailEnd/>
          </a:ln>
        </p:spPr>
        <p:txBody>
          <a:bodyPr/>
          <a:lstStyle/>
          <a:p>
            <a:fld id="{2B8D0651-95FC-C54B-A328-5E332670F5FA}" type="slidenum">
              <a:rPr lang="en-US">
                <a:latin typeface="Arial" pitchFamily="-83" charset="0"/>
                <a:ea typeface="Arial" pitchFamily="-83" charset="0"/>
                <a:cs typeface="Arial" pitchFamily="-83" charset="0"/>
              </a:rPr>
              <a:pPr/>
              <a:t>58</a:t>
            </a:fld>
            <a:endParaRPr lang="en-US">
              <a:latin typeface="Arial" pitchFamily="-83" charset="0"/>
              <a:ea typeface="Arial" pitchFamily="-83" charset="0"/>
              <a:cs typeface="Arial" pitchFamily="-83"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0"/>
            <a:ext cx="8229600" cy="1143000"/>
          </a:xfrm>
        </p:spPr>
        <p:txBody>
          <a:bodyPr/>
          <a:lstStyle/>
          <a:p>
            <a:r>
              <a:rPr lang="en-US" dirty="0">
                <a:ea typeface="Arial" pitchFamily="-83" charset="0"/>
                <a:cs typeface="Arial" pitchFamily="-83" charset="0"/>
              </a:rPr>
              <a:t>What’s</a:t>
            </a:r>
            <a:r>
              <a:rPr lang="en-US" dirty="0" smtClean="0">
                <a:ea typeface="Arial" pitchFamily="-83" charset="0"/>
                <a:cs typeface="Arial" pitchFamily="-83" charset="0"/>
              </a:rPr>
              <a:t> in the </a:t>
            </a:r>
            <a:r>
              <a:rPr lang="en-US" dirty="0" smtClean="0">
                <a:ea typeface="Arial" pitchFamily="-83" charset="0"/>
                <a:cs typeface="Arial" pitchFamily="-83" charset="0"/>
              </a:rPr>
              <a:t>frameworks</a:t>
            </a:r>
            <a:r>
              <a:rPr lang="en-US" dirty="0" smtClean="0">
                <a:ea typeface="Arial" pitchFamily="-83" charset="0"/>
                <a:cs typeface="Arial" pitchFamily="-83" charset="0"/>
              </a:rPr>
              <a:t>?</a:t>
            </a:r>
            <a:endParaRPr lang="en-US" dirty="0">
              <a:ea typeface="Arial" pitchFamily="-83" charset="0"/>
              <a:cs typeface="Arial" pitchFamily="-83" charset="0"/>
            </a:endParaRPr>
          </a:p>
        </p:txBody>
      </p:sp>
      <p:sp>
        <p:nvSpPr>
          <p:cNvPr id="106499" name="Rectangle 3"/>
          <p:cNvSpPr>
            <a:spLocks noGrp="1" noChangeArrowheads="1"/>
          </p:cNvSpPr>
          <p:nvPr>
            <p:ph type="body" sz="half" idx="1"/>
          </p:nvPr>
        </p:nvSpPr>
        <p:spPr>
          <a:xfrm>
            <a:off x="838200" y="1600200"/>
            <a:ext cx="4038600" cy="4525963"/>
          </a:xfrm>
        </p:spPr>
        <p:txBody>
          <a:bodyPr/>
          <a:lstStyle/>
          <a:p>
            <a:pPr>
              <a:spcAft>
                <a:spcPts val="1200"/>
              </a:spcAft>
            </a:pPr>
            <a:r>
              <a:rPr lang="en-US" sz="2800" dirty="0">
                <a:ea typeface="Arial" pitchFamily="-83" charset="0"/>
                <a:cs typeface="Arial" pitchFamily="-83" charset="0"/>
              </a:rPr>
              <a:t>Guiding </a:t>
            </a:r>
            <a:r>
              <a:rPr lang="en-US" sz="2800" dirty="0" smtClean="0">
                <a:ea typeface="Arial" pitchFamily="-83" charset="0"/>
                <a:cs typeface="Arial" pitchFamily="-83" charset="0"/>
              </a:rPr>
              <a:t>Principles </a:t>
            </a:r>
          </a:p>
          <a:p>
            <a:pPr>
              <a:spcAft>
                <a:spcPts val="1200"/>
              </a:spcAft>
            </a:pPr>
            <a:r>
              <a:rPr lang="en-US" sz="2800" dirty="0">
                <a:ea typeface="Arial" pitchFamily="-83" charset="0"/>
                <a:cs typeface="Arial" pitchFamily="-83" charset="0"/>
              </a:rPr>
              <a:t>Environments and </a:t>
            </a:r>
            <a:r>
              <a:rPr lang="en-US" sz="2800" dirty="0" smtClean="0">
                <a:ea typeface="Arial" pitchFamily="-83" charset="0"/>
                <a:cs typeface="Arial" pitchFamily="-83" charset="0"/>
              </a:rPr>
              <a:t>Materials</a:t>
            </a:r>
          </a:p>
          <a:p>
            <a:pPr>
              <a:spcAft>
                <a:spcPts val="1200"/>
              </a:spcAft>
            </a:pPr>
            <a:r>
              <a:rPr lang="en-US" sz="2800" dirty="0">
                <a:ea typeface="Arial" pitchFamily="-83" charset="0"/>
                <a:cs typeface="Arial" pitchFamily="-83" charset="0"/>
              </a:rPr>
              <a:t>Summary of the Strands and </a:t>
            </a:r>
            <a:r>
              <a:rPr lang="en-US" sz="2800" dirty="0" err="1" smtClean="0">
                <a:ea typeface="Arial" pitchFamily="-83" charset="0"/>
                <a:cs typeface="Arial" pitchFamily="-83" charset="0"/>
              </a:rPr>
              <a:t>Substrands</a:t>
            </a:r>
            <a:endParaRPr lang="en-US" sz="2800" dirty="0">
              <a:ea typeface="Arial" pitchFamily="-83" charset="0"/>
              <a:cs typeface="Arial" pitchFamily="-83" charset="0"/>
            </a:endParaRPr>
          </a:p>
        </p:txBody>
      </p:sp>
      <p:pic>
        <p:nvPicPr>
          <p:cNvPr id="106500" name="Picture 5" descr="MP900385751[2]"/>
          <p:cNvPicPr>
            <a:picLocks noGrp="1" noChangeAspect="1" noChangeArrowheads="1"/>
          </p:cNvPicPr>
          <p:nvPr>
            <p:ph sz="half" idx="2"/>
          </p:nvPr>
        </p:nvPicPr>
        <p:blipFill>
          <a:blip r:embed="rId3" cstate="email"/>
          <a:srcRect/>
          <a:stretch>
            <a:fillRect/>
          </a:stretch>
        </p:blipFill>
        <p:spPr>
          <a:xfrm>
            <a:off x="5051425" y="1600200"/>
            <a:ext cx="3232150" cy="4525963"/>
          </a:xfrm>
        </p:spPr>
      </p:pic>
      <p:sp>
        <p:nvSpPr>
          <p:cNvPr id="106502" name="Slide Number Placeholder 5"/>
          <p:cNvSpPr>
            <a:spLocks noGrp="1"/>
          </p:cNvSpPr>
          <p:nvPr>
            <p:ph type="sldNum" sz="quarter" idx="12"/>
          </p:nvPr>
        </p:nvSpPr>
        <p:spPr bwMode="auto">
          <a:noFill/>
          <a:ln>
            <a:miter lim="800000"/>
            <a:headEnd/>
            <a:tailEnd/>
          </a:ln>
        </p:spPr>
        <p:txBody>
          <a:bodyPr/>
          <a:lstStyle/>
          <a:p>
            <a:fld id="{CFAEC0CF-69F4-6E42-BF1F-E8B4D414D972}" type="slidenum">
              <a:rPr lang="en-US">
                <a:latin typeface="Arial" pitchFamily="-83" charset="0"/>
              </a:rPr>
              <a:pPr/>
              <a:t>59</a:t>
            </a:fld>
            <a:endParaRPr lang="en-US">
              <a:latin typeface="Arial" pitchFamily="-83"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r>
              <a:rPr lang="en-US"/>
              <a:t>Quick Guide</a:t>
            </a:r>
          </a:p>
        </p:txBody>
      </p:sp>
      <p:pic>
        <p:nvPicPr>
          <p:cNvPr id="28675" name="Content Placeholder 12" descr="how to say yes .png"/>
          <p:cNvPicPr>
            <a:picLocks noGrp="1" noChangeAspect="1"/>
          </p:cNvPicPr>
          <p:nvPr>
            <p:ph sz="half" idx="1"/>
          </p:nvPr>
        </p:nvPicPr>
        <p:blipFill>
          <a:blip r:embed="rId3" cstate="email"/>
          <a:stretch>
            <a:fillRect/>
          </a:stretch>
        </p:blipFill>
        <p:spPr>
          <a:xfrm>
            <a:off x="4572000" y="1600199"/>
            <a:ext cx="3897390" cy="3154680"/>
          </a:xfrm>
        </p:spPr>
      </p:pic>
      <p:sp>
        <p:nvSpPr>
          <p:cNvPr id="2" name="Text Placeholder 6"/>
          <p:cNvSpPr>
            <a:spLocks noGrp="1"/>
          </p:cNvSpPr>
          <p:nvPr>
            <p:ph sz="half" idx="2"/>
          </p:nvPr>
        </p:nvSpPr>
        <p:spPr>
          <a:xfrm>
            <a:off x="838200" y="1524000"/>
            <a:ext cx="3581400" cy="4525963"/>
          </a:xfrm>
        </p:spPr>
        <p:txBody>
          <a:bodyPr/>
          <a:lstStyle/>
          <a:p>
            <a:pPr marL="0" indent="0">
              <a:buFontTx/>
              <a:buNone/>
              <a:defRPr/>
            </a:pPr>
            <a:r>
              <a:rPr lang="en-US" dirty="0" smtClean="0">
                <a:ea typeface="ＭＳ Ｐゴシック" pitchFamily="-84" charset="-128"/>
                <a:cs typeface="ＭＳ Ｐゴシック" pitchFamily="-84" charset="-128"/>
              </a:rPr>
              <a:t>To answer YES to a question:</a:t>
            </a:r>
          </a:p>
          <a:p>
            <a:pPr marL="182880" indent="-182880">
              <a:defRPr/>
            </a:pPr>
            <a:r>
              <a:rPr lang="en-US" dirty="0" smtClean="0">
                <a:ea typeface="ＭＳ Ｐゴシック" pitchFamily="-84" charset="-128"/>
                <a:cs typeface="ＭＳ Ｐゴシック" pitchFamily="-84" charset="-128"/>
              </a:rPr>
              <a:t>From participant box, click on green check mark.</a:t>
            </a:r>
          </a:p>
          <a:p>
            <a:pPr marL="182880" indent="-182880">
              <a:defRPr/>
            </a:pPr>
            <a:r>
              <a:rPr lang="en-US" dirty="0" smtClean="0">
                <a:ea typeface="ＭＳ Ｐゴシック" pitchFamily="-84" charset="-128"/>
                <a:cs typeface="ＭＳ Ｐゴシック" pitchFamily="-84" charset="-128"/>
              </a:rPr>
              <a:t>To clear check mark, click again.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4"/>
          <p:cNvSpPr>
            <a:spLocks noGrp="1" noChangeArrowheads="1"/>
          </p:cNvSpPr>
          <p:nvPr>
            <p:ph type="title"/>
          </p:nvPr>
        </p:nvSpPr>
        <p:spPr/>
        <p:txBody>
          <a:bodyPr/>
          <a:lstStyle/>
          <a:p>
            <a:pPr eaLnBrk="1" hangingPunct="1"/>
            <a:r>
              <a:rPr lang="en-US" sz="4000">
                <a:ea typeface="Arial" pitchFamily="-83" charset="0"/>
                <a:cs typeface="Arial" pitchFamily="-83" charset="0"/>
              </a:rPr>
              <a:t>Discover ideas for:</a:t>
            </a:r>
          </a:p>
        </p:txBody>
      </p:sp>
      <p:sp>
        <p:nvSpPr>
          <p:cNvPr id="405509" name="Rectangle 5"/>
          <p:cNvSpPr>
            <a:spLocks noGrp="1" noChangeArrowheads="1"/>
          </p:cNvSpPr>
          <p:nvPr>
            <p:ph sz="half" idx="1"/>
          </p:nvPr>
        </p:nvSpPr>
        <p:spPr/>
        <p:txBody>
          <a:bodyPr/>
          <a:lstStyle/>
          <a:p>
            <a:pPr eaLnBrk="1" hangingPunct="1"/>
            <a:r>
              <a:rPr lang="en-US">
                <a:ea typeface="Arial" pitchFamily="-83" charset="0"/>
                <a:cs typeface="Arial" pitchFamily="-83" charset="0"/>
              </a:rPr>
              <a:t>Environments</a:t>
            </a:r>
          </a:p>
          <a:p>
            <a:pPr eaLnBrk="1" hangingPunct="1"/>
            <a:r>
              <a:rPr lang="en-US">
                <a:ea typeface="Arial" pitchFamily="-83" charset="0"/>
                <a:cs typeface="Arial" pitchFamily="-83" charset="0"/>
              </a:rPr>
              <a:t>Building on children’s play</a:t>
            </a:r>
          </a:p>
          <a:p>
            <a:pPr eaLnBrk="1" hangingPunct="1"/>
            <a:r>
              <a:rPr lang="en-US">
                <a:ea typeface="Arial" pitchFamily="-83" charset="0"/>
                <a:cs typeface="Arial" pitchFamily="-83" charset="0"/>
              </a:rPr>
              <a:t>Materials</a:t>
            </a:r>
          </a:p>
          <a:p>
            <a:pPr eaLnBrk="1" hangingPunct="1"/>
            <a:r>
              <a:rPr lang="en-US">
                <a:ea typeface="Arial" pitchFamily="-83" charset="0"/>
                <a:cs typeface="Arial" pitchFamily="-83" charset="0"/>
              </a:rPr>
              <a:t>Teacher-guided learning activities</a:t>
            </a:r>
            <a:endParaRPr lang="en-US" sz="2800">
              <a:ea typeface="Arial" pitchFamily="-83" charset="0"/>
              <a:cs typeface="Arial" pitchFamily="-83" charset="0"/>
            </a:endParaRPr>
          </a:p>
        </p:txBody>
      </p:sp>
      <p:pic>
        <p:nvPicPr>
          <p:cNvPr id="6" name="Content Placeholder 5" descr="duckkidand teacher"/>
          <p:cNvPicPr>
            <a:picLocks noGrp="1" noChangeAspect="1"/>
          </p:cNvPicPr>
          <p:nvPr>
            <p:ph sz="half" idx="2"/>
          </p:nvPr>
        </p:nvPicPr>
        <p:blipFill>
          <a:blip r:embed="rId3" cstate="email"/>
          <a:stretch>
            <a:fillRect/>
          </a:stretch>
        </p:blipFill>
        <p:spPr>
          <a:xfrm>
            <a:off x="4724400" y="2133600"/>
            <a:ext cx="3810000" cy="2857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5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5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5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55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6"/>
          <p:cNvSpPr>
            <a:spLocks noGrp="1"/>
          </p:cNvSpPr>
          <p:nvPr>
            <p:ph type="sldNum" sz="quarter" idx="12"/>
          </p:nvPr>
        </p:nvSpPr>
        <p:spPr bwMode="auto">
          <a:noFill/>
          <a:ln>
            <a:miter lim="800000"/>
            <a:headEnd/>
            <a:tailEnd/>
          </a:ln>
        </p:spPr>
        <p:txBody>
          <a:bodyPr/>
          <a:lstStyle/>
          <a:p>
            <a:fld id="{85538C7F-3D87-0348-9C79-936F9B9A0BBE}" type="slidenum">
              <a:rPr lang="en-US">
                <a:latin typeface="Arial" pitchFamily="-83" charset="0"/>
                <a:ea typeface="Arial" pitchFamily="-83" charset="0"/>
                <a:cs typeface="Arial" pitchFamily="-83" charset="0"/>
              </a:rPr>
              <a:pPr/>
              <a:t>61</a:t>
            </a:fld>
            <a:endParaRPr lang="en-US">
              <a:latin typeface="Arial" pitchFamily="-83" charset="0"/>
              <a:ea typeface="Arial" pitchFamily="-83" charset="0"/>
              <a:cs typeface="Arial" pitchFamily="-83" charset="0"/>
            </a:endParaRPr>
          </a:p>
        </p:txBody>
      </p:sp>
      <p:sp>
        <p:nvSpPr>
          <p:cNvPr id="104451" name="Rectangle 4"/>
          <p:cNvSpPr>
            <a:spLocks noGrp="1" noChangeArrowheads="1"/>
          </p:cNvSpPr>
          <p:nvPr>
            <p:ph type="title"/>
          </p:nvPr>
        </p:nvSpPr>
        <p:spPr>
          <a:xfrm>
            <a:off x="533400" y="228600"/>
            <a:ext cx="8229600" cy="1143000"/>
          </a:xfrm>
        </p:spPr>
        <p:txBody>
          <a:bodyPr/>
          <a:lstStyle/>
          <a:p>
            <a:pPr eaLnBrk="1" hangingPunct="1"/>
            <a:r>
              <a:rPr lang="en-US" sz="3600" dirty="0">
                <a:ea typeface="Arial" pitchFamily="-83" charset="0"/>
                <a:cs typeface="Arial" pitchFamily="-83" charset="0"/>
              </a:rPr>
              <a:t>The</a:t>
            </a:r>
            <a:r>
              <a:rPr lang="en-US" sz="3600" dirty="0" smtClean="0">
                <a:ea typeface="Arial" pitchFamily="-83" charset="0"/>
                <a:cs typeface="Arial" pitchFamily="-83" charset="0"/>
              </a:rPr>
              <a:t> I/T and Preschool Curriculum </a:t>
            </a:r>
            <a:r>
              <a:rPr lang="en-US" sz="3600" dirty="0">
                <a:ea typeface="Arial" pitchFamily="-83" charset="0"/>
                <a:cs typeface="Arial" pitchFamily="-83" charset="0"/>
              </a:rPr>
              <a:t>Framework strategies are:</a:t>
            </a:r>
          </a:p>
        </p:txBody>
      </p:sp>
      <p:sp>
        <p:nvSpPr>
          <p:cNvPr id="406533" name="Rectangle 5"/>
          <p:cNvSpPr>
            <a:spLocks noGrp="1" noChangeArrowheads="1"/>
          </p:cNvSpPr>
          <p:nvPr>
            <p:ph type="body" sz="half" idx="1"/>
          </p:nvPr>
        </p:nvSpPr>
        <p:spPr>
          <a:xfrm>
            <a:off x="685800" y="1600200"/>
            <a:ext cx="4038600" cy="4525963"/>
          </a:xfrm>
        </p:spPr>
        <p:txBody>
          <a:bodyPr/>
          <a:lstStyle/>
          <a:p>
            <a:pPr eaLnBrk="1" hangingPunct="1"/>
            <a:r>
              <a:rPr lang="en-US" sz="2600" dirty="0">
                <a:ea typeface="Arial" pitchFamily="-83" charset="0"/>
                <a:cs typeface="Arial" pitchFamily="-83" charset="0"/>
              </a:rPr>
              <a:t>Developmentally appropriate</a:t>
            </a:r>
          </a:p>
          <a:p>
            <a:pPr eaLnBrk="1" hangingPunct="1"/>
            <a:r>
              <a:rPr lang="en-US" sz="2600" dirty="0">
                <a:ea typeface="Arial" pitchFamily="-83" charset="0"/>
                <a:cs typeface="Arial" pitchFamily="-83" charset="0"/>
              </a:rPr>
              <a:t>Reflective of thoughtful observation and intentional planning</a:t>
            </a:r>
          </a:p>
          <a:p>
            <a:pPr eaLnBrk="1" hangingPunct="1"/>
            <a:r>
              <a:rPr lang="en-US" sz="2600" dirty="0">
                <a:ea typeface="Arial" pitchFamily="-83" charset="0"/>
                <a:cs typeface="Arial" pitchFamily="-83" charset="0"/>
              </a:rPr>
              <a:t>Individually and culturally meaningful</a:t>
            </a:r>
          </a:p>
          <a:p>
            <a:pPr eaLnBrk="1" hangingPunct="1"/>
            <a:r>
              <a:rPr lang="en-US" sz="2600" dirty="0">
                <a:ea typeface="Arial" pitchFamily="-83" charset="0"/>
                <a:cs typeface="Arial" pitchFamily="-83" charset="0"/>
              </a:rPr>
              <a:t>Inclusive of children with disabilities and other special needs </a:t>
            </a:r>
          </a:p>
        </p:txBody>
      </p:sp>
      <p:pic>
        <p:nvPicPr>
          <p:cNvPr id="7" name="Content Placeholder 6" descr="driving boxes"/>
          <p:cNvPicPr>
            <a:picLocks noGrp="1" noChangeAspect="1"/>
          </p:cNvPicPr>
          <p:nvPr>
            <p:ph sz="half" idx="2"/>
          </p:nvPr>
        </p:nvPicPr>
        <p:blipFill>
          <a:blip r:embed="rId3" cstate="email"/>
          <a:stretch>
            <a:fillRect/>
          </a:stretch>
        </p:blipFill>
        <p:spPr>
          <a:xfrm>
            <a:off x="4648200" y="2348706"/>
            <a:ext cx="4038600" cy="3028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65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65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5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Curriculum Framework in CECO</a:t>
            </a:r>
            <a:endParaRPr lang="en-US" dirty="0"/>
          </a:p>
        </p:txBody>
      </p:sp>
      <p:pic>
        <p:nvPicPr>
          <p:cNvPr id="9" name="Content Placeholder 8" descr="Screen Shot 2015-03-17 at 6.17.38 PM.png"/>
          <p:cNvPicPr>
            <a:picLocks noGrp="1" noChangeAspect="1"/>
          </p:cNvPicPr>
          <p:nvPr>
            <p:ph sz="half" idx="1"/>
          </p:nvPr>
        </p:nvPicPr>
        <p:blipFill>
          <a:blip r:embed="rId3" cstate="email"/>
          <a:srcRect/>
          <a:stretch>
            <a:fillRect/>
          </a:stretch>
        </p:blipFill>
        <p:spPr>
          <a:xfrm>
            <a:off x="762000" y="1447800"/>
            <a:ext cx="4849978" cy="3394984"/>
          </a:xfrm>
        </p:spPr>
      </p:pic>
      <p:pic>
        <p:nvPicPr>
          <p:cNvPr id="10" name="Content Placeholder 9" descr="Screen Shot 2015-03-17 at 6.13.39 PM.png"/>
          <p:cNvPicPr>
            <a:picLocks noGrp="1" noChangeAspect="1"/>
          </p:cNvPicPr>
          <p:nvPr>
            <p:ph sz="half" idx="2"/>
          </p:nvPr>
        </p:nvPicPr>
        <p:blipFill>
          <a:blip r:embed="rId4" cstate="email"/>
          <a:srcRect/>
          <a:stretch>
            <a:fillRect/>
          </a:stretch>
        </p:blipFill>
        <p:spPr>
          <a:xfrm>
            <a:off x="4267200" y="2743200"/>
            <a:ext cx="4389120" cy="3230392"/>
          </a:xfrm>
        </p:spPr>
      </p:pic>
      <p:sp>
        <p:nvSpPr>
          <p:cNvPr id="5" name="Slide Number Placeholder 4"/>
          <p:cNvSpPr>
            <a:spLocks noGrp="1"/>
          </p:cNvSpPr>
          <p:nvPr>
            <p:ph type="sldNum" sz="quarter" idx="4294967295"/>
          </p:nvPr>
        </p:nvSpPr>
        <p:spPr>
          <a:xfrm>
            <a:off x="7010400" y="6245225"/>
            <a:ext cx="2133600" cy="476250"/>
          </a:xfrm>
        </p:spPr>
        <p:txBody>
          <a:bodyPr/>
          <a:lstStyle/>
          <a:p>
            <a:pPr>
              <a:defRPr/>
            </a:pPr>
            <a:fld id="{6843CEF5-9272-EB49-8803-3AB0DD5D0A62}"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8787" name="Rectangle 4"/>
          <p:cNvSpPr>
            <a:spLocks noGrp="1" noChangeArrowheads="1"/>
          </p:cNvSpPr>
          <p:nvPr>
            <p:ph type="title"/>
          </p:nvPr>
        </p:nvSpPr>
        <p:spPr/>
        <p:txBody>
          <a:bodyPr anchor="t"/>
          <a:lstStyle/>
          <a:p>
            <a:pPr eaLnBrk="1" hangingPunct="1"/>
            <a:r>
              <a:rPr lang="en-US" sz="4000" dirty="0">
                <a:solidFill>
                  <a:srgbClr val="FFFFFF"/>
                </a:solidFill>
              </a:rPr>
              <a:t/>
            </a:r>
            <a:br>
              <a:rPr lang="en-US" sz="4000" dirty="0">
                <a:solidFill>
                  <a:srgbClr val="FFFFFF"/>
                </a:solidFill>
              </a:rPr>
            </a:br>
            <a:r>
              <a:rPr lang="en-US" sz="4000" dirty="0" smtClean="0">
                <a:solidFill>
                  <a:srgbClr val="FFFFFF"/>
                </a:solidFill>
              </a:rPr>
              <a:t/>
            </a:r>
            <a:br>
              <a:rPr lang="en-US" sz="4000" dirty="0" smtClean="0">
                <a:solidFill>
                  <a:srgbClr val="FFFFFF"/>
                </a:solidFill>
              </a:rPr>
            </a:br>
            <a:r>
              <a:rPr lang="en-US" sz="4000" dirty="0" smtClean="0">
                <a:solidFill>
                  <a:schemeClr val="tx1"/>
                </a:solidFill>
              </a:rPr>
              <a:t/>
            </a:r>
            <a:br>
              <a:rPr lang="en-US" sz="4000" dirty="0" smtClean="0">
                <a:solidFill>
                  <a:schemeClr val="tx1"/>
                </a:solidFill>
              </a:rPr>
            </a:br>
            <a:endParaRPr lang="en-US" sz="4000" dirty="0">
              <a:solidFill>
                <a:schemeClr val="tx1"/>
              </a:solidFill>
            </a:endParaRPr>
          </a:p>
        </p:txBody>
      </p:sp>
      <p:pic>
        <p:nvPicPr>
          <p:cNvPr id="7" name="Content Placeholder 6" descr="teahers talking"/>
          <p:cNvPicPr>
            <a:picLocks noGrp="1" noChangeAspect="1"/>
          </p:cNvPicPr>
          <p:nvPr>
            <p:ph idx="1"/>
          </p:nvPr>
        </p:nvPicPr>
        <p:blipFill>
          <a:blip r:embed="rId3" cstate="email"/>
          <a:stretch>
            <a:fillRect/>
          </a:stretch>
        </p:blipFill>
        <p:spPr>
          <a:xfrm>
            <a:off x="1446877" y="1600200"/>
            <a:ext cx="6783645" cy="4525963"/>
          </a:xfrm>
        </p:spPr>
      </p:pic>
      <p:sp>
        <p:nvSpPr>
          <p:cNvPr id="118786" name="Slide Number Placeholder 3"/>
          <p:cNvSpPr>
            <a:spLocks noGrp="1"/>
          </p:cNvSpPr>
          <p:nvPr>
            <p:ph type="sldNum" sz="quarter" idx="12"/>
          </p:nvPr>
        </p:nvSpPr>
        <p:spPr bwMode="auto">
          <a:noFill/>
          <a:ln>
            <a:miter lim="800000"/>
            <a:headEnd/>
            <a:tailEnd/>
          </a:ln>
        </p:spPr>
        <p:txBody>
          <a:bodyPr/>
          <a:lstStyle/>
          <a:p>
            <a:fld id="{9402D875-0C8A-964A-988C-202946D97E1A}" type="slidenum">
              <a:rPr lang="en-US">
                <a:latin typeface="Arial" pitchFamily="-83" charset="0"/>
              </a:rPr>
              <a:pPr/>
              <a:t>63</a:t>
            </a:fld>
            <a:endParaRPr lang="en-US">
              <a:latin typeface="Arial" pitchFamily="-83" charset="0"/>
            </a:endParaRPr>
          </a:p>
        </p:txBody>
      </p:sp>
      <p:sp>
        <p:nvSpPr>
          <p:cNvPr id="6" name="Content Placeholder 5"/>
          <p:cNvSpPr>
            <a:spLocks noGrp="1"/>
          </p:cNvSpPr>
          <p:nvPr>
            <p:ph sz="half" idx="4294967295"/>
          </p:nvPr>
        </p:nvSpPr>
        <p:spPr>
          <a:xfrm>
            <a:off x="685800" y="228600"/>
            <a:ext cx="8229600" cy="1295400"/>
          </a:xfrm>
        </p:spPr>
        <p:txBody>
          <a:bodyPr/>
          <a:lstStyle/>
          <a:p>
            <a:pPr marL="0" indent="0" algn="ctr">
              <a:buNone/>
            </a:pPr>
            <a:r>
              <a:rPr lang="en-US" sz="4000" dirty="0" smtClean="0"/>
              <a:t>Step 3: Completion Date and Person Responsible</a:t>
            </a:r>
            <a:endParaRPr lang="en-US" sz="4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8"/>
          <p:cNvSpPr>
            <a:spLocks noGrp="1" noChangeArrowheads="1"/>
          </p:cNvSpPr>
          <p:nvPr>
            <p:ph type="title"/>
          </p:nvPr>
        </p:nvSpPr>
        <p:spPr/>
        <p:txBody>
          <a:bodyPr/>
          <a:lstStyle/>
          <a:p>
            <a:pPr eaLnBrk="1" hangingPunct="1">
              <a:defRPr/>
            </a:pPr>
            <a:r>
              <a:rPr lang="en-US" sz="4000" dirty="0" smtClean="0">
                <a:latin typeface="+mn-lt"/>
                <a:ea typeface="ＭＳ Ｐゴシック" pitchFamily="1" charset="-128"/>
                <a:cs typeface="ＭＳ Ｐゴシック" pitchFamily="-107" charset="-128"/>
              </a:rPr>
              <a:t>Completion Dates and Person Responsible</a:t>
            </a:r>
          </a:p>
        </p:txBody>
      </p:sp>
      <p:sp>
        <p:nvSpPr>
          <p:cNvPr id="120836" name="Slide Number Placeholder 3"/>
          <p:cNvSpPr>
            <a:spLocks noGrp="1"/>
          </p:cNvSpPr>
          <p:nvPr>
            <p:ph type="sldNum" sz="quarter" idx="12"/>
          </p:nvPr>
        </p:nvSpPr>
        <p:spPr bwMode="auto">
          <a:noFill/>
          <a:ln>
            <a:miter lim="800000"/>
            <a:headEnd/>
            <a:tailEnd/>
          </a:ln>
        </p:spPr>
        <p:txBody>
          <a:bodyPr/>
          <a:lstStyle/>
          <a:p>
            <a:fld id="{3370DE45-4DB1-734C-B268-24570524815F}" type="slidenum">
              <a:rPr lang="en-US">
                <a:latin typeface="Arial" pitchFamily="-83" charset="0"/>
              </a:rPr>
              <a:pPr/>
              <a:t>64</a:t>
            </a:fld>
            <a:endParaRPr lang="en-US">
              <a:latin typeface="Arial" pitchFamily="-83" charset="0"/>
            </a:endParaRPr>
          </a:p>
        </p:txBody>
      </p:sp>
      <p:pic>
        <p:nvPicPr>
          <p:cNvPr id="120837" name="Content Placeholder 8" descr="Screen Shot 2013-03-11 at 3.25.40 PM.png"/>
          <p:cNvPicPr>
            <a:picLocks noGrp="1" noChangeAspect="1"/>
          </p:cNvPicPr>
          <p:nvPr>
            <p:ph idx="1"/>
          </p:nvPr>
        </p:nvPicPr>
        <p:blipFill>
          <a:blip r:embed="rId3" cstate="email"/>
          <a:srcRect/>
          <a:stretch>
            <a:fillRect/>
          </a:stretch>
        </p:blipFill>
        <p:spPr>
          <a:xfrm>
            <a:off x="990600" y="2590800"/>
            <a:ext cx="7749540" cy="1714500"/>
          </a:xfrm>
        </p:spPr>
      </p:pic>
      <p:sp>
        <p:nvSpPr>
          <p:cNvPr id="125960" name="AutoShape 7"/>
          <p:cNvSpPr>
            <a:spLocks noChangeArrowheads="1"/>
          </p:cNvSpPr>
          <p:nvPr/>
        </p:nvSpPr>
        <p:spPr bwMode="auto">
          <a:xfrm>
            <a:off x="6629400" y="4724400"/>
            <a:ext cx="1752600" cy="762000"/>
          </a:xfrm>
          <a:prstGeom prst="wedgeRectCallout">
            <a:avLst>
              <a:gd name="adj1" fmla="val -68641"/>
              <a:gd name="adj2" fmla="val -135061"/>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2800" dirty="0">
                <a:ln>
                  <a:solidFill>
                    <a:srgbClr val="000000"/>
                  </a:solidFill>
                </a:ln>
                <a:solidFill>
                  <a:srgbClr val="000000"/>
                </a:solidFill>
              </a:rPr>
              <a:t>Who</a:t>
            </a:r>
          </a:p>
        </p:txBody>
      </p:sp>
      <p:sp>
        <p:nvSpPr>
          <p:cNvPr id="125959" name="AutoShape 6"/>
          <p:cNvSpPr>
            <a:spLocks noChangeArrowheads="1"/>
          </p:cNvSpPr>
          <p:nvPr/>
        </p:nvSpPr>
        <p:spPr bwMode="auto">
          <a:xfrm>
            <a:off x="7239000" y="914400"/>
            <a:ext cx="1676400" cy="838200"/>
          </a:xfrm>
          <a:prstGeom prst="wedgeRectCallout">
            <a:avLst>
              <a:gd name="adj1" fmla="val -164828"/>
              <a:gd name="adj2" fmla="val 171063"/>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eaLnBrk="0" hangingPunct="0">
              <a:defRPr/>
            </a:pPr>
            <a:r>
              <a:rPr lang="en-US" sz="2800" dirty="0">
                <a:ln>
                  <a:solidFill>
                    <a:schemeClr val="tx1"/>
                  </a:solidFill>
                </a:ln>
                <a:solidFill>
                  <a:schemeClr val="tx1"/>
                </a:solidFill>
              </a:rPr>
              <a:t>When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3505200" cy="4648200"/>
          </a:xfrm>
        </p:spPr>
        <p:txBody>
          <a:bodyPr/>
          <a:lstStyle/>
          <a:p>
            <a:r>
              <a:rPr lang="en-US" dirty="0" smtClean="0"/>
              <a:t>Step 4: Follow up and Reflection </a:t>
            </a:r>
            <a:endParaRPr lang="en-US" dirty="0"/>
          </a:p>
        </p:txBody>
      </p:sp>
      <p:pic>
        <p:nvPicPr>
          <p:cNvPr id="5" name="Content Placeholder 4" descr="IT Pic 8.jpg"/>
          <p:cNvPicPr>
            <a:picLocks noGrp="1" noChangeAspect="1"/>
          </p:cNvPicPr>
          <p:nvPr>
            <p:ph idx="1"/>
          </p:nvPr>
        </p:nvPicPr>
        <p:blipFill>
          <a:blip r:embed="rId3" cstate="email"/>
          <a:srcRect/>
          <a:stretch>
            <a:fillRect/>
          </a:stretch>
        </p:blipFill>
        <p:spPr>
          <a:xfrm>
            <a:off x="4988167" y="30480"/>
            <a:ext cx="4155833" cy="6827520"/>
          </a:xfrm>
        </p:spPr>
      </p:pic>
      <p:sp>
        <p:nvSpPr>
          <p:cNvPr id="4" name="Slide Number Placeholder 3"/>
          <p:cNvSpPr>
            <a:spLocks noGrp="1"/>
          </p:cNvSpPr>
          <p:nvPr>
            <p:ph type="sldNum" sz="quarter" idx="12"/>
          </p:nvPr>
        </p:nvSpPr>
        <p:spPr/>
        <p:txBody>
          <a:bodyPr/>
          <a:lstStyle/>
          <a:p>
            <a:pPr>
              <a:defRPr/>
            </a:pPr>
            <a:fld id="{101E0481-53D0-E942-B53A-4B62B76A1D3E}"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2884" name="Rectangle 4"/>
          <p:cNvSpPr>
            <a:spLocks noGrp="1" noChangeArrowheads="1"/>
          </p:cNvSpPr>
          <p:nvPr>
            <p:ph type="title"/>
          </p:nvPr>
        </p:nvSpPr>
        <p:spPr/>
        <p:txBody>
          <a:bodyPr anchor="t"/>
          <a:lstStyle/>
          <a:p>
            <a:pPr eaLnBrk="1" hangingPunct="1"/>
            <a:r>
              <a:rPr lang="en-US" sz="4000" dirty="0">
                <a:solidFill>
                  <a:srgbClr val="FFFFFF"/>
                </a:solidFill>
              </a:rPr>
              <a:t/>
            </a:r>
            <a:br>
              <a:rPr lang="en-US" sz="4000" dirty="0">
                <a:solidFill>
                  <a:srgbClr val="FFFFFF"/>
                </a:solidFill>
              </a:rPr>
            </a:br>
            <a:r>
              <a:rPr lang="en-US" sz="4000" dirty="0" smtClean="0">
                <a:solidFill>
                  <a:srgbClr val="FFFFFF"/>
                </a:solidFill>
              </a:rPr>
              <a:t/>
            </a:r>
            <a:br>
              <a:rPr lang="en-US" sz="4000" dirty="0" smtClean="0">
                <a:solidFill>
                  <a:srgbClr val="FFFFFF"/>
                </a:solidFill>
              </a:rPr>
            </a:br>
            <a:endParaRPr lang="en-US" sz="4000" dirty="0">
              <a:solidFill>
                <a:schemeClr val="tx1"/>
              </a:solidFill>
            </a:endParaRPr>
          </a:p>
        </p:txBody>
      </p:sp>
      <p:pic>
        <p:nvPicPr>
          <p:cNvPr id="9" name="Content Placeholder 8" descr="Screen Shot 2015-03-17 at 12.15.37 PM.png"/>
          <p:cNvPicPr>
            <a:picLocks noGrp="1" noChangeAspect="1"/>
          </p:cNvPicPr>
          <p:nvPr>
            <p:ph idx="1"/>
          </p:nvPr>
        </p:nvPicPr>
        <p:blipFill>
          <a:blip r:embed="rId3" cstate="email"/>
          <a:stretch>
            <a:fillRect/>
          </a:stretch>
        </p:blipFill>
        <p:spPr>
          <a:xfrm>
            <a:off x="4229100" y="2491581"/>
            <a:ext cx="1219200" cy="2743200"/>
          </a:xfrm>
        </p:spPr>
      </p:pic>
      <p:sp>
        <p:nvSpPr>
          <p:cNvPr id="122883" name="Slide Number Placeholder 3"/>
          <p:cNvSpPr>
            <a:spLocks noGrp="1"/>
          </p:cNvSpPr>
          <p:nvPr>
            <p:ph type="sldNum" sz="quarter" idx="12"/>
          </p:nvPr>
        </p:nvSpPr>
        <p:spPr bwMode="auto">
          <a:noFill/>
          <a:ln>
            <a:miter lim="800000"/>
            <a:headEnd/>
            <a:tailEnd/>
          </a:ln>
        </p:spPr>
        <p:txBody>
          <a:bodyPr/>
          <a:lstStyle/>
          <a:p>
            <a:fld id="{69E22861-3784-6940-8181-B5EA28A93920}" type="slidenum">
              <a:rPr lang="en-US">
                <a:latin typeface="Arial" pitchFamily="-83" charset="0"/>
              </a:rPr>
              <a:pPr/>
              <a:t>66</a:t>
            </a:fld>
            <a:endParaRPr lang="en-US">
              <a:latin typeface="Arial" pitchFamily="-83" charset="0"/>
            </a:endParaRPr>
          </a:p>
        </p:txBody>
      </p:sp>
      <p:sp>
        <p:nvSpPr>
          <p:cNvPr id="7" name="Text Placeholder 6"/>
          <p:cNvSpPr>
            <a:spLocks noGrp="1"/>
          </p:cNvSpPr>
          <p:nvPr>
            <p:ph type="body" sz="half" idx="4294967295"/>
          </p:nvPr>
        </p:nvSpPr>
        <p:spPr>
          <a:xfrm>
            <a:off x="914400" y="381000"/>
            <a:ext cx="7467600" cy="990600"/>
          </a:xfrm>
        </p:spPr>
        <p:txBody>
          <a:bodyPr/>
          <a:lstStyle/>
          <a:p>
            <a:pPr algn="ctr">
              <a:buNone/>
            </a:pPr>
            <a:r>
              <a:rPr lang="en-US" sz="4400" dirty="0" smtClean="0"/>
              <a:t>Follow </a:t>
            </a:r>
            <a:r>
              <a:rPr lang="en-US" sz="4400" dirty="0" smtClean="0"/>
              <a:t>Up and Reflection </a:t>
            </a:r>
            <a:endParaRPr lang="en-US" sz="4400" dirty="0"/>
          </a:p>
        </p:txBody>
      </p:sp>
      <p:sp>
        <p:nvSpPr>
          <p:cNvPr id="10" name="Rectangular Callout 9"/>
          <p:cNvSpPr/>
          <p:nvPr/>
        </p:nvSpPr>
        <p:spPr>
          <a:xfrm>
            <a:off x="1905000" y="1828800"/>
            <a:ext cx="2286000" cy="914400"/>
          </a:xfrm>
          <a:prstGeom prst="wedgeRectCallout">
            <a:avLst>
              <a:gd name="adj1" fmla="val 92179"/>
              <a:gd name="adj2" fmla="val 695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Modifications?</a:t>
            </a:r>
            <a:endParaRPr lang="en-US" sz="2400" dirty="0">
              <a:solidFill>
                <a:schemeClr val="tx1"/>
              </a:solidFill>
            </a:endParaRPr>
          </a:p>
        </p:txBody>
      </p:sp>
      <p:sp>
        <p:nvSpPr>
          <p:cNvPr id="12" name="Rectangular Callout 11"/>
          <p:cNvSpPr/>
          <p:nvPr/>
        </p:nvSpPr>
        <p:spPr>
          <a:xfrm>
            <a:off x="2209800" y="4343400"/>
            <a:ext cx="2286000" cy="914400"/>
          </a:xfrm>
          <a:prstGeom prst="wedgeRectCallout">
            <a:avLst>
              <a:gd name="adj1" fmla="val 69304"/>
              <a:gd name="adj2" fmla="val -999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What worked?</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0" descr="cd4002instrandform.jpg"/>
          <p:cNvPicPr>
            <a:picLocks noChangeAspect="1"/>
          </p:cNvPicPr>
          <p:nvPr/>
        </p:nvPicPr>
        <p:blipFill>
          <a:blip r:embed="rId3" cstate="email"/>
          <a:srcRect/>
          <a:stretch>
            <a:fillRect/>
          </a:stretch>
        </p:blipFill>
        <p:spPr bwMode="auto">
          <a:xfrm>
            <a:off x="914400" y="1295400"/>
            <a:ext cx="4114800" cy="3179763"/>
          </a:xfrm>
          <a:prstGeom prst="rect">
            <a:avLst/>
          </a:prstGeom>
          <a:noFill/>
          <a:ln w="3175">
            <a:solidFill>
              <a:schemeClr val="tx1"/>
            </a:solidFill>
            <a:miter lim="800000"/>
            <a:headEnd/>
            <a:tailEnd/>
          </a:ln>
        </p:spPr>
      </p:pic>
      <p:pic>
        <p:nvPicPr>
          <p:cNvPr id="124931" name="Picture 11" descr="cd4003instrandform.jpg"/>
          <p:cNvPicPr>
            <a:picLocks noChangeAspect="1"/>
          </p:cNvPicPr>
          <p:nvPr/>
        </p:nvPicPr>
        <p:blipFill>
          <a:blip r:embed="rId4" cstate="email"/>
          <a:srcRect/>
          <a:stretch>
            <a:fillRect/>
          </a:stretch>
        </p:blipFill>
        <p:spPr bwMode="auto">
          <a:xfrm>
            <a:off x="2743200" y="2057400"/>
            <a:ext cx="4038600" cy="3109913"/>
          </a:xfrm>
          <a:prstGeom prst="rect">
            <a:avLst/>
          </a:prstGeom>
          <a:noFill/>
          <a:ln w="3175">
            <a:solidFill>
              <a:schemeClr val="tx1"/>
            </a:solidFill>
            <a:miter lim="800000"/>
            <a:headEnd/>
            <a:tailEnd/>
          </a:ln>
        </p:spPr>
      </p:pic>
      <p:sp>
        <p:nvSpPr>
          <p:cNvPr id="124932" name="Rectangle 4"/>
          <p:cNvSpPr>
            <a:spLocks noGrp="1" noChangeArrowheads="1"/>
          </p:cNvSpPr>
          <p:nvPr>
            <p:ph type="title"/>
          </p:nvPr>
        </p:nvSpPr>
        <p:spPr/>
        <p:txBody>
          <a:bodyPr/>
          <a:lstStyle/>
          <a:p>
            <a:pPr eaLnBrk="1" hangingPunct="1"/>
            <a:r>
              <a:rPr lang="en-US" dirty="0"/>
              <a:t>Summary of Findings</a:t>
            </a:r>
          </a:p>
        </p:txBody>
      </p:sp>
      <p:sp>
        <p:nvSpPr>
          <p:cNvPr id="124934" name="Slide Number Placeholder 3"/>
          <p:cNvSpPr>
            <a:spLocks noGrp="1"/>
          </p:cNvSpPr>
          <p:nvPr>
            <p:ph type="sldNum" sz="quarter" idx="12"/>
          </p:nvPr>
        </p:nvSpPr>
        <p:spPr bwMode="auto">
          <a:noFill/>
          <a:ln>
            <a:miter lim="800000"/>
            <a:headEnd/>
            <a:tailEnd/>
          </a:ln>
        </p:spPr>
        <p:txBody>
          <a:bodyPr/>
          <a:lstStyle/>
          <a:p>
            <a:fld id="{AB67BA82-3BD4-F747-8B33-28C1C8996207}" type="slidenum">
              <a:rPr lang="en-US">
                <a:latin typeface="Arial" pitchFamily="-83" charset="0"/>
              </a:rPr>
              <a:pPr/>
              <a:t>67</a:t>
            </a:fld>
            <a:endParaRPr lang="en-US">
              <a:latin typeface="Arial" pitchFamily="-83" charset="0"/>
            </a:endParaRPr>
          </a:p>
        </p:txBody>
      </p:sp>
      <p:pic>
        <p:nvPicPr>
          <p:cNvPr id="124935" name="Picture 7" descr="cd4001ainstrandform.jpg"/>
          <p:cNvPicPr>
            <a:picLocks noChangeAspect="1"/>
          </p:cNvPicPr>
          <p:nvPr/>
        </p:nvPicPr>
        <p:blipFill>
          <a:blip r:embed="rId5" cstate="email"/>
          <a:stretch>
            <a:fillRect/>
          </a:stretch>
        </p:blipFill>
        <p:spPr bwMode="auto">
          <a:xfrm>
            <a:off x="4645466" y="3429000"/>
            <a:ext cx="3893192" cy="3008376"/>
          </a:xfrm>
          <a:prstGeom prst="rect">
            <a:avLst/>
          </a:prstGeom>
          <a:solidFill>
            <a:srgbClr val="FFFFFF"/>
          </a:solid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r>
              <a:rPr lang="en-US" sz="4000" dirty="0"/>
              <a:t>The PSE requires completion of:</a:t>
            </a:r>
          </a:p>
        </p:txBody>
      </p:sp>
      <p:sp>
        <p:nvSpPr>
          <p:cNvPr id="36867" name="Content Placeholder 6"/>
          <p:cNvSpPr>
            <a:spLocks noGrp="1"/>
          </p:cNvSpPr>
          <p:nvPr>
            <p:ph idx="1"/>
          </p:nvPr>
        </p:nvSpPr>
        <p:spPr/>
        <p:txBody>
          <a:bodyPr/>
          <a:lstStyle/>
          <a:p>
            <a:pPr>
              <a:defRPr/>
            </a:pPr>
            <a:r>
              <a:rPr lang="en-US" sz="2800" dirty="0" smtClean="0">
                <a:ea typeface="ＭＳ Ｐゴシック" pitchFamily="-65" charset="-128"/>
                <a:cs typeface="ＭＳ Ｐゴシック" pitchFamily="-107" charset="-128"/>
              </a:rPr>
              <a:t>EESD Program Review Instrument </a:t>
            </a:r>
            <a:r>
              <a:rPr lang="en-US" sz="2000" dirty="0" smtClean="0">
                <a:ea typeface="ＭＳ Ｐゴシック" pitchFamily="-65" charset="-128"/>
                <a:cs typeface="ＭＳ Ｐゴシック" pitchFamily="-107" charset="-128"/>
              </a:rPr>
              <a:t>(EESD 4001)</a:t>
            </a:r>
          </a:p>
          <a:p>
            <a:pPr indent="-365760">
              <a:defRPr/>
            </a:pPr>
            <a:r>
              <a:rPr lang="en-US" sz="2800" dirty="0" smtClean="0">
                <a:ea typeface="ＭＳ Ｐゴシック" pitchFamily="-65" charset="-128"/>
                <a:cs typeface="ＭＳ Ｐゴシック" pitchFamily="-107" charset="-128"/>
              </a:rPr>
              <a:t>DR Program Action Plan-Reflection on Action Plan </a:t>
            </a:r>
            <a:r>
              <a:rPr lang="en-US" sz="2000" dirty="0" smtClean="0">
                <a:ea typeface="ＭＳ Ｐゴシック" pitchFamily="-65" charset="-128"/>
                <a:cs typeface="ＭＳ Ｐゴシック" pitchFamily="-107" charset="-128"/>
              </a:rPr>
              <a:t>(EESD 4002)</a:t>
            </a:r>
          </a:p>
          <a:p>
            <a:pPr>
              <a:defRPr/>
            </a:pPr>
            <a:r>
              <a:rPr lang="en-US" sz="2800" dirty="0" smtClean="0">
                <a:ea typeface="ＭＳ Ｐゴシック" pitchFamily="-65" charset="-128"/>
                <a:cs typeface="ＭＳ Ｐゴシック" pitchFamily="-107" charset="-128"/>
              </a:rPr>
              <a:t>DRDP Summary of Findings and Program Action Plan </a:t>
            </a:r>
            <a:r>
              <a:rPr lang="en-US" sz="2000" dirty="0" smtClean="0">
                <a:ea typeface="ＭＳ Ｐゴシック" pitchFamily="-65" charset="-128"/>
                <a:cs typeface="ＭＳ Ｐゴシック" pitchFamily="-107" charset="-128"/>
              </a:rPr>
              <a:t>(EESD 4003)</a:t>
            </a:r>
          </a:p>
          <a:p>
            <a:pPr>
              <a:defRPr/>
            </a:pPr>
            <a:r>
              <a:rPr lang="en-US" sz="2800" dirty="0" smtClean="0">
                <a:ea typeface="ＭＳ Ｐゴシック" pitchFamily="-65" charset="-128"/>
                <a:cs typeface="ＭＳ Ｐゴシック" pitchFamily="-107" charset="-128"/>
              </a:rPr>
              <a:t>ERS Summary of Findings </a:t>
            </a:r>
            <a:r>
              <a:rPr lang="en-US" sz="2000" dirty="0" smtClean="0">
                <a:ea typeface="ＭＳ Ｐゴシック" pitchFamily="-65" charset="-128"/>
                <a:cs typeface="ＭＳ Ｐゴシック" pitchFamily="-107" charset="-128"/>
              </a:rPr>
              <a:t>(EESD)</a:t>
            </a:r>
          </a:p>
          <a:p>
            <a:pPr>
              <a:defRPr/>
            </a:pPr>
            <a:r>
              <a:rPr lang="en-US" sz="2800" dirty="0" smtClean="0">
                <a:ea typeface="ＭＳ Ｐゴシック" pitchFamily="-65" charset="-128"/>
                <a:cs typeface="ＭＳ Ｐゴシック" pitchFamily="-107" charset="-128"/>
              </a:rPr>
              <a:t>Parent Survey Summary of Findings </a:t>
            </a:r>
            <a:r>
              <a:rPr lang="en-US" sz="2000" dirty="0" smtClean="0">
                <a:ea typeface="ＭＳ Ｐゴシック" pitchFamily="-65" charset="-128"/>
                <a:cs typeface="ＭＳ Ｐゴシック" pitchFamily="-107" charset="-128"/>
              </a:rPr>
              <a:t>(EESD)</a:t>
            </a:r>
            <a:endParaRPr lang="en-US" sz="2800" dirty="0" smtClean="0">
              <a:ea typeface="ＭＳ Ｐゴシック" pitchFamily="-65" charset="-128"/>
              <a:cs typeface="ＭＳ Ｐゴシック" pitchFamily="-107" charset="-128"/>
            </a:endParaRPr>
          </a:p>
          <a:p>
            <a:pPr>
              <a:defRPr/>
            </a:pPr>
            <a:r>
              <a:rPr lang="en-US" sz="2800" dirty="0" smtClean="0">
                <a:ea typeface="ＭＳ Ｐゴシック" pitchFamily="-65" charset="-128"/>
                <a:cs typeface="ＭＳ Ｐゴシック" pitchFamily="-107" charset="-128"/>
              </a:rPr>
              <a:t>Program Self Evaluation Cover Page </a:t>
            </a:r>
            <a:r>
              <a:rPr lang="en-US" sz="2000" dirty="0" smtClean="0">
                <a:ea typeface="ＭＳ Ｐゴシック" pitchFamily="-65" charset="-128"/>
                <a:cs typeface="ＭＳ Ｐゴシック" pitchFamily="-107" charset="-128"/>
              </a:rPr>
              <a:t>(EESD 4000)</a:t>
            </a:r>
          </a:p>
          <a:p>
            <a:pPr>
              <a:defRPr/>
            </a:pPr>
            <a:endParaRPr lang="en-US" sz="2000" dirty="0" smtClean="0">
              <a:ea typeface="ＭＳ Ｐゴシック" pitchFamily="-65" charset="-128"/>
              <a:cs typeface="ＭＳ Ｐゴシック" pitchFamily="-107" charset="-128"/>
            </a:endParaRPr>
          </a:p>
        </p:txBody>
      </p:sp>
      <p:sp>
        <p:nvSpPr>
          <p:cNvPr id="47109" name="Slide Number Placeholder 1"/>
          <p:cNvSpPr>
            <a:spLocks noGrp="1"/>
          </p:cNvSpPr>
          <p:nvPr>
            <p:ph type="sldNum" sz="quarter" idx="12"/>
          </p:nvPr>
        </p:nvSpPr>
        <p:spPr bwMode="auto">
          <a:noFill/>
          <a:ln>
            <a:miter lim="800000"/>
            <a:headEnd/>
            <a:tailEnd/>
          </a:ln>
        </p:spPr>
        <p:txBody>
          <a:bodyPr/>
          <a:lstStyle/>
          <a:p>
            <a:fld id="{0E4166FA-520F-384F-B509-6D943880D8AB}" type="slidenum">
              <a:rPr lang="en-US">
                <a:latin typeface="Arial" pitchFamily="-83" charset="0"/>
              </a:rPr>
              <a:pPr/>
              <a:t>68</a:t>
            </a:fld>
            <a:endParaRPr lang="en-US">
              <a:latin typeface="Arial" pitchFamily="-83" charset="0"/>
            </a:endParaRPr>
          </a:p>
        </p:txBody>
      </p:sp>
      <p:sp>
        <p:nvSpPr>
          <p:cNvPr id="6" name="16-Point Star 5"/>
          <p:cNvSpPr>
            <a:spLocks noChangeArrowheads="1"/>
          </p:cNvSpPr>
          <p:nvPr/>
        </p:nvSpPr>
        <p:spPr bwMode="auto">
          <a:xfrm>
            <a:off x="7010400" y="914400"/>
            <a:ext cx="2133600" cy="1828800"/>
          </a:xfrm>
          <a:prstGeom prst="star16">
            <a:avLst>
              <a:gd name="adj" fmla="val 37500"/>
            </a:avLst>
          </a:prstGeom>
          <a:gradFill rotWithShape="1">
            <a:gsLst>
              <a:gs pos="0">
                <a:srgbClr val="BFF5FF"/>
              </a:gs>
              <a:gs pos="35001">
                <a:srgbClr val="D1F7FF"/>
              </a:gs>
              <a:gs pos="100000">
                <a:srgbClr val="EBFCFF"/>
              </a:gs>
            </a:gsLst>
            <a:lin ang="16200000" scaled="1"/>
          </a:gradFill>
          <a:ln w="9525">
            <a:solidFill>
              <a:srgbClr val="B2DDFB"/>
            </a:solidFill>
            <a:miter lim="800000"/>
            <a:headEnd/>
            <a:tailEnd/>
          </a:ln>
          <a:effectLst>
            <a:outerShdw blurRad="63500" dist="20000" dir="5400000" rotWithShape="0">
              <a:srgbClr val="000000">
                <a:alpha val="37999"/>
              </a:srgbClr>
            </a:outerShdw>
          </a:effectLst>
        </p:spPr>
        <p:txBody>
          <a:bodyPr anchor="ctr">
            <a:prstTxWarp prst="textNoShape">
              <a:avLst/>
            </a:prstTxWarp>
          </a:bodyPr>
          <a:lstStyle/>
          <a:p>
            <a:pPr algn="ctr">
              <a:defRPr/>
            </a:pPr>
            <a:r>
              <a:rPr lang="en-US" sz="1600" dirty="0">
                <a:solidFill>
                  <a:schemeClr val="dk1"/>
                </a:solidFill>
                <a:latin typeface="+mn-lt"/>
                <a:ea typeface="+mn-ea"/>
                <a:cs typeface="+mn-cs"/>
              </a:rPr>
              <a:t>Due to</a:t>
            </a:r>
            <a:r>
              <a:rPr lang="en-US" sz="1600" dirty="0" smtClean="0">
                <a:solidFill>
                  <a:schemeClr val="dk1"/>
                </a:solidFill>
                <a:latin typeface="+mn-lt"/>
                <a:ea typeface="+mn-ea"/>
                <a:cs typeface="+mn-cs"/>
              </a:rPr>
              <a:t> EESD </a:t>
            </a:r>
            <a:r>
              <a:rPr lang="en-US" sz="1600" dirty="0">
                <a:solidFill>
                  <a:schemeClr val="dk1"/>
                </a:solidFill>
                <a:latin typeface="+mn-lt"/>
                <a:ea typeface="+mn-ea"/>
                <a:cs typeface="+mn-cs"/>
              </a:rPr>
              <a:t>by June</a:t>
            </a:r>
            <a:r>
              <a:rPr lang="en-US" sz="1600" dirty="0" smtClean="0">
                <a:solidFill>
                  <a:schemeClr val="dk1"/>
                </a:solidFill>
                <a:latin typeface="+mn-lt"/>
                <a:ea typeface="+mn-ea"/>
                <a:cs typeface="+mn-cs"/>
              </a:rPr>
              <a:t> 1st </a:t>
            </a:r>
            <a:r>
              <a:rPr lang="en-US" sz="1600" dirty="0">
                <a:solidFill>
                  <a:schemeClr val="dk1"/>
                </a:solidFill>
                <a:latin typeface="+mn-lt"/>
                <a:ea typeface="+mn-ea"/>
                <a:cs typeface="+mn-cs"/>
              </a:rPr>
              <a:t>at 5:00 pm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childTnLst>
                                    <p:animClr clrSpc="rgb" dir="cw">
                                      <p:cBhvr override="childStyle">
                                        <p:cTn id="14" dur="2000" fill="hold"/>
                                        <p:tgtEl>
                                          <p:spTgt spid="6"/>
                                        </p:tgtEl>
                                        <p:attrNameLst>
                                          <p:attrName>style.color</p:attrName>
                                        </p:attrNameLst>
                                      </p:cBhvr>
                                      <p:to>
                                        <a:srgbClr val="F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81000" y="304800"/>
            <a:ext cx="8763000" cy="1143000"/>
          </a:xfrm>
        </p:spPr>
        <p:txBody>
          <a:bodyPr/>
          <a:lstStyle/>
          <a:p>
            <a:pPr eaLnBrk="1" hangingPunct="1"/>
            <a:r>
              <a:rPr lang="en-US" sz="4000" dirty="0"/>
              <a:t> Program Self Evaluation</a:t>
            </a:r>
            <a:r>
              <a:rPr lang="en-US" sz="4000" dirty="0" smtClean="0"/>
              <a:t> Cover Page  EESD 4000</a:t>
            </a:r>
            <a:endParaRPr lang="en-US" sz="4000" dirty="0"/>
          </a:p>
        </p:txBody>
      </p:sp>
      <p:sp>
        <p:nvSpPr>
          <p:cNvPr id="129029" name="Slide Number Placeholder 3"/>
          <p:cNvSpPr>
            <a:spLocks noGrp="1"/>
          </p:cNvSpPr>
          <p:nvPr>
            <p:ph type="sldNum" sz="quarter" idx="12"/>
          </p:nvPr>
        </p:nvSpPr>
        <p:spPr bwMode="auto">
          <a:noFill/>
          <a:ln>
            <a:miter lim="800000"/>
            <a:headEnd/>
            <a:tailEnd/>
          </a:ln>
        </p:spPr>
        <p:txBody>
          <a:bodyPr/>
          <a:lstStyle/>
          <a:p>
            <a:fld id="{E31CC74A-B62C-8E4C-9BD9-5EE8177F890B}" type="slidenum">
              <a:rPr lang="en-US">
                <a:latin typeface="Arial" pitchFamily="-83" charset="0"/>
              </a:rPr>
              <a:pPr/>
              <a:t>69</a:t>
            </a:fld>
            <a:endParaRPr lang="en-US">
              <a:latin typeface="Arial" pitchFamily="-83" charset="0"/>
            </a:endParaRPr>
          </a:p>
        </p:txBody>
      </p:sp>
      <p:pic>
        <p:nvPicPr>
          <p:cNvPr id="6" name="Content Placeholder 5" descr="4000  Cover Page 2014-15 (tlt 02.13.15).pdf"/>
          <p:cNvPicPr>
            <a:picLocks noGrp="1" noChangeAspect="1"/>
          </p:cNvPicPr>
          <p:nvPr>
            <p:ph idx="1"/>
          </p:nvPr>
        </p:nvPicPr>
        <p:blipFill>
          <a:blip r:embed="rId3" cstate="email"/>
          <a:srcRect/>
          <a:stretch>
            <a:fillRect/>
          </a:stretch>
        </p:blipFill>
        <p:spPr>
          <a:xfrm>
            <a:off x="2667000" y="1447800"/>
            <a:ext cx="4164885" cy="4963401"/>
          </a:xfrm>
          <a:solidFill>
            <a:srgbClr val="FFFFFF"/>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a:lstStyle/>
          <a:p>
            <a:pPr eaLnBrk="1" hangingPunct="1"/>
            <a:r>
              <a:rPr lang="en-US"/>
              <a:t>Quick Guide </a:t>
            </a:r>
          </a:p>
        </p:txBody>
      </p:sp>
      <p:pic>
        <p:nvPicPr>
          <p:cNvPr id="30723" name="Content Placeholder 7" descr="how to say no black.png"/>
          <p:cNvPicPr>
            <a:picLocks noGrp="1" noChangeAspect="1"/>
          </p:cNvPicPr>
          <p:nvPr>
            <p:ph sz="half" idx="1"/>
          </p:nvPr>
        </p:nvPicPr>
        <p:blipFill>
          <a:blip r:embed="rId3" cstate="email"/>
          <a:srcRect/>
          <a:stretch>
            <a:fillRect/>
          </a:stretch>
        </p:blipFill>
        <p:spPr>
          <a:xfrm>
            <a:off x="4572000" y="1676400"/>
            <a:ext cx="3917061" cy="3154680"/>
          </a:xfrm>
        </p:spPr>
      </p:pic>
      <p:sp>
        <p:nvSpPr>
          <p:cNvPr id="27651" name="Text Placeholder 3"/>
          <p:cNvSpPr>
            <a:spLocks noGrp="1"/>
          </p:cNvSpPr>
          <p:nvPr>
            <p:ph sz="half" idx="2"/>
          </p:nvPr>
        </p:nvSpPr>
        <p:spPr>
          <a:xfrm>
            <a:off x="838200" y="1524000"/>
            <a:ext cx="3581400" cy="4525963"/>
          </a:xfrm>
        </p:spPr>
        <p:txBody>
          <a:bodyPr/>
          <a:lstStyle/>
          <a:p>
            <a:pPr marL="0" indent="0">
              <a:buFontTx/>
              <a:buNone/>
              <a:defRPr/>
            </a:pPr>
            <a:r>
              <a:rPr lang="en-US" dirty="0" smtClean="0">
                <a:ea typeface="ＭＳ Ｐゴシック" pitchFamily="-84" charset="-128"/>
                <a:cs typeface="ＭＳ Ｐゴシック" pitchFamily="-84" charset="-128"/>
              </a:rPr>
              <a:t>To answer NO to a  question:</a:t>
            </a:r>
          </a:p>
          <a:p>
            <a:pPr>
              <a:defRPr/>
            </a:pPr>
            <a:r>
              <a:rPr lang="en-US" dirty="0" smtClean="0">
                <a:ea typeface="ＭＳ Ｐゴシック" pitchFamily="-84" charset="-128"/>
                <a:cs typeface="ＭＳ Ｐゴシック" pitchFamily="-84" charset="-128"/>
              </a:rPr>
              <a:t>From participant box, click on red </a:t>
            </a:r>
            <a:r>
              <a:rPr lang="en-US" b="1" dirty="0" smtClean="0">
                <a:solidFill>
                  <a:srgbClr val="C00000"/>
                </a:solidFill>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a:t>
            </a:r>
          </a:p>
          <a:p>
            <a:pPr>
              <a:defRPr/>
            </a:pPr>
            <a:r>
              <a:rPr lang="en-US" dirty="0" smtClean="0">
                <a:ea typeface="ＭＳ Ｐゴシック" pitchFamily="-84" charset="-128"/>
                <a:cs typeface="ＭＳ Ｐゴシック" pitchFamily="-84" charset="-128"/>
              </a:rPr>
              <a:t>To clear red </a:t>
            </a:r>
            <a:r>
              <a:rPr lang="en-US" b="1" dirty="0" smtClean="0">
                <a:solidFill>
                  <a:srgbClr val="C00000"/>
                </a:solidFill>
                <a:ea typeface="ＭＳ Ｐゴシック" pitchFamily="-84" charset="-128"/>
                <a:cs typeface="ＭＳ Ｐゴシック" pitchFamily="-84" charset="-128"/>
              </a:rPr>
              <a:t>x</a:t>
            </a:r>
            <a:r>
              <a:rPr lang="en-US" dirty="0" smtClean="0">
                <a:ea typeface="ＭＳ Ｐゴシック" pitchFamily="-84" charset="-128"/>
                <a:cs typeface="ＭＳ Ｐゴシック" pitchFamily="-84" charset="-128"/>
              </a:rPr>
              <a:t>, click again.</a:t>
            </a:r>
          </a:p>
        </p:txBody>
      </p:sp>
      <p:sp>
        <p:nvSpPr>
          <p:cNvPr id="30725" name="Slide Number Placeholder 3"/>
          <p:cNvSpPr>
            <a:spLocks noGrp="1"/>
          </p:cNvSpPr>
          <p:nvPr>
            <p:ph type="sldNum" sz="quarter" idx="4294967295"/>
          </p:nvPr>
        </p:nvSpPr>
        <p:spPr bwMode="auto">
          <a:xfrm>
            <a:off x="304800" y="6248400"/>
            <a:ext cx="2133600" cy="476250"/>
          </a:xfrm>
          <a:noFill/>
          <a:ln>
            <a:miter lim="800000"/>
            <a:headEnd/>
            <a:tailEnd/>
          </a:ln>
        </p:spPr>
        <p:txBody>
          <a:bodyPr/>
          <a:lstStyle/>
          <a:p>
            <a:fld id="{7C3B5139-F470-7B42-B000-ABEDB1CF7713}" type="slidenum">
              <a:rPr lang="en-US" sz="1100">
                <a:latin typeface="Arial" pitchFamily="-83" charset="0"/>
              </a:rPr>
              <a:pPr/>
              <a:t>7</a:t>
            </a:fld>
            <a:endParaRPr lang="en-US" sz="1100">
              <a:latin typeface="Arial" pitchFamily="-83"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Slide Number Placeholder 3"/>
          <p:cNvSpPr>
            <a:spLocks noGrp="1"/>
          </p:cNvSpPr>
          <p:nvPr>
            <p:ph type="sldNum" sz="quarter" idx="4294967295"/>
          </p:nvPr>
        </p:nvSpPr>
        <p:spPr bwMode="auto">
          <a:xfrm>
            <a:off x="7924800" y="6248400"/>
            <a:ext cx="1219200" cy="476250"/>
          </a:xfrm>
          <a:noFill/>
          <a:ln>
            <a:miter lim="800000"/>
            <a:headEnd/>
            <a:tailEnd/>
          </a:ln>
        </p:spPr>
        <p:txBody>
          <a:bodyPr/>
          <a:lstStyle/>
          <a:p>
            <a:fld id="{F967C3A0-A1B5-0A41-ADD1-8B07738B8FC6}" type="slidenum">
              <a:rPr lang="en-US">
                <a:latin typeface="Arial" pitchFamily="-83" charset="0"/>
              </a:rPr>
              <a:pPr/>
              <a:t>70</a:t>
            </a:fld>
            <a:endParaRPr lang="en-US">
              <a:latin typeface="Arial" pitchFamily="-83" charset="0"/>
            </a:endParaRPr>
          </a:p>
        </p:txBody>
      </p:sp>
      <p:pic>
        <p:nvPicPr>
          <p:cNvPr id="10" name="Picture 9" descr="Screen Shot 2015-03-17 at 12.10.26 PM.png"/>
          <p:cNvPicPr>
            <a:picLocks noChangeAspect="1"/>
          </p:cNvPicPr>
          <p:nvPr/>
        </p:nvPicPr>
        <p:blipFill>
          <a:blip r:embed="rId3" cstate="email"/>
          <a:stretch>
            <a:fillRect/>
          </a:stretch>
        </p:blipFill>
        <p:spPr>
          <a:xfrm>
            <a:off x="5181600" y="1524000"/>
            <a:ext cx="3352800" cy="2590800"/>
          </a:xfrm>
          <a:prstGeom prst="rect">
            <a:avLst/>
          </a:prstGeom>
          <a:solidFill>
            <a:srgbClr val="FFFFFF"/>
          </a:solidFill>
        </p:spPr>
      </p:pic>
      <p:sp>
        <p:nvSpPr>
          <p:cNvPr id="131074" name="Rectangle 2"/>
          <p:cNvSpPr>
            <a:spLocks noGrp="1" noChangeArrowheads="1"/>
          </p:cNvSpPr>
          <p:nvPr>
            <p:ph type="title"/>
          </p:nvPr>
        </p:nvSpPr>
        <p:spPr/>
        <p:txBody>
          <a:bodyPr/>
          <a:lstStyle/>
          <a:p>
            <a:pPr eaLnBrk="1" hangingPunct="1"/>
            <a:r>
              <a:rPr lang="en-US" sz="4000" dirty="0"/>
              <a:t>What needs to be sent to </a:t>
            </a:r>
            <a:r>
              <a:rPr lang="en-US" sz="4000" dirty="0" smtClean="0"/>
              <a:t/>
            </a:r>
            <a:br>
              <a:rPr lang="en-US" sz="4000" dirty="0" smtClean="0"/>
            </a:br>
            <a:r>
              <a:rPr lang="en-US" sz="4000" dirty="0" smtClean="0"/>
              <a:t>EESD </a:t>
            </a:r>
            <a:r>
              <a:rPr lang="en-US" sz="4000" dirty="0"/>
              <a:t>by </a:t>
            </a:r>
            <a:r>
              <a:rPr lang="en-US" sz="4000" dirty="0" smtClean="0"/>
              <a:t>June 1</a:t>
            </a:r>
            <a:r>
              <a:rPr lang="en-US" sz="4000" baseline="30000" dirty="0" smtClean="0"/>
              <a:t>st</a:t>
            </a:r>
            <a:r>
              <a:rPr lang="en-US" sz="4000" dirty="0" smtClean="0"/>
              <a:t>?</a:t>
            </a:r>
            <a:endParaRPr lang="en-US" sz="4000" dirty="0"/>
          </a:p>
        </p:txBody>
      </p:sp>
      <p:pic>
        <p:nvPicPr>
          <p:cNvPr id="12" name="Content Placeholder 11" descr="4000  Cover Page 2014-15 (tlt 02.13.15).pdf"/>
          <p:cNvPicPr>
            <a:picLocks noGrp="1" noChangeAspect="1"/>
          </p:cNvPicPr>
          <p:nvPr>
            <p:ph sz="half" idx="2"/>
          </p:nvPr>
        </p:nvPicPr>
        <p:blipFill>
          <a:blip r:embed="rId4" cstate="email"/>
          <a:srcRect l="-4472" r="-4472"/>
          <a:stretch>
            <a:fillRect/>
          </a:stretch>
        </p:blipFill>
        <p:spPr>
          <a:xfrm>
            <a:off x="685800" y="1600200"/>
            <a:ext cx="2709521" cy="3218688"/>
          </a:xfrm>
          <a:solidFill>
            <a:srgbClr val="FFFFFF"/>
          </a:solidFill>
        </p:spPr>
      </p:pic>
      <p:pic>
        <p:nvPicPr>
          <p:cNvPr id="14" name="Content Placeholder 13" descr="4001 CMR Instrument (tlt 02.13.15).pdf"/>
          <p:cNvPicPr>
            <a:picLocks noGrp="1" noChangeAspect="1"/>
          </p:cNvPicPr>
          <p:nvPr>
            <p:ph sz="half" idx="1"/>
          </p:nvPr>
        </p:nvPicPr>
        <p:blipFill>
          <a:blip r:embed="rId5" cstate="email"/>
          <a:srcRect l="-3385" r="-3385"/>
          <a:stretch>
            <a:fillRect/>
          </a:stretch>
        </p:blipFill>
        <p:spPr>
          <a:xfrm>
            <a:off x="1524000" y="3200400"/>
            <a:ext cx="2738330" cy="3319272"/>
          </a:xfrm>
          <a:solidFill>
            <a:srgbClr val="FFFFFF"/>
          </a:solidFill>
        </p:spPr>
      </p:pic>
      <p:pic>
        <p:nvPicPr>
          <p:cNvPr id="15" name="Picture 14" descr="Screen Shot 2015-04-02 at 12.38.37 PM.png"/>
          <p:cNvPicPr>
            <a:picLocks noChangeAspect="1"/>
          </p:cNvPicPr>
          <p:nvPr/>
        </p:nvPicPr>
        <p:blipFill>
          <a:blip r:embed="rId6" cstate="email"/>
          <a:srcRect/>
          <a:stretch>
            <a:fillRect/>
          </a:stretch>
        </p:blipFill>
        <p:spPr>
          <a:xfrm>
            <a:off x="5175504" y="3429000"/>
            <a:ext cx="3968496" cy="2688336"/>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4"/>
          <p:cNvSpPr>
            <a:spLocks noGrp="1" noChangeArrowheads="1"/>
          </p:cNvSpPr>
          <p:nvPr>
            <p:ph type="title"/>
          </p:nvPr>
        </p:nvSpPr>
        <p:spPr/>
        <p:txBody>
          <a:bodyPr/>
          <a:lstStyle/>
          <a:p>
            <a:pPr eaLnBrk="1" hangingPunct="1"/>
            <a:r>
              <a:rPr lang="en-US" dirty="0"/>
              <a:t/>
            </a:r>
            <a:br>
              <a:rPr lang="en-US" dirty="0"/>
            </a:br>
            <a:r>
              <a:rPr lang="en-US" dirty="0" smtClean="0"/>
              <a:t>Keep it </a:t>
            </a:r>
            <a:r>
              <a:rPr lang="en-US" dirty="0" smtClean="0"/>
              <a:t>Alive</a:t>
            </a:r>
            <a:r>
              <a:rPr lang="en-US" dirty="0"/>
              <a:t>!</a:t>
            </a:r>
            <a:r>
              <a:rPr lang="en-US" sz="4000" dirty="0"/>
              <a:t/>
            </a:r>
            <a:br>
              <a:rPr lang="en-US" sz="4000" dirty="0"/>
            </a:br>
            <a:endParaRPr lang="en-US" sz="4000" dirty="0"/>
          </a:p>
        </p:txBody>
      </p:sp>
      <p:sp>
        <p:nvSpPr>
          <p:cNvPr id="609285" name="Rectangle 5"/>
          <p:cNvSpPr>
            <a:spLocks noGrp="1" noChangeArrowheads="1"/>
          </p:cNvSpPr>
          <p:nvPr>
            <p:ph idx="1"/>
          </p:nvPr>
        </p:nvSpPr>
        <p:spPr>
          <a:xfrm>
            <a:off x="685800" y="1600200"/>
            <a:ext cx="8001000" cy="4525963"/>
          </a:xfrm>
        </p:spPr>
        <p:txBody>
          <a:bodyPr/>
          <a:lstStyle/>
          <a:p>
            <a:pPr marL="273050" indent="-273050" eaLnBrk="1" hangingPunct="1">
              <a:lnSpc>
                <a:spcPct val="90000"/>
              </a:lnSpc>
              <a:spcAft>
                <a:spcPts val="600"/>
              </a:spcAft>
            </a:pPr>
            <a:r>
              <a:rPr lang="en-US" dirty="0"/>
              <a:t>Keep up the continuous improvement process and implement the plan. </a:t>
            </a:r>
          </a:p>
          <a:p>
            <a:pPr marL="273050" indent="-273050" eaLnBrk="1" hangingPunct="1">
              <a:lnSpc>
                <a:spcPct val="90000"/>
              </a:lnSpc>
              <a:spcAft>
                <a:spcPts val="600"/>
              </a:spcAft>
            </a:pPr>
            <a:r>
              <a:rPr lang="en-US" dirty="0"/>
              <a:t>Keep families involved and aware!!!</a:t>
            </a:r>
          </a:p>
          <a:p>
            <a:pPr marL="273050" indent="-273050" eaLnBrk="1" hangingPunct="1">
              <a:lnSpc>
                <a:spcPct val="90000"/>
              </a:lnSpc>
              <a:spcAft>
                <a:spcPts val="600"/>
              </a:spcAft>
            </a:pPr>
            <a:r>
              <a:rPr lang="en-US" dirty="0"/>
              <a:t>Make sure teachers know the plan and continue to reflect and refine. They will make it happen.</a:t>
            </a:r>
          </a:p>
          <a:p>
            <a:pPr marL="273050" indent="-273050" eaLnBrk="1" hangingPunct="1">
              <a:lnSpc>
                <a:spcPct val="90000"/>
              </a:lnSpc>
              <a:buFontTx/>
              <a:buNone/>
            </a:pPr>
            <a:endParaRPr lang="en-US" dirty="0"/>
          </a:p>
        </p:txBody>
      </p:sp>
      <p:sp>
        <p:nvSpPr>
          <p:cNvPr id="135173" name="Slide Number Placeholder 3"/>
          <p:cNvSpPr>
            <a:spLocks noGrp="1"/>
          </p:cNvSpPr>
          <p:nvPr>
            <p:ph type="sldNum" sz="quarter" idx="12"/>
          </p:nvPr>
        </p:nvSpPr>
        <p:spPr bwMode="auto">
          <a:noFill/>
          <a:ln>
            <a:miter lim="800000"/>
            <a:headEnd/>
            <a:tailEnd/>
          </a:ln>
        </p:spPr>
        <p:txBody>
          <a:bodyPr/>
          <a:lstStyle/>
          <a:p>
            <a:fld id="{AAC74932-F1E3-D147-BF0E-882624B4FF88}" type="slidenum">
              <a:rPr lang="en-US">
                <a:latin typeface="Arial" pitchFamily="-83" charset="0"/>
              </a:rPr>
              <a:pPr/>
              <a:t>71</a:t>
            </a:fld>
            <a:endParaRPr lang="en-US">
              <a:latin typeface="Arial" pitchFamily="-83" charset="0"/>
            </a:endParaRPr>
          </a:p>
        </p:txBody>
      </p:sp>
      <p:sp>
        <p:nvSpPr>
          <p:cNvPr id="609283" name="Rectangle 3"/>
          <p:cNvSpPr>
            <a:spLocks noChangeArrowheads="1"/>
          </p:cNvSpPr>
          <p:nvPr/>
        </p:nvSpPr>
        <p:spPr bwMode="auto">
          <a:xfrm>
            <a:off x="914400" y="2286000"/>
            <a:ext cx="7543800" cy="1143000"/>
          </a:xfrm>
          <a:prstGeom prst="rect">
            <a:avLst/>
          </a:prstGeom>
          <a:noFill/>
          <a:ln w="12700">
            <a:noFill/>
            <a:miter lim="800000"/>
            <a:headEnd/>
            <a:tailEnd/>
          </a:ln>
          <a:effectLst/>
        </p:spPr>
        <p:txBody>
          <a:bodyPr lIns="90487" tIns="44450" rIns="90487" bIns="44450"/>
          <a:lstStyle/>
          <a:p>
            <a:pPr eaLnBrk="0" hangingPunct="0">
              <a:buFontTx/>
              <a:buChar char="•"/>
              <a:defRPr/>
            </a:pPr>
            <a:endParaRPr lang="en-US" sz="2400" dirty="0">
              <a:effectLst>
                <a:outerShdw blurRad="38100" dist="38100" dir="2700000" algn="tl">
                  <a:srgbClr val="FFFFFF"/>
                </a:outerShdw>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9285">
                                            <p:txEl>
                                              <p:pRg st="0" end="0"/>
                                            </p:txEl>
                                          </p:spTgt>
                                        </p:tgtEl>
                                        <p:attrNameLst>
                                          <p:attrName>style.visibility</p:attrName>
                                        </p:attrNameLst>
                                      </p:cBhvr>
                                      <p:to>
                                        <p:strVal val="visible"/>
                                      </p:to>
                                    </p:set>
                                    <p:animEffect transition="in" filter="dissolve">
                                      <p:cBhvr>
                                        <p:cTn id="7" dur="500"/>
                                        <p:tgtEl>
                                          <p:spTgt spid="609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9285">
                                            <p:txEl>
                                              <p:pRg st="1" end="1"/>
                                            </p:txEl>
                                          </p:spTgt>
                                        </p:tgtEl>
                                        <p:attrNameLst>
                                          <p:attrName>style.visibility</p:attrName>
                                        </p:attrNameLst>
                                      </p:cBhvr>
                                      <p:to>
                                        <p:strVal val="visible"/>
                                      </p:to>
                                    </p:set>
                                    <p:animEffect transition="in" filter="dissolve">
                                      <p:cBhvr>
                                        <p:cTn id="12" dur="500"/>
                                        <p:tgtEl>
                                          <p:spTgt spid="6092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9285">
                                            <p:txEl>
                                              <p:pRg st="2" end="2"/>
                                            </p:txEl>
                                          </p:spTgt>
                                        </p:tgtEl>
                                        <p:attrNameLst>
                                          <p:attrName>style.visibility</p:attrName>
                                        </p:attrNameLst>
                                      </p:cBhvr>
                                      <p:to>
                                        <p:strVal val="visible"/>
                                      </p:to>
                                    </p:set>
                                    <p:animEffect transition="in" filter="dissolve">
                                      <p:cBhvr>
                                        <p:cTn id="17" dur="500"/>
                                        <p:tgtEl>
                                          <p:spTgt spid="609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a:t>
            </a:r>
            <a:r>
              <a:rPr lang="en-US" dirty="0" smtClean="0"/>
              <a:t>Forms </a:t>
            </a:r>
            <a:r>
              <a:rPr lang="en-US" dirty="0" smtClean="0"/>
              <a:t>vs. New Forms </a:t>
            </a:r>
            <a:endParaRPr lang="en-US" dirty="0"/>
          </a:p>
        </p:txBody>
      </p:sp>
      <p:sp>
        <p:nvSpPr>
          <p:cNvPr id="3" name="Content Placeholder 2"/>
          <p:cNvSpPr>
            <a:spLocks noGrp="1"/>
          </p:cNvSpPr>
          <p:nvPr>
            <p:ph idx="1"/>
          </p:nvPr>
        </p:nvSpPr>
        <p:spPr/>
        <p:txBody>
          <a:bodyPr/>
          <a:lstStyle/>
          <a:p>
            <a:r>
              <a:rPr lang="en-US" dirty="0" smtClean="0"/>
              <a:t>CD 3900---------------EESD 4002</a:t>
            </a:r>
          </a:p>
          <a:p>
            <a:r>
              <a:rPr lang="en-US" dirty="0" smtClean="0"/>
              <a:t>CD4001A--------------EESD4003</a:t>
            </a:r>
          </a:p>
          <a:p>
            <a:r>
              <a:rPr lang="en-US" dirty="0" smtClean="0"/>
              <a:t>CD4001B--------------EESD3900</a:t>
            </a:r>
          </a:p>
          <a:p>
            <a:r>
              <a:rPr lang="en-US" dirty="0" smtClean="0"/>
              <a:t>CD4000----------------EESD4000</a:t>
            </a:r>
          </a:p>
          <a:p>
            <a:r>
              <a:rPr lang="en-US" dirty="0" smtClean="0"/>
              <a:t>                                 EESD4001</a:t>
            </a:r>
            <a:endParaRPr lang="en-US" dirty="0"/>
          </a:p>
        </p:txBody>
      </p:sp>
      <p:sp>
        <p:nvSpPr>
          <p:cNvPr id="4" name="Slide Number Placeholder 3"/>
          <p:cNvSpPr>
            <a:spLocks noGrp="1"/>
          </p:cNvSpPr>
          <p:nvPr>
            <p:ph type="sldNum" sz="quarter" idx="12"/>
          </p:nvPr>
        </p:nvSpPr>
        <p:spPr/>
        <p:txBody>
          <a:bodyPr/>
          <a:lstStyle/>
          <a:p>
            <a:pPr>
              <a:defRPr/>
            </a:pPr>
            <a:fld id="{101E0481-53D0-E942-B53A-4B62B76A1D3E}"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IT 6_29_10F cover.jpg"/>
          <p:cNvPicPr>
            <a:picLocks noGrp="1" noChangeAspect="1"/>
          </p:cNvPicPr>
          <p:nvPr>
            <p:ph idx="1"/>
          </p:nvPr>
        </p:nvPicPr>
        <p:blipFill>
          <a:blip r:embed="rId3" cstate="email"/>
          <a:stretch>
            <a:fillRect/>
          </a:stretch>
        </p:blipFill>
        <p:spPr bwMode="auto">
          <a:xfrm>
            <a:off x="990600" y="914400"/>
            <a:ext cx="2524601" cy="1954530"/>
          </a:xfrm>
          <a:prstGeom prst="rect">
            <a:avLst/>
          </a:prstGeom>
          <a:ln>
            <a:solidFill>
              <a:schemeClr val="bg1">
                <a:lumMod val="50000"/>
              </a:schemeClr>
            </a:solidFill>
          </a:ln>
        </p:spPr>
      </p:pic>
      <p:sp>
        <p:nvSpPr>
          <p:cNvPr id="3" name="Title 2"/>
          <p:cNvSpPr>
            <a:spLocks noGrp="1"/>
          </p:cNvSpPr>
          <p:nvPr>
            <p:ph type="title"/>
          </p:nvPr>
        </p:nvSpPr>
        <p:spPr/>
        <p:txBody>
          <a:bodyPr vert="horz" wrap="square" lIns="91440" tIns="45720" rIns="91440" bIns="45720" numCol="1" anchorCtr="0" compatLnSpc="1">
            <a:prstTxWarp prst="textNoShape">
              <a:avLst/>
            </a:prstTxWarp>
            <a:noAutofit/>
          </a:bodyPr>
          <a:lstStyle/>
          <a:p>
            <a:r>
              <a:rPr lang="en-US" dirty="0" smtClean="0">
                <a:solidFill>
                  <a:srgbClr val="000000"/>
                </a:solidFill>
                <a:latin typeface="Arial" charset="0"/>
                <a:cs typeface="Arial" charset="0"/>
              </a:rPr>
              <a:t>DRDP (2015)</a:t>
            </a:r>
            <a:r>
              <a:rPr lang="en-US" dirty="0" smtClean="0">
                <a:effectLst>
                  <a:outerShdw blurRad="38100" dist="38100" dir="2700000" algn="tl">
                    <a:schemeClr val="tx1"/>
                  </a:outerShdw>
                </a:effectLst>
                <a:latin typeface="Arial" charset="0"/>
                <a:cs typeface="Arial" charset="0"/>
              </a:rPr>
              <a:t/>
            </a:r>
            <a:br>
              <a:rPr lang="en-US" dirty="0" smtClean="0">
                <a:effectLst>
                  <a:outerShdw blurRad="38100" dist="38100" dir="2700000" algn="tl">
                    <a:schemeClr val="tx1"/>
                  </a:outerShdw>
                </a:effectLst>
                <a:latin typeface="Arial" charset="0"/>
                <a:cs typeface="Arial" charset="0"/>
              </a:rPr>
            </a:br>
            <a:endParaRPr lang="en-US" dirty="0" smtClean="0">
              <a:effectLst>
                <a:outerShdw blurRad="38100" dist="38100" dir="2700000" algn="tl">
                  <a:schemeClr val="tx1"/>
                </a:outerShdw>
              </a:effectLst>
              <a:latin typeface="Arial" charset="0"/>
              <a:cs typeface="Arial" charset="0"/>
            </a:endParaRPr>
          </a:p>
        </p:txBody>
      </p:sp>
      <p:pic>
        <p:nvPicPr>
          <p:cNvPr id="46085" name="Picture 8" descr="DRDP2015_FieldStudy_Cover_PS FINALmod.jpg"/>
          <p:cNvPicPr>
            <a:picLocks noChangeAspect="1"/>
          </p:cNvPicPr>
          <p:nvPr/>
        </p:nvPicPr>
        <p:blipFill>
          <a:blip r:embed="rId4" cstate="email"/>
          <a:srcRect/>
          <a:stretch>
            <a:fillRect/>
          </a:stretch>
        </p:blipFill>
        <p:spPr bwMode="auto">
          <a:xfrm>
            <a:off x="3429000" y="4114800"/>
            <a:ext cx="2695651" cy="2051914"/>
          </a:xfrm>
          <a:prstGeom prst="rect">
            <a:avLst/>
          </a:prstGeom>
          <a:noFill/>
          <a:ln w="28575">
            <a:noFill/>
            <a:miter lim="800000"/>
            <a:headEnd/>
            <a:tailEnd/>
          </a:ln>
          <a:effectLst>
            <a:glow rad="139700">
              <a:schemeClr val="accent4">
                <a:alpha val="75000"/>
              </a:schemeClr>
            </a:glow>
          </a:effectLst>
        </p:spPr>
      </p:pic>
      <p:sp>
        <p:nvSpPr>
          <p:cNvPr id="11" name="Curved Right Arrow 10"/>
          <p:cNvSpPr/>
          <p:nvPr/>
        </p:nvSpPr>
        <p:spPr>
          <a:xfrm>
            <a:off x="1828800" y="3429000"/>
            <a:ext cx="762000" cy="1752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Left Arrow 11"/>
          <p:cNvSpPr/>
          <p:nvPr/>
        </p:nvSpPr>
        <p:spPr>
          <a:xfrm>
            <a:off x="6781800" y="3429000"/>
            <a:ext cx="7620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1" name="Picture 20" descr="Screen Shot 2013-03-21 at 12.14.21 PM (2).png"/>
          <p:cNvPicPr>
            <a:picLocks noChangeAspect="1"/>
          </p:cNvPicPr>
          <p:nvPr/>
        </p:nvPicPr>
        <p:blipFill>
          <a:blip r:embed="rId5" cstate="email"/>
          <a:srcRect/>
          <a:stretch>
            <a:fillRect/>
          </a:stretch>
        </p:blipFill>
        <p:spPr bwMode="auto">
          <a:xfrm>
            <a:off x="5715000" y="990600"/>
            <a:ext cx="2590800" cy="1826178"/>
          </a:xfrm>
          <a:prstGeom prst="rect">
            <a:avLst/>
          </a:prstGeom>
          <a:noFill/>
          <a:ln w="3175" cap="sq">
            <a:solidFill>
              <a:srgbClr val="000000"/>
            </a:solidFill>
            <a:miter lim="800000"/>
            <a:headEnd/>
            <a:tailEnd/>
          </a:ln>
          <a:effectLst>
            <a:outerShdw dist="38100" dir="2700000" algn="tl" rotWithShape="0">
              <a:srgbClr val="808080">
                <a:alpha val="42999"/>
              </a:srgbClr>
            </a:outerShdw>
          </a:effectLst>
        </p:spPr>
      </p:pic>
      <p:pic>
        <p:nvPicPr>
          <p:cNvPr id="19" name="Picture 18" descr="PS_Final_8-26 cover.jpg"/>
          <p:cNvPicPr>
            <a:picLocks noChangeAspect="1"/>
          </p:cNvPicPr>
          <p:nvPr/>
        </p:nvPicPr>
        <p:blipFill>
          <a:blip r:embed="rId6" cstate="email"/>
          <a:stretch>
            <a:fillRect/>
          </a:stretch>
        </p:blipFill>
        <p:spPr bwMode="auto">
          <a:xfrm>
            <a:off x="3352800" y="1828800"/>
            <a:ext cx="2514600" cy="1943100"/>
          </a:xfrm>
          <a:prstGeom prst="rect">
            <a:avLst/>
          </a:prstGeom>
          <a:ln>
            <a:solidFill>
              <a:schemeClr val="bg1">
                <a:lumMod val="50000"/>
              </a:schemeClr>
            </a:solidFill>
          </a:ln>
        </p:spPr>
      </p:pic>
      <p:sp>
        <p:nvSpPr>
          <p:cNvPr id="14" name="Footer Placeholder 13"/>
          <p:cNvSpPr>
            <a:spLocks noGrp="1"/>
          </p:cNvSpPr>
          <p:nvPr>
            <p:ph type="ftr" sz="quarter" idx="10"/>
          </p:nvPr>
        </p:nvSpPr>
        <p:spPr/>
        <p:txBody>
          <a:bodyPr/>
          <a:lstStyle/>
          <a:p>
            <a:r>
              <a:rPr lang="en-US" dirty="0" smtClean="0"/>
              <a:t>© 2014 California Department of Education - All rights reserved.</a:t>
            </a:r>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DRDP (2015): A Full Continuum Instrument</a:t>
            </a:r>
            <a:endParaRPr lang="en-US" sz="4000" dirty="0"/>
          </a:p>
        </p:txBody>
      </p:sp>
      <p:sp>
        <p:nvSpPr>
          <p:cNvPr id="3" name="Content Placeholder 2"/>
          <p:cNvSpPr>
            <a:spLocks noGrp="1"/>
          </p:cNvSpPr>
          <p:nvPr>
            <p:ph idx="1"/>
          </p:nvPr>
        </p:nvSpPr>
        <p:spPr/>
        <p:txBody>
          <a:bodyPr/>
          <a:lstStyle/>
          <a:p>
            <a:pPr marL="0" indent="0">
              <a:buNone/>
            </a:pPr>
            <a:r>
              <a:rPr lang="en-US" sz="2600" dirty="0" smtClean="0">
                <a:latin typeface="Arial"/>
              </a:rPr>
              <a:t>The DRDP (2015) represents a full continuum instrument to assess all children from early infancy to kindergarten entry including children with Individual Family Service Plans and Individualized Education Programs.</a:t>
            </a:r>
            <a:endParaRPr lang="en-US" sz="2600" dirty="0">
              <a:latin typeface="Arial"/>
            </a:endParaRPr>
          </a:p>
        </p:txBody>
      </p:sp>
      <p:sp>
        <p:nvSpPr>
          <p:cNvPr id="4" name="Slide Number Placeholder 3"/>
          <p:cNvSpPr>
            <a:spLocks noGrp="1"/>
          </p:cNvSpPr>
          <p:nvPr>
            <p:ph type="sldNum" sz="quarter" idx="12"/>
          </p:nvPr>
        </p:nvSpPr>
        <p:spPr/>
        <p:txBody>
          <a:bodyPr/>
          <a:lstStyle/>
          <a:p>
            <a:pPr>
              <a:defRPr/>
            </a:pPr>
            <a:fld id="{E83F0C98-7DE3-4EAA-BF37-3921896E4402}" type="slidenum">
              <a:rPr lang="en-US" smtClean="0"/>
              <a:pPr>
                <a:defRPr/>
              </a:pPr>
              <a:t>74</a:t>
            </a:fld>
            <a:endParaRPr lang="en-US" dirty="0"/>
          </a:p>
        </p:txBody>
      </p:sp>
      <p:pic>
        <p:nvPicPr>
          <p:cNvPr id="5" name="Picture 4"/>
          <p:cNvPicPr>
            <a:picLocks noChangeAspect="1"/>
          </p:cNvPicPr>
          <p:nvPr/>
        </p:nvPicPr>
        <p:blipFill>
          <a:blip r:embed="rId3" cstate="email"/>
          <a:stretch>
            <a:fillRect/>
          </a:stretch>
        </p:blipFill>
        <p:spPr>
          <a:xfrm>
            <a:off x="4724400" y="3657600"/>
            <a:ext cx="3200400" cy="2131467"/>
          </a:xfrm>
          <a:prstGeom prst="rect">
            <a:avLst/>
          </a:prstGeom>
        </p:spPr>
      </p:pic>
      <p:pic>
        <p:nvPicPr>
          <p:cNvPr id="6" name="Picture 5"/>
          <p:cNvPicPr>
            <a:picLocks noChangeAspect="1"/>
          </p:cNvPicPr>
          <p:nvPr/>
        </p:nvPicPr>
        <p:blipFill>
          <a:blip r:embed="rId4" cstate="email"/>
          <a:stretch>
            <a:fillRect/>
          </a:stretch>
        </p:blipFill>
        <p:spPr>
          <a:xfrm>
            <a:off x="1143000" y="3733800"/>
            <a:ext cx="3175000" cy="211455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pic>
        <p:nvPicPr>
          <p:cNvPr id="7" name="Content Placeholder 6" descr="Screen Shot 2015-01-26 at 2.26.37 PM.png"/>
          <p:cNvPicPr>
            <a:picLocks noGrp="1" noChangeAspect="1"/>
          </p:cNvPicPr>
          <p:nvPr>
            <p:ph idx="1"/>
          </p:nvPr>
        </p:nvPicPr>
        <p:blipFill>
          <a:blip r:embed="rId3" cstate="email"/>
          <a:srcRect/>
          <a:stretch>
            <a:fillRect/>
          </a:stretch>
        </p:blipFill>
        <p:spPr>
          <a:xfrm>
            <a:off x="914400" y="1447800"/>
            <a:ext cx="7581117" cy="4659784"/>
          </a:xfrm>
        </p:spPr>
      </p:pic>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DRDP (2015) </a:t>
            </a:r>
            <a:r>
              <a:rPr lang="en-US" dirty="0" smtClean="0"/>
              <a:t>Module </a:t>
            </a:r>
            <a:endParaRPr lang="en-US" dirty="0"/>
          </a:p>
        </p:txBody>
      </p:sp>
      <p:pic>
        <p:nvPicPr>
          <p:cNvPr id="7" name="Content Placeholder 6" descr="Screen Shot 2015-01-30 at 12.46.45 PM.png"/>
          <p:cNvPicPr>
            <a:picLocks noGrp="1" noChangeAspect="1"/>
          </p:cNvPicPr>
          <p:nvPr>
            <p:ph idx="1"/>
          </p:nvPr>
        </p:nvPicPr>
        <p:blipFill>
          <a:blip r:embed="rId3" cstate="email"/>
          <a:srcRect/>
          <a:stretch>
            <a:fillRect/>
          </a:stretch>
        </p:blipFill>
        <p:spPr>
          <a:xfrm>
            <a:off x="1828800" y="1600200"/>
            <a:ext cx="5909146" cy="39104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Training Opportunities</a:t>
            </a:r>
            <a:endParaRPr lang="en-US" dirty="0">
              <a:latin typeface="+mj-lt"/>
            </a:endParaRPr>
          </a:p>
        </p:txBody>
      </p:sp>
      <p:sp>
        <p:nvSpPr>
          <p:cNvPr id="3" name="Content Placeholder 2"/>
          <p:cNvSpPr>
            <a:spLocks noGrp="1"/>
          </p:cNvSpPr>
          <p:nvPr>
            <p:ph idx="1"/>
          </p:nvPr>
        </p:nvSpPr>
        <p:spPr>
          <a:xfrm>
            <a:off x="457200" y="1600200"/>
            <a:ext cx="5181600" cy="4525963"/>
          </a:xfrm>
        </p:spPr>
        <p:txBody>
          <a:bodyPr>
            <a:normAutofit/>
          </a:bodyPr>
          <a:lstStyle/>
          <a:p>
            <a:r>
              <a:rPr lang="en-US" dirty="0" smtClean="0">
                <a:latin typeface="+mj-lt"/>
              </a:rPr>
              <a:t>CECO Online Modules </a:t>
            </a:r>
          </a:p>
          <a:p>
            <a:r>
              <a:rPr lang="en-US" dirty="0" smtClean="0">
                <a:latin typeface="+mj-lt"/>
              </a:rPr>
              <a:t>Interactive Modules</a:t>
            </a:r>
          </a:p>
          <a:p>
            <a:r>
              <a:rPr lang="en-US" dirty="0" smtClean="0">
                <a:latin typeface="+mj-lt"/>
              </a:rPr>
              <a:t>Face to Face Training</a:t>
            </a:r>
          </a:p>
          <a:p>
            <a:r>
              <a:rPr lang="en-US" dirty="0" smtClean="0">
                <a:latin typeface="+mj-lt"/>
              </a:rPr>
              <a:t>Recorded Webinars</a:t>
            </a:r>
          </a:p>
          <a:p>
            <a:r>
              <a:rPr lang="en-US" dirty="0" smtClean="0">
                <a:latin typeface="+mj-lt"/>
              </a:rPr>
              <a:t>Certified Trainers Institutes</a:t>
            </a:r>
            <a:endParaRPr lang="en-US" sz="2800" dirty="0" smtClean="0">
              <a:latin typeface="+mj-lt"/>
            </a:endParaRPr>
          </a:p>
        </p:txBody>
      </p:sp>
      <p:pic>
        <p:nvPicPr>
          <p:cNvPr id="8" name="Picture 7" descr="boy-climb"/>
          <p:cNvPicPr>
            <a:picLocks noChangeAspect="1"/>
          </p:cNvPicPr>
          <p:nvPr/>
        </p:nvPicPr>
        <p:blipFill>
          <a:blip r:embed="rId3" cstate="email"/>
          <a:stretch>
            <a:fillRect/>
          </a:stretch>
        </p:blipFill>
        <p:spPr>
          <a:xfrm>
            <a:off x="5410200" y="1295400"/>
            <a:ext cx="3322320" cy="4429760"/>
          </a:xfrm>
          <a:prstGeom prst="rect">
            <a:avLst/>
          </a:prstGeom>
        </p:spPr>
      </p:pic>
      <p:sp>
        <p:nvSpPr>
          <p:cNvPr id="10" name="Slide Number Placeholder 9"/>
          <p:cNvSpPr>
            <a:spLocks noGrp="1"/>
          </p:cNvSpPr>
          <p:nvPr>
            <p:ph type="sldNum" sz="quarter" idx="12"/>
          </p:nvPr>
        </p:nvSpPr>
        <p:spPr/>
        <p:txBody>
          <a:bodyPr/>
          <a:lstStyle/>
          <a:p>
            <a:fld id="{2BF1E6B0-A63A-4C28-AA28-E4DFECAC8348}" type="slidenum">
              <a:rPr lang="en-US" smtClean="0"/>
              <a:pPr/>
              <a:t>77</a:t>
            </a:fld>
            <a:endParaRPr lang="en-US"/>
          </a:p>
        </p:txBody>
      </p:sp>
      <p:sp>
        <p:nvSpPr>
          <p:cNvPr id="13" name="Date Placeholder 12"/>
          <p:cNvSpPr>
            <a:spLocks noGrp="1"/>
          </p:cNvSpPr>
          <p:nvPr>
            <p:ph type="dt" sz="half" idx="10"/>
          </p:nvPr>
        </p:nvSpPr>
        <p:spPr/>
        <p:txBody>
          <a:bodyPr/>
          <a:lstStyle/>
          <a:p>
            <a:r>
              <a:rPr lang="en-US" smtClean="0"/>
              <a:t>4/23/2014</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68272665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eaLnBrk="1" hangingPunct="1">
              <a:defRPr/>
            </a:pPr>
            <a:r>
              <a:rPr lang="en-US" dirty="0" smtClean="0">
                <a:effectLst>
                  <a:outerShdw blurRad="38100" dist="38100" dir="2700000" algn="tl">
                    <a:srgbClr val="C0C0C0"/>
                  </a:outerShdw>
                </a:effectLst>
                <a:ea typeface="ＭＳ Ｐゴシック" pitchFamily="34" charset="-128"/>
              </a:rPr>
              <a:t> </a:t>
            </a:r>
            <a:r>
              <a:rPr lang="en-US" dirty="0" smtClean="0">
                <a:ea typeface="ＭＳ Ｐゴシック" pitchFamily="34" charset="-128"/>
              </a:rPr>
              <a:t>Questions??</a:t>
            </a:r>
          </a:p>
        </p:txBody>
      </p:sp>
      <p:sp>
        <p:nvSpPr>
          <p:cNvPr id="7" name="Date Placeholder 6"/>
          <p:cNvSpPr>
            <a:spLocks noGrp="1"/>
          </p:cNvSpPr>
          <p:nvPr>
            <p:ph type="dt" sz="half" idx="10"/>
          </p:nvPr>
        </p:nvSpPr>
        <p:spPr/>
        <p:txBody>
          <a:bodyPr/>
          <a:lstStyle/>
          <a:p>
            <a:r>
              <a:rPr lang="en-US" smtClean="0"/>
              <a:t>4/23/2014</a:t>
            </a:r>
            <a:endParaRPr lang="en-US"/>
          </a:p>
        </p:txBody>
      </p:sp>
      <p:sp>
        <p:nvSpPr>
          <p:cNvPr id="6" name="Slide Number Placeholder 5"/>
          <p:cNvSpPr>
            <a:spLocks noGrp="1"/>
          </p:cNvSpPr>
          <p:nvPr>
            <p:ph type="sldNum" sz="quarter" idx="12"/>
          </p:nvPr>
        </p:nvSpPr>
        <p:spPr/>
        <p:txBody>
          <a:bodyPr/>
          <a:lstStyle/>
          <a:p>
            <a:fld id="{2BF1E6B0-A63A-4C28-AA28-E4DFECAC8348}" type="slidenum">
              <a:rPr lang="en-US" smtClean="0"/>
              <a:pPr/>
              <a:t>78</a:t>
            </a:fld>
            <a:endParaRPr lang="en-US"/>
          </a:p>
        </p:txBody>
      </p:sp>
      <p:pic>
        <p:nvPicPr>
          <p:cNvPr id="9" name="Content Placeholder 8" descr="Kadminpic9.jpg"/>
          <p:cNvPicPr>
            <a:picLocks noGrp="1" noChangeAspect="1"/>
          </p:cNvPicPr>
          <p:nvPr>
            <p:ph idx="1"/>
          </p:nvPr>
        </p:nvPicPr>
        <p:blipFill>
          <a:blip r:embed="rId3" cstate="email"/>
          <a:srcRect l="-86373" r="-86373"/>
          <a:stretch>
            <a:fillRect/>
          </a:stretch>
        </p:blipFill>
        <p:spPr>
          <a:xfrm>
            <a:off x="533400" y="1295400"/>
            <a:ext cx="8153400" cy="4525963"/>
          </a:xfrm>
        </p:spPr>
      </p:pic>
    </p:spTree>
  </p:cSld>
  <p:clrMapOvr>
    <a:masterClrMapping/>
  </p:clrMapOvr>
  <p:transition>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mountains.JPG"/>
          <p:cNvPicPr>
            <a:picLocks noGrp="1" noChangeAspect="1"/>
          </p:cNvPicPr>
          <p:nvPr>
            <p:ph idx="1"/>
          </p:nvPr>
        </p:nvPicPr>
        <p:blipFill>
          <a:blip r:embed="rId3" cstate="email"/>
          <a:srcRect/>
          <a:stretch>
            <a:fillRect/>
          </a:stretch>
        </p:blipFill>
        <p:spPr>
          <a:xfrm>
            <a:off x="0" y="0"/>
            <a:ext cx="9182100" cy="6858000"/>
          </a:xfrm>
        </p:spPr>
      </p:pic>
      <p:sp>
        <p:nvSpPr>
          <p:cNvPr id="2" name="Slide Number Placeholder 1"/>
          <p:cNvSpPr>
            <a:spLocks noGrp="1"/>
          </p:cNvSpPr>
          <p:nvPr>
            <p:ph type="sldNum" sz="quarter" idx="12"/>
          </p:nvPr>
        </p:nvSpPr>
        <p:spPr/>
        <p:txBody>
          <a:bodyPr/>
          <a:lstStyle/>
          <a:p>
            <a:pPr>
              <a:defRPr/>
            </a:pPr>
            <a:fld id="{569071C4-1EC8-844E-BEC6-6097CB350AAF}" type="slidenum">
              <a:rPr lang="en-US" smtClean="0"/>
              <a:pPr>
                <a:defRPr/>
              </a:pPr>
              <a:t>79</a:t>
            </a:fld>
            <a:endParaRPr lang="en-US"/>
          </a:p>
        </p:txBody>
      </p:sp>
      <p:sp>
        <p:nvSpPr>
          <p:cNvPr id="6" name="TextBox 5"/>
          <p:cNvSpPr txBox="1"/>
          <p:nvPr/>
        </p:nvSpPr>
        <p:spPr>
          <a:xfrm>
            <a:off x="0" y="5780782"/>
            <a:ext cx="9144000"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i="1" dirty="0" smtClean="0"/>
              <a:t>Becoming better is not a destination it is a spirit  </a:t>
            </a:r>
          </a:p>
          <a:p>
            <a:r>
              <a:rPr lang="en-US" sz="3200" i="1" dirty="0" smtClean="0"/>
              <a:t>of continuous improvement  </a:t>
            </a:r>
            <a:r>
              <a:rPr lang="en-US" sz="2400" dirty="0" smtClean="0"/>
              <a:t>- Unknown</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Quick Guide </a:t>
            </a:r>
          </a:p>
        </p:txBody>
      </p:sp>
      <p:pic>
        <p:nvPicPr>
          <p:cNvPr id="32771" name="Content Placeholder 7" descr="how to open chat box .png"/>
          <p:cNvPicPr>
            <a:picLocks noGrp="1" noChangeAspect="1"/>
          </p:cNvPicPr>
          <p:nvPr>
            <p:ph sz="half" idx="1"/>
          </p:nvPr>
        </p:nvPicPr>
        <p:blipFill>
          <a:blip r:embed="rId3" cstate="email"/>
          <a:srcRect/>
          <a:stretch>
            <a:fillRect/>
          </a:stretch>
        </p:blipFill>
        <p:spPr>
          <a:xfrm>
            <a:off x="4800600" y="1447800"/>
            <a:ext cx="4038600" cy="3589338"/>
          </a:xfrm>
        </p:spPr>
      </p:pic>
      <p:sp>
        <p:nvSpPr>
          <p:cNvPr id="32772" name="Text Placeholder 2"/>
          <p:cNvSpPr>
            <a:spLocks noGrp="1"/>
          </p:cNvSpPr>
          <p:nvPr>
            <p:ph sz="half" idx="2"/>
          </p:nvPr>
        </p:nvSpPr>
        <p:spPr>
          <a:xfrm>
            <a:off x="762000" y="1371600"/>
            <a:ext cx="4038600" cy="4525963"/>
          </a:xfrm>
        </p:spPr>
        <p:txBody>
          <a:bodyPr/>
          <a:lstStyle/>
          <a:p>
            <a:pPr>
              <a:buFontTx/>
              <a:buNone/>
            </a:pPr>
            <a:r>
              <a:rPr lang="en-US" dirty="0"/>
              <a:t>To open Chat Box:</a:t>
            </a:r>
          </a:p>
          <a:p>
            <a:r>
              <a:rPr lang="en-US" dirty="0"/>
              <a:t>Go to green bar at top of screen, drop down menu </a:t>
            </a:r>
            <a:r>
              <a:rPr lang="en-US" dirty="0" smtClean="0"/>
              <a:t>appears.</a:t>
            </a:r>
            <a:endParaRPr lang="en-US" dirty="0"/>
          </a:p>
          <a:p>
            <a:r>
              <a:rPr lang="en-US" dirty="0"/>
              <a:t>Click on </a:t>
            </a:r>
            <a:r>
              <a:rPr lang="en-US" dirty="0" smtClean="0"/>
              <a:t>chat.</a:t>
            </a:r>
            <a:endParaRPr lang="en-US" dirty="0"/>
          </a:p>
          <a:p>
            <a:r>
              <a:rPr lang="en-US" dirty="0"/>
              <a:t>Type comment into lower </a:t>
            </a:r>
            <a:r>
              <a:rPr lang="en-US" dirty="0" smtClean="0"/>
              <a:t>box.</a:t>
            </a:r>
            <a:endParaRPr lang="en-US" dirty="0"/>
          </a:p>
          <a:p>
            <a:r>
              <a:rPr lang="en-US" dirty="0"/>
              <a:t>Assign a sender and    </a:t>
            </a:r>
          </a:p>
          <a:p>
            <a:pPr>
              <a:buFontTx/>
              <a:buNone/>
            </a:pPr>
            <a:r>
              <a:rPr lang="en-US" dirty="0"/>
              <a:t>    click </a:t>
            </a:r>
            <a:r>
              <a:rPr lang="en-US" dirty="0" smtClean="0"/>
              <a:t>enter.</a:t>
            </a:r>
            <a:endParaRPr lang="en-US" dirty="0"/>
          </a:p>
        </p:txBody>
      </p:sp>
      <p:sp>
        <p:nvSpPr>
          <p:cNvPr id="32773" name="Slide Number Placeholder 4"/>
          <p:cNvSpPr>
            <a:spLocks noGrp="1"/>
          </p:cNvSpPr>
          <p:nvPr>
            <p:ph type="sldNum" sz="quarter" idx="4294967295"/>
          </p:nvPr>
        </p:nvSpPr>
        <p:spPr bwMode="auto">
          <a:xfrm>
            <a:off x="304800" y="6248400"/>
            <a:ext cx="2133600" cy="476250"/>
          </a:xfrm>
          <a:noFill/>
          <a:ln>
            <a:miter lim="800000"/>
            <a:headEnd/>
            <a:tailEnd/>
          </a:ln>
        </p:spPr>
        <p:txBody>
          <a:bodyPr/>
          <a:lstStyle/>
          <a:p>
            <a:fld id="{7BB55071-9ECE-8841-BEE0-4BAFAF4C21D5}" type="slidenum">
              <a:rPr lang="en-US" sz="1100">
                <a:latin typeface="Arial" pitchFamily="-83" charset="0"/>
              </a:rPr>
              <a:pPr/>
              <a:t>8</a:t>
            </a:fld>
            <a:endParaRPr lang="en-US" sz="1100">
              <a:latin typeface="Arial" pitchFamily="-83"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p:nvPr>
        </p:nvSpPr>
        <p:spPr/>
        <p:txBody>
          <a:bodyPr/>
          <a:lstStyle/>
          <a:p>
            <a:pPr eaLnBrk="1" hangingPunct="1">
              <a:defRPr/>
            </a:pPr>
            <a:r>
              <a:rPr lang="en-US" dirty="0">
                <a:ea typeface="Arial" pitchFamily="-1" charset="0"/>
                <a:cs typeface="Arial" pitchFamily="-1" charset="0"/>
              </a:rPr>
              <a:t>Contact Information</a:t>
            </a:r>
            <a:endParaRPr lang="en-US" dirty="0"/>
          </a:p>
        </p:txBody>
      </p:sp>
      <p:sp>
        <p:nvSpPr>
          <p:cNvPr id="73731" name="Rectangle 3"/>
          <p:cNvSpPr>
            <a:spLocks noGrp="1" noChangeArrowheads="1"/>
          </p:cNvSpPr>
          <p:nvPr>
            <p:ph idx="1"/>
          </p:nvPr>
        </p:nvSpPr>
        <p:spPr/>
        <p:txBody>
          <a:bodyPr/>
          <a:lstStyle/>
          <a:p>
            <a:pPr algn="ctr" eaLnBrk="1" hangingPunct="1">
              <a:lnSpc>
                <a:spcPct val="90000"/>
              </a:lnSpc>
              <a:buFontTx/>
              <a:buNone/>
            </a:pPr>
            <a:r>
              <a:rPr lang="en-US" dirty="0"/>
              <a:t>Desired Results Training &amp; Technical Assistance Project</a:t>
            </a:r>
          </a:p>
          <a:p>
            <a:pPr algn="ctr" eaLnBrk="1" hangingPunct="1">
              <a:lnSpc>
                <a:spcPct val="90000"/>
              </a:lnSpc>
              <a:buFontTx/>
              <a:buNone/>
            </a:pPr>
            <a:r>
              <a:rPr lang="en-US" dirty="0"/>
              <a:t>333 North Lantana Street, Suite #277 </a:t>
            </a:r>
          </a:p>
          <a:p>
            <a:pPr algn="ctr" eaLnBrk="1" hangingPunct="1">
              <a:lnSpc>
                <a:spcPct val="90000"/>
              </a:lnSpc>
              <a:buFontTx/>
              <a:buNone/>
            </a:pPr>
            <a:r>
              <a:rPr lang="en-US" dirty="0"/>
              <a:t>Camarillo, CA 93010</a:t>
            </a:r>
          </a:p>
          <a:p>
            <a:pPr algn="ctr" eaLnBrk="1" hangingPunct="1">
              <a:lnSpc>
                <a:spcPct val="90000"/>
              </a:lnSpc>
              <a:buFontTx/>
              <a:buNone/>
            </a:pPr>
            <a:r>
              <a:rPr lang="en-US" dirty="0"/>
              <a:t>800-770-6339 	</a:t>
            </a:r>
          </a:p>
          <a:p>
            <a:pPr algn="ctr" eaLnBrk="1" hangingPunct="1">
              <a:lnSpc>
                <a:spcPct val="90000"/>
              </a:lnSpc>
              <a:buFontTx/>
              <a:buNone/>
            </a:pPr>
            <a:r>
              <a:rPr lang="en-US" dirty="0">
                <a:hlinkClick r:id="rId3"/>
              </a:rPr>
              <a:t>www.desiredresults.us</a:t>
            </a:r>
            <a:endParaRPr lang="en-US" dirty="0"/>
          </a:p>
          <a:p>
            <a:pPr algn="ctr" eaLnBrk="1" hangingPunct="1">
              <a:lnSpc>
                <a:spcPct val="90000"/>
              </a:lnSpc>
              <a:buFontTx/>
              <a:buNone/>
            </a:pPr>
            <a:r>
              <a:rPr lang="en-US" dirty="0" smtClean="0">
                <a:hlinkClick r:id="rId4"/>
              </a:rPr>
              <a:t>desiredresults@wested.org</a:t>
            </a:r>
            <a:endParaRPr lang="en-US" dirty="0" smtClean="0"/>
          </a:p>
          <a:p>
            <a:pPr algn="ctr" eaLnBrk="1" hangingPunct="1">
              <a:lnSpc>
                <a:spcPct val="90000"/>
              </a:lnSpc>
              <a:buFontTx/>
              <a:buNone/>
            </a:pPr>
            <a:endParaRPr lang="en-US" dirty="0" smtClean="0"/>
          </a:p>
          <a:p>
            <a:pPr algn="ctr" eaLnBrk="1" hangingPunct="1">
              <a:lnSpc>
                <a:spcPct val="90000"/>
              </a:lnSpc>
              <a:buFontTx/>
              <a:buNone/>
            </a:pP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304800"/>
            <a:ext cx="8229600" cy="1143000"/>
          </a:xfrm>
        </p:spPr>
        <p:txBody>
          <a:bodyPr/>
          <a:lstStyle/>
          <a:p>
            <a:pPr eaLnBrk="1" hangingPunct="1"/>
            <a:r>
              <a:rPr lang="en-US">
                <a:solidFill>
                  <a:schemeClr val="tx1"/>
                </a:solidFill>
              </a:rPr>
              <a:t>Thank you for your participation!</a:t>
            </a:r>
          </a:p>
        </p:txBody>
      </p:sp>
      <p:sp>
        <p:nvSpPr>
          <p:cNvPr id="143364" name="Slide Number Placeholder 5"/>
          <p:cNvSpPr>
            <a:spLocks noGrp="1"/>
          </p:cNvSpPr>
          <p:nvPr>
            <p:ph type="sldNum" sz="quarter" idx="12"/>
          </p:nvPr>
        </p:nvSpPr>
        <p:spPr bwMode="auto">
          <a:noFill/>
          <a:ln>
            <a:miter lim="800000"/>
            <a:headEnd/>
            <a:tailEnd/>
          </a:ln>
        </p:spPr>
        <p:txBody>
          <a:bodyPr/>
          <a:lstStyle/>
          <a:p>
            <a:fld id="{4F524FE9-0A96-5A44-9A19-E3EA75D8CF1B}" type="slidenum">
              <a:rPr lang="en-US">
                <a:latin typeface="Arial" pitchFamily="-83" charset="0"/>
              </a:rPr>
              <a:pPr/>
              <a:t>81</a:t>
            </a:fld>
            <a:endParaRPr lang="en-US">
              <a:latin typeface="Arial" pitchFamily="-83" charset="0"/>
            </a:endParaRPr>
          </a:p>
        </p:txBody>
      </p:sp>
      <p:sp>
        <p:nvSpPr>
          <p:cNvPr id="143365" name="Rectangle 3"/>
          <p:cNvSpPr>
            <a:spLocks noChangeArrowheads="1"/>
          </p:cNvSpPr>
          <p:nvPr/>
        </p:nvSpPr>
        <p:spPr bwMode="auto">
          <a:xfrm>
            <a:off x="3776663" y="2643188"/>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7" name="Content Placeholder 6" descr="happytrike"/>
          <p:cNvPicPr>
            <a:picLocks noGrp="1" noChangeAspect="1"/>
          </p:cNvPicPr>
          <p:nvPr>
            <p:ph idx="1"/>
          </p:nvPr>
        </p:nvPicPr>
        <p:blipFill>
          <a:blip r:embed="rId3" cstate="email"/>
          <a:srcRect/>
          <a:stretch>
            <a:fillRect/>
          </a:stretch>
        </p:blipFill>
        <p:spPr>
          <a:xfrm>
            <a:off x="2971800" y="1600200"/>
            <a:ext cx="3287375" cy="4368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a:r>
              <a:rPr lang="en-US" dirty="0" smtClean="0"/>
              <a:t>Chat Box</a:t>
            </a:r>
            <a:endParaRPr lang="en-US" dirty="0"/>
          </a:p>
        </p:txBody>
      </p:sp>
      <p:sp>
        <p:nvSpPr>
          <p:cNvPr id="15363" name="Subtitle 2"/>
          <p:cNvSpPr>
            <a:spLocks noGrp="1"/>
          </p:cNvSpPr>
          <p:nvPr>
            <p:ph idx="1"/>
          </p:nvPr>
        </p:nvSpPr>
        <p:spPr>
          <a:xfrm>
            <a:off x="838200" y="1295400"/>
            <a:ext cx="7499350" cy="4572000"/>
          </a:xfrm>
        </p:spPr>
        <p:txBody>
          <a:bodyPr/>
          <a:lstStyle/>
          <a:p>
            <a:pPr marL="0" indent="0" algn="ctr">
              <a:buNone/>
            </a:pPr>
            <a:r>
              <a:rPr lang="en-US" dirty="0">
                <a:latin typeface="Arial"/>
              </a:rPr>
              <a:t>Please use</a:t>
            </a:r>
            <a:r>
              <a:rPr lang="en-US" dirty="0" smtClean="0">
                <a:latin typeface="Arial"/>
              </a:rPr>
              <a:t> the chat </a:t>
            </a:r>
            <a:r>
              <a:rPr lang="en-US" dirty="0">
                <a:latin typeface="Arial"/>
              </a:rPr>
              <a:t>box for general </a:t>
            </a:r>
            <a:r>
              <a:rPr lang="en-US" dirty="0" smtClean="0">
                <a:latin typeface="Arial"/>
              </a:rPr>
              <a:t>comments. </a:t>
            </a:r>
            <a:endParaRPr lang="en-US" dirty="0">
              <a:latin typeface="Arial"/>
            </a:endParaRPr>
          </a:p>
        </p:txBody>
      </p:sp>
      <p:sp>
        <p:nvSpPr>
          <p:cNvPr id="6" name="Slide Number Placeholder 5"/>
          <p:cNvSpPr>
            <a:spLocks noGrp="1"/>
          </p:cNvSpPr>
          <p:nvPr>
            <p:ph type="sldNum" sz="quarter" idx="12"/>
          </p:nvPr>
        </p:nvSpPr>
        <p:spPr/>
        <p:txBody>
          <a:bodyPr/>
          <a:lstStyle/>
          <a:p>
            <a:fld id="{749A10FF-0BE1-E445-A39C-1B0424876840}" type="slidenum">
              <a:rPr lang="en-US"/>
              <a:pPr/>
              <a:t>9</a:t>
            </a:fld>
            <a:endParaRPr lang="en-US"/>
          </a:p>
        </p:txBody>
      </p:sp>
      <p:pic>
        <p:nvPicPr>
          <p:cNvPr id="5" name="Picture 4"/>
          <p:cNvPicPr>
            <a:picLocks noChangeAspect="1"/>
          </p:cNvPicPr>
          <p:nvPr/>
        </p:nvPicPr>
        <p:blipFill>
          <a:blip r:embed="rId3" cstate="email"/>
          <a:stretch>
            <a:fillRect/>
          </a:stretch>
        </p:blipFill>
        <p:spPr>
          <a:xfrm>
            <a:off x="1905000" y="2438400"/>
            <a:ext cx="5310431" cy="353674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6">
      <a:dk1>
        <a:srgbClr val="000000"/>
      </a:dk1>
      <a:lt1>
        <a:srgbClr val="66CCFF"/>
      </a:lt1>
      <a:dk2>
        <a:srgbClr val="000000"/>
      </a:dk2>
      <a:lt2>
        <a:srgbClr val="808080"/>
      </a:lt2>
      <a:accent1>
        <a:srgbClr val="BBE0E3"/>
      </a:accent1>
      <a:accent2>
        <a:srgbClr val="333399"/>
      </a:accent2>
      <a:accent3>
        <a:srgbClr val="B8E2FF"/>
      </a:accent3>
      <a:accent4>
        <a:srgbClr val="000000"/>
      </a:accent4>
      <a:accent5>
        <a:srgbClr val="DAEDEF"/>
      </a:accent5>
      <a:accent6>
        <a:srgbClr val="2D2D8A"/>
      </a:accent6>
      <a:hlink>
        <a:srgbClr val="FFFF0B"/>
      </a:hlink>
      <a:folHlink>
        <a:srgbClr val="FFFF6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47304</TotalTime>
  <Words>5098</Words>
  <Application>Microsoft Office PowerPoint</Application>
  <PresentationFormat>Letter Paper (8.5x11 in)</PresentationFormat>
  <Paragraphs>605</Paragraphs>
  <Slides>81</Slides>
  <Notes>81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Default Design</vt:lpstr>
      <vt:lpstr>Acrobat Document</vt:lpstr>
      <vt:lpstr>Desired Results  for Children and Families</vt:lpstr>
      <vt:lpstr>Desired Results Day 6  </vt:lpstr>
      <vt:lpstr>Welcome!</vt:lpstr>
      <vt:lpstr>Quick Guide </vt:lpstr>
      <vt:lpstr>Quick Guide </vt:lpstr>
      <vt:lpstr>Quick Guide</vt:lpstr>
      <vt:lpstr>Quick Guide </vt:lpstr>
      <vt:lpstr>Quick Guide </vt:lpstr>
      <vt:lpstr>Chat Box</vt:lpstr>
      <vt:lpstr>Agenda</vt:lpstr>
      <vt:lpstr>Intent of Webinar</vt:lpstr>
      <vt:lpstr>Management Bulletin </vt:lpstr>
      <vt:lpstr>Available Information from Early Education and Support Division</vt:lpstr>
      <vt:lpstr>EESD Mailing List </vt:lpstr>
      <vt:lpstr>The Program Self-Evaluation (PSE) requires that the Desired Results system data be compiled and summarized for the: </vt:lpstr>
      <vt:lpstr>Program Self Evaluation (PSE)</vt:lpstr>
      <vt:lpstr>The PSE requires completion of:</vt:lpstr>
      <vt:lpstr>PSE Forms </vt:lpstr>
      <vt:lpstr>Programs are to… </vt:lpstr>
      <vt:lpstr>Program Review Instrument (EESD 4001)</vt:lpstr>
      <vt:lpstr>Slide 21</vt:lpstr>
      <vt:lpstr>Programs are to… </vt:lpstr>
      <vt:lpstr>Reflection on Action Steps EESD 4002</vt:lpstr>
      <vt:lpstr>Reflection</vt:lpstr>
      <vt:lpstr>The PSE requires all teachers to:</vt:lpstr>
      <vt:lpstr>CD 4001B</vt:lpstr>
      <vt:lpstr>Slide 27</vt:lpstr>
      <vt:lpstr>The PSE requires programs to compile data for analysis</vt:lpstr>
      <vt:lpstr>Data is compiled to assist programs in building a clear picture of group strengths and areas for improvement.  </vt:lpstr>
      <vt:lpstr>Group data is compiled to inform:  </vt:lpstr>
      <vt:lpstr>DRDP Summary of Findings/Program Action Plan</vt:lpstr>
      <vt:lpstr>Comparison of Forms  EESD 4003 vs. EESD 3900 </vt:lpstr>
      <vt:lpstr>DRDP data is compiled…</vt:lpstr>
      <vt:lpstr>Suggested ways to summarize  the data include…</vt:lpstr>
      <vt:lpstr> DRDPtech© </vt:lpstr>
      <vt:lpstr>DRDPtech©</vt:lpstr>
      <vt:lpstr>ERS data is compiled at the …</vt:lpstr>
      <vt:lpstr>To compute ERS contract average subscale: Add each classroom average and divide by the number of classrooms</vt:lpstr>
      <vt:lpstr>Parent Survey data is compiled…</vt:lpstr>
      <vt:lpstr>Suggested ways to summarize Parent Survey data include…</vt:lpstr>
      <vt:lpstr>Parent Survey  Group Data Summary Excel File</vt:lpstr>
      <vt:lpstr>Programs are ready to compile data when:</vt:lpstr>
      <vt:lpstr>Use the appropriate DRDP Group Data reports within DRDPtech©:</vt:lpstr>
      <vt:lpstr>After compiling the data during the appropriate time periods for the: </vt:lpstr>
      <vt:lpstr>Writing a Summary of Findings</vt:lpstr>
      <vt:lpstr>A Summary of Findings...</vt:lpstr>
      <vt:lpstr>Purpose of Agency  Summary of Findings</vt:lpstr>
      <vt:lpstr>  Step 1 Identifying  Key Findings</vt:lpstr>
      <vt:lpstr>Key Findings are the trends or important information found when analyzing data from the assessment tools on the previous page.  These findings are used to improve the quality of the program resulting in better outcomes for children and families.</vt:lpstr>
      <vt:lpstr>DRDP Summary of Findings/Program Action Plan</vt:lpstr>
      <vt:lpstr>Slide 51</vt:lpstr>
      <vt:lpstr>Educational Program Goals... </vt:lpstr>
      <vt:lpstr>Write Key Findings and an Educational Goal for each age group in your program</vt:lpstr>
      <vt:lpstr> Step 2  Writing Action Steps</vt:lpstr>
      <vt:lpstr>  Action Steps  </vt:lpstr>
      <vt:lpstr> Consider a variety of strategies including:  </vt:lpstr>
      <vt:lpstr>Use frameworks as a resource</vt:lpstr>
      <vt:lpstr>What do the frameworks do?</vt:lpstr>
      <vt:lpstr>What’s in the frameworks?</vt:lpstr>
      <vt:lpstr>Discover ideas for:</vt:lpstr>
      <vt:lpstr>The I/T and Preschool Curriculum Framework strategies are:</vt:lpstr>
      <vt:lpstr>Curriculum Framework in CECO</vt:lpstr>
      <vt:lpstr>   </vt:lpstr>
      <vt:lpstr>Completion Dates and Person Responsible</vt:lpstr>
      <vt:lpstr>Step 4: Follow up and Reflection </vt:lpstr>
      <vt:lpstr>  </vt:lpstr>
      <vt:lpstr>Summary of Findings</vt:lpstr>
      <vt:lpstr>The PSE requires completion of:</vt:lpstr>
      <vt:lpstr> Program Self Evaluation Cover Page  EESD 4000</vt:lpstr>
      <vt:lpstr>What needs to be sent to  EESD by June 1st?</vt:lpstr>
      <vt:lpstr> Keep it Alive! </vt:lpstr>
      <vt:lpstr>Old Forms vs. New Forms </vt:lpstr>
      <vt:lpstr>DRDP (2015) </vt:lpstr>
      <vt:lpstr>DRDP (2015): A Full Continuum Instrument</vt:lpstr>
      <vt:lpstr>Resources </vt:lpstr>
      <vt:lpstr>DRDP (2015) Module </vt:lpstr>
      <vt:lpstr>Training Opportunities</vt:lpstr>
      <vt:lpstr> Questions??</vt:lpstr>
      <vt:lpstr>Slide 79</vt:lpstr>
      <vt:lpstr>Contact Information</vt:lpstr>
      <vt:lpstr>Thank you for your participation!</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Results for Children and Families</dc:title>
  <dc:creator>CIHS</dc:creator>
  <cp:lastModifiedBy>stherri</cp:lastModifiedBy>
  <cp:revision>919</cp:revision>
  <cp:lastPrinted>2015-03-24T15:50:06Z</cp:lastPrinted>
  <dcterms:created xsi:type="dcterms:W3CDTF">2015-05-19T14:39:20Z</dcterms:created>
  <dcterms:modified xsi:type="dcterms:W3CDTF">2015-05-19T17:29:01Z</dcterms:modified>
</cp:coreProperties>
</file>