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notesSlides/notesSlide17.xml" ContentType="application/vnd.openxmlformats-officedocument.presentationml.notesSlide+xml"/>
  <Override PartName="/ppt/tags/tag3.xml" ContentType="application/vnd.openxmlformats-officedocument.presentationml.tags+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vml" ContentType="application/vnd.openxmlformats-officedocument.vmlDrawing"/>
  <Override PartName="/ppt/diagrams/layout2.xml" ContentType="application/vnd.openxmlformats-officedocument.drawingml.diagramLayou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8"/>
  </p:notesMasterIdLst>
  <p:sldIdLst>
    <p:sldId id="260" r:id="rId2"/>
    <p:sldId id="317" r:id="rId3"/>
    <p:sldId id="328" r:id="rId4"/>
    <p:sldId id="344" r:id="rId5"/>
    <p:sldId id="318" r:id="rId6"/>
    <p:sldId id="261" r:id="rId7"/>
    <p:sldId id="319" r:id="rId8"/>
    <p:sldId id="265" r:id="rId9"/>
    <p:sldId id="266" r:id="rId10"/>
    <p:sldId id="339" r:id="rId11"/>
    <p:sldId id="270" r:id="rId12"/>
    <p:sldId id="267" r:id="rId13"/>
    <p:sldId id="271" r:id="rId14"/>
    <p:sldId id="337" r:id="rId15"/>
    <p:sldId id="362" r:id="rId16"/>
    <p:sldId id="273" r:id="rId17"/>
    <p:sldId id="274" r:id="rId18"/>
    <p:sldId id="275" r:id="rId19"/>
    <p:sldId id="277" r:id="rId20"/>
    <p:sldId id="278" r:id="rId21"/>
    <p:sldId id="329" r:id="rId22"/>
    <p:sldId id="280" r:id="rId23"/>
    <p:sldId id="281" r:id="rId24"/>
    <p:sldId id="282" r:id="rId25"/>
    <p:sldId id="283" r:id="rId26"/>
    <p:sldId id="284" r:id="rId27"/>
    <p:sldId id="285" r:id="rId28"/>
    <p:sldId id="286" r:id="rId29"/>
    <p:sldId id="338" r:id="rId30"/>
    <p:sldId id="294" r:id="rId31"/>
    <p:sldId id="296" r:id="rId32"/>
    <p:sldId id="323" r:id="rId33"/>
    <p:sldId id="295" r:id="rId34"/>
    <p:sldId id="321" r:id="rId35"/>
    <p:sldId id="360" r:id="rId36"/>
    <p:sldId id="361" r:id="rId37"/>
    <p:sldId id="316" r:id="rId38"/>
    <p:sldId id="330" r:id="rId39"/>
    <p:sldId id="356" r:id="rId40"/>
    <p:sldId id="358" r:id="rId41"/>
    <p:sldId id="366" r:id="rId42"/>
    <p:sldId id="348" r:id="rId43"/>
    <p:sldId id="349" r:id="rId44"/>
    <p:sldId id="345" r:id="rId45"/>
    <p:sldId id="369" r:id="rId46"/>
    <p:sldId id="359" r:id="rId47"/>
    <p:sldId id="334" r:id="rId48"/>
    <p:sldId id="346" r:id="rId49"/>
    <p:sldId id="365" r:id="rId50"/>
    <p:sldId id="324" r:id="rId51"/>
    <p:sldId id="355" r:id="rId52"/>
    <p:sldId id="326" r:id="rId53"/>
    <p:sldId id="332" r:id="rId54"/>
    <p:sldId id="313" r:id="rId55"/>
    <p:sldId id="314" r:id="rId56"/>
    <p:sldId id="315"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69E"/>
    <a:srgbClr val="501B00"/>
    <a:srgbClr val="CCECFF"/>
  </p:clrMru>
  <p:extLst>
    <p:ext uri="{E76CE94A-603C-4142-B9EB-6D1370010A27}">
      <p14:discardImageEditData xmlns="" xmlns:p14="http://schemas.microsoft.com/office/powerpoint/2010/main" xmlns:mv="urn:schemas-microsoft-com:mac:vml" xmlns:mc="http://schemas.openxmlformats.org/markup-compatibility/2006" val="0"/>
    </p:ext>
    <p:ext uri="{D31A062A-798A-4329-ABDD-BBA856620510}">
      <p14:defaultImageDpi xmlns=""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684" autoAdjust="0"/>
  </p:normalViewPr>
  <p:slideViewPr>
    <p:cSldViewPr>
      <p:cViewPr varScale="1">
        <p:scale>
          <a:sx n="50" d="100"/>
          <a:sy n="50" d="100"/>
        </p:scale>
        <p:origin x="-1651" y="-67"/>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24576"/>
    </p:cViewPr>
  </p:sorterViewPr>
  <p:notesViewPr>
    <p:cSldViewPr>
      <p:cViewPr>
        <p:scale>
          <a:sx n="77" d="100"/>
          <a:sy n="77" d="100"/>
        </p:scale>
        <p:origin x="-2045" y="37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3F7730-E126-B048-BF53-27B14D94E646}" type="doc">
      <dgm:prSet loTypeId="urn:microsoft.com/office/officeart/2005/8/layout/hProcess4" loCatId="process" qsTypeId="urn:microsoft.com/office/officeart/2005/8/quickstyle/simple4" qsCatId="simple" csTypeId="urn:microsoft.com/office/officeart/2005/8/colors/accent1_2" csCatId="accent1" phldr="1"/>
      <dgm:spPr/>
      <dgm:t>
        <a:bodyPr/>
        <a:lstStyle/>
        <a:p>
          <a:endParaRPr lang="en-US"/>
        </a:p>
      </dgm:t>
    </dgm:pt>
    <dgm:pt modelId="{4EFBAB8B-7B06-1747-89D3-BB417A27AFAA}">
      <dgm:prSet phldrT="[Text]"/>
      <dgm:spPr>
        <a:blipFill rotWithShape="0">
          <a:blip xmlns:r="http://schemas.openxmlformats.org/officeDocument/2006/relationships" r:embed="rId1"/>
          <a:stretch>
            <a:fillRect/>
          </a:stretch>
        </a:blipFill>
      </dgm:spPr>
      <dgm:t>
        <a:bodyPr/>
        <a:lstStyle/>
        <a:p>
          <a:endParaRPr lang="en-US" dirty="0"/>
        </a:p>
      </dgm:t>
    </dgm:pt>
    <dgm:pt modelId="{3FD8A4E6-8FAA-E74E-89DE-27D039339816}" type="parTrans" cxnId="{3B7D2305-2CF2-CB4E-9A66-4CDBDF7667BF}">
      <dgm:prSet/>
      <dgm:spPr/>
      <dgm:t>
        <a:bodyPr/>
        <a:lstStyle/>
        <a:p>
          <a:endParaRPr lang="en-US"/>
        </a:p>
      </dgm:t>
    </dgm:pt>
    <dgm:pt modelId="{CE036EE8-C720-EB41-9CBD-E3AA10E4EA63}" type="sibTrans" cxnId="{3B7D2305-2CF2-CB4E-9A66-4CDBDF7667BF}">
      <dgm:prSet/>
      <dgm:spPr/>
      <dgm:t>
        <a:bodyPr/>
        <a:lstStyle/>
        <a:p>
          <a:endParaRPr lang="en-US" dirty="0"/>
        </a:p>
      </dgm:t>
    </dgm:pt>
    <dgm:pt modelId="{A091307F-222F-014F-87F7-DAA000ECC6A0}">
      <dgm:prSet phldrT="[Text]" phldr="1"/>
      <dgm:spPr>
        <a:ln>
          <a:noFill/>
        </a:ln>
      </dgm:spPr>
      <dgm:t>
        <a:bodyPr/>
        <a:lstStyle/>
        <a:p>
          <a:endParaRPr lang="en-US" dirty="0"/>
        </a:p>
      </dgm:t>
    </dgm:pt>
    <dgm:pt modelId="{F1788A34-11E2-074A-8BC3-D92A9C6F89E7}" type="sibTrans" cxnId="{1253D33C-00AC-3A42-9675-0EEE9AB27CDB}">
      <dgm:prSet/>
      <dgm:spPr/>
      <dgm:t>
        <a:bodyPr/>
        <a:lstStyle/>
        <a:p>
          <a:endParaRPr lang="en-US"/>
        </a:p>
      </dgm:t>
    </dgm:pt>
    <dgm:pt modelId="{E9C3DF3E-4145-874C-B5D8-230DF76D96DD}" type="parTrans" cxnId="{1253D33C-00AC-3A42-9675-0EEE9AB27CDB}">
      <dgm:prSet/>
      <dgm:spPr/>
      <dgm:t>
        <a:bodyPr/>
        <a:lstStyle/>
        <a:p>
          <a:endParaRPr lang="en-US"/>
        </a:p>
      </dgm:t>
    </dgm:pt>
    <dgm:pt modelId="{B8645FD1-C62E-B64F-8F28-C261818FB3C3}">
      <dgm:prSet phldrT="[Text]" phldr="1"/>
      <dgm:spPr>
        <a:ln>
          <a:noFill/>
        </a:ln>
      </dgm:spPr>
      <dgm:t>
        <a:bodyPr/>
        <a:lstStyle/>
        <a:p>
          <a:endParaRPr lang="en-US" dirty="0"/>
        </a:p>
      </dgm:t>
    </dgm:pt>
    <dgm:pt modelId="{3F2210D1-5688-3B44-816B-0D832D023C37}" type="sibTrans" cxnId="{BD9ED645-9680-CC40-9183-082CBA7ACD6F}">
      <dgm:prSet/>
      <dgm:spPr/>
      <dgm:t>
        <a:bodyPr/>
        <a:lstStyle/>
        <a:p>
          <a:endParaRPr lang="en-US"/>
        </a:p>
      </dgm:t>
    </dgm:pt>
    <dgm:pt modelId="{CA29394D-AA4F-1F4A-B7C4-A4077C0FAF0A}" type="parTrans" cxnId="{BD9ED645-9680-CC40-9183-082CBA7ACD6F}">
      <dgm:prSet/>
      <dgm:spPr/>
      <dgm:t>
        <a:bodyPr/>
        <a:lstStyle/>
        <a:p>
          <a:endParaRPr lang="en-US"/>
        </a:p>
      </dgm:t>
    </dgm:pt>
    <dgm:pt modelId="{AC338351-6472-0347-AACE-7890E36C815B}">
      <dgm:prSet phldrT="[Text]" phldr="1"/>
      <dgm:spPr>
        <a:ln>
          <a:noFill/>
        </a:ln>
      </dgm:spPr>
      <dgm:t>
        <a:bodyPr/>
        <a:lstStyle/>
        <a:p>
          <a:endParaRPr lang="en-US" dirty="0"/>
        </a:p>
      </dgm:t>
    </dgm:pt>
    <dgm:pt modelId="{1D1BAD64-E3E1-CE4E-96AD-A9AE25EAEADC}" type="sibTrans" cxnId="{22C6E092-8F46-9343-94C9-7F9E336D627A}">
      <dgm:prSet/>
      <dgm:spPr/>
      <dgm:t>
        <a:bodyPr/>
        <a:lstStyle/>
        <a:p>
          <a:endParaRPr lang="en-US"/>
        </a:p>
      </dgm:t>
    </dgm:pt>
    <dgm:pt modelId="{A3559A0D-CA62-BE48-8249-17A771D5F30E}" type="parTrans" cxnId="{22C6E092-8F46-9343-94C9-7F9E336D627A}">
      <dgm:prSet/>
      <dgm:spPr/>
      <dgm:t>
        <a:bodyPr/>
        <a:lstStyle/>
        <a:p>
          <a:endParaRPr lang="en-US"/>
        </a:p>
      </dgm:t>
    </dgm:pt>
    <dgm:pt modelId="{42524FDC-D7BF-1640-B604-45D6727F36D8}">
      <dgm:prSet/>
      <dgm:spPr/>
      <dgm:t>
        <a:bodyPr/>
        <a:lstStyle/>
        <a:p>
          <a:endParaRPr lang="en-US" dirty="0"/>
        </a:p>
      </dgm:t>
    </dgm:pt>
    <dgm:pt modelId="{DAA2F51D-BE01-174D-8845-5A03AF34A1C3}" type="parTrans" cxnId="{102BA19D-9E4F-104A-85C7-5BACAEF4377F}">
      <dgm:prSet/>
      <dgm:spPr/>
      <dgm:t>
        <a:bodyPr/>
        <a:lstStyle/>
        <a:p>
          <a:endParaRPr lang="en-US"/>
        </a:p>
      </dgm:t>
    </dgm:pt>
    <dgm:pt modelId="{2BB465C9-B9D4-284B-9CBE-0F8EAF4B89E6}" type="sibTrans" cxnId="{102BA19D-9E4F-104A-85C7-5BACAEF4377F}">
      <dgm:prSet/>
      <dgm:spPr/>
      <dgm:t>
        <a:bodyPr/>
        <a:lstStyle/>
        <a:p>
          <a:endParaRPr lang="en-US"/>
        </a:p>
      </dgm:t>
    </dgm:pt>
    <dgm:pt modelId="{26F44B9F-097E-9F46-82B4-4CAAC085BC45}">
      <dgm:prSet phldrT="[Text]"/>
      <dgm:spPr>
        <a:blipFill rotWithShape="0">
          <a:blip xmlns:r="http://schemas.openxmlformats.org/officeDocument/2006/relationships" r:embed="rId2"/>
          <a:stretch>
            <a:fillRect/>
          </a:stretch>
        </a:blipFill>
      </dgm:spPr>
      <dgm:t>
        <a:bodyPr/>
        <a:lstStyle/>
        <a:p>
          <a:endParaRPr lang="en-US" dirty="0"/>
        </a:p>
      </dgm:t>
    </dgm:pt>
    <dgm:pt modelId="{08F3B9DD-0ED0-B041-B501-E71BA9D08F16}" type="sibTrans" cxnId="{8D9C307D-628E-894A-9361-1AEE2DB27D99}">
      <dgm:prSet/>
      <dgm:spPr/>
      <dgm:t>
        <a:bodyPr/>
        <a:lstStyle/>
        <a:p>
          <a:endParaRPr lang="en-US"/>
        </a:p>
      </dgm:t>
    </dgm:pt>
    <dgm:pt modelId="{7BE9FC8D-7C88-A042-BF87-68B704A818DC}" type="parTrans" cxnId="{8D9C307D-628E-894A-9361-1AEE2DB27D99}">
      <dgm:prSet/>
      <dgm:spPr/>
      <dgm:t>
        <a:bodyPr/>
        <a:lstStyle/>
        <a:p>
          <a:endParaRPr lang="en-US"/>
        </a:p>
      </dgm:t>
    </dgm:pt>
    <dgm:pt modelId="{C0203816-F19E-F046-8C58-B503F712216C}">
      <dgm:prSet phldrT="[Text]"/>
      <dgm:spPr>
        <a:blipFill rotWithShape="0">
          <a:blip xmlns:r="http://schemas.openxmlformats.org/officeDocument/2006/relationships" r:embed="rId3"/>
          <a:stretch>
            <a:fillRect/>
          </a:stretch>
        </a:blipFill>
      </dgm:spPr>
      <dgm:t>
        <a:bodyPr/>
        <a:lstStyle/>
        <a:p>
          <a:endParaRPr lang="en-US" dirty="0"/>
        </a:p>
      </dgm:t>
    </dgm:pt>
    <dgm:pt modelId="{14FAF53D-9E93-A44C-B7C1-CC1E3E9C1E05}" type="sibTrans" cxnId="{176288FE-5AFD-4C48-9CE6-D7A0BF9C8556}">
      <dgm:prSet/>
      <dgm:spPr/>
      <dgm:t>
        <a:bodyPr/>
        <a:lstStyle/>
        <a:p>
          <a:endParaRPr lang="en-US" dirty="0"/>
        </a:p>
      </dgm:t>
    </dgm:pt>
    <dgm:pt modelId="{17D9D3B3-73F2-7346-8772-6A8B16AB07EF}" type="parTrans" cxnId="{176288FE-5AFD-4C48-9CE6-D7A0BF9C8556}">
      <dgm:prSet/>
      <dgm:spPr/>
      <dgm:t>
        <a:bodyPr/>
        <a:lstStyle/>
        <a:p>
          <a:endParaRPr lang="en-US"/>
        </a:p>
      </dgm:t>
    </dgm:pt>
    <dgm:pt modelId="{CF57DCD4-1B38-244C-A77A-1E29594925FC}" type="pres">
      <dgm:prSet presAssocID="{9F3F7730-E126-B048-BF53-27B14D94E646}" presName="Name0" presStyleCnt="0">
        <dgm:presLayoutVars>
          <dgm:dir/>
          <dgm:animLvl val="lvl"/>
          <dgm:resizeHandles val="exact"/>
        </dgm:presLayoutVars>
      </dgm:prSet>
      <dgm:spPr/>
      <dgm:t>
        <a:bodyPr/>
        <a:lstStyle/>
        <a:p>
          <a:endParaRPr lang="en-US"/>
        </a:p>
      </dgm:t>
    </dgm:pt>
    <dgm:pt modelId="{096B187E-28FC-2F44-A912-F950F7F9A2F9}" type="pres">
      <dgm:prSet presAssocID="{9F3F7730-E126-B048-BF53-27B14D94E646}" presName="tSp" presStyleCnt="0"/>
      <dgm:spPr/>
    </dgm:pt>
    <dgm:pt modelId="{B47A6218-A09D-A549-A73C-19823B4BA82B}" type="pres">
      <dgm:prSet presAssocID="{9F3F7730-E126-B048-BF53-27B14D94E646}" presName="bSp" presStyleCnt="0"/>
      <dgm:spPr/>
    </dgm:pt>
    <dgm:pt modelId="{5BF29847-DA92-AF42-ACCB-FAF48419B937}" type="pres">
      <dgm:prSet presAssocID="{9F3F7730-E126-B048-BF53-27B14D94E646}" presName="process" presStyleCnt="0"/>
      <dgm:spPr/>
    </dgm:pt>
    <dgm:pt modelId="{B3F0F3AA-6A1F-A647-99EF-B7D4E1E9419A}" type="pres">
      <dgm:prSet presAssocID="{4EFBAB8B-7B06-1747-89D3-BB417A27AFAA}" presName="composite1" presStyleCnt="0"/>
      <dgm:spPr/>
    </dgm:pt>
    <dgm:pt modelId="{AA7D5104-5D3C-2C4C-89BA-B577AF069E76}" type="pres">
      <dgm:prSet presAssocID="{4EFBAB8B-7B06-1747-89D3-BB417A27AFAA}" presName="dummyNode1" presStyleLbl="node1" presStyleIdx="0" presStyleCnt="3"/>
      <dgm:spPr/>
    </dgm:pt>
    <dgm:pt modelId="{221E3461-3C06-0540-8758-B3DEDF5FBD01}" type="pres">
      <dgm:prSet presAssocID="{4EFBAB8B-7B06-1747-89D3-BB417A27AFAA}" presName="childNode1" presStyleLbl="bgAcc1" presStyleIdx="0" presStyleCnt="3">
        <dgm:presLayoutVars>
          <dgm:bulletEnabled val="1"/>
        </dgm:presLayoutVars>
      </dgm:prSet>
      <dgm:spPr/>
      <dgm:t>
        <a:bodyPr/>
        <a:lstStyle/>
        <a:p>
          <a:endParaRPr lang="en-US"/>
        </a:p>
      </dgm:t>
    </dgm:pt>
    <dgm:pt modelId="{C5938298-EF32-A841-A95B-666451C2D485}" type="pres">
      <dgm:prSet presAssocID="{4EFBAB8B-7B06-1747-89D3-BB417A27AFAA}" presName="childNode1tx" presStyleLbl="bgAcc1" presStyleIdx="0" presStyleCnt="3">
        <dgm:presLayoutVars>
          <dgm:bulletEnabled val="1"/>
        </dgm:presLayoutVars>
      </dgm:prSet>
      <dgm:spPr/>
      <dgm:t>
        <a:bodyPr/>
        <a:lstStyle/>
        <a:p>
          <a:endParaRPr lang="en-US"/>
        </a:p>
      </dgm:t>
    </dgm:pt>
    <dgm:pt modelId="{D9847E93-F99A-FB40-8760-2C263B1BF1ED}" type="pres">
      <dgm:prSet presAssocID="{4EFBAB8B-7B06-1747-89D3-BB417A27AFAA}" presName="parentNode1" presStyleLbl="node1" presStyleIdx="0" presStyleCnt="3" custScaleX="186602" custScaleY="325840" custLinFactY="-52752" custLinFactNeighborX="4615" custLinFactNeighborY="-100000">
        <dgm:presLayoutVars>
          <dgm:chMax val="1"/>
          <dgm:bulletEnabled val="1"/>
        </dgm:presLayoutVars>
      </dgm:prSet>
      <dgm:spPr/>
      <dgm:t>
        <a:bodyPr/>
        <a:lstStyle/>
        <a:p>
          <a:endParaRPr lang="en-US"/>
        </a:p>
      </dgm:t>
    </dgm:pt>
    <dgm:pt modelId="{572F8D3B-638C-5F47-B0F9-1DC5DA5E36A9}" type="pres">
      <dgm:prSet presAssocID="{4EFBAB8B-7B06-1747-89D3-BB417A27AFAA}" presName="connSite1" presStyleCnt="0"/>
      <dgm:spPr/>
    </dgm:pt>
    <dgm:pt modelId="{FE83DA8B-ED0C-CD4F-BED5-BA4D6A5937DE}" type="pres">
      <dgm:prSet presAssocID="{CE036EE8-C720-EB41-9CBD-E3AA10E4EA63}" presName="Name9" presStyleLbl="sibTrans2D1" presStyleIdx="0" presStyleCnt="2" custLinFactNeighborX="-425" custLinFactNeighborY="7426"/>
      <dgm:spPr/>
      <dgm:t>
        <a:bodyPr/>
        <a:lstStyle/>
        <a:p>
          <a:endParaRPr lang="en-US"/>
        </a:p>
      </dgm:t>
    </dgm:pt>
    <dgm:pt modelId="{9024C689-3D40-2844-A08B-5CB3037CD7F3}" type="pres">
      <dgm:prSet presAssocID="{C0203816-F19E-F046-8C58-B503F712216C}" presName="composite2" presStyleCnt="0"/>
      <dgm:spPr/>
    </dgm:pt>
    <dgm:pt modelId="{B6E6AAD1-B904-1944-BFB6-C6380306B271}" type="pres">
      <dgm:prSet presAssocID="{C0203816-F19E-F046-8C58-B503F712216C}" presName="dummyNode2" presStyleLbl="node1" presStyleIdx="0" presStyleCnt="3"/>
      <dgm:spPr/>
    </dgm:pt>
    <dgm:pt modelId="{21A0BF5C-1128-4C46-8255-5DB0B131ECEF}" type="pres">
      <dgm:prSet presAssocID="{C0203816-F19E-F046-8C58-B503F712216C}" presName="childNode2" presStyleLbl="bgAcc1" presStyleIdx="1" presStyleCnt="3">
        <dgm:presLayoutVars>
          <dgm:bulletEnabled val="1"/>
        </dgm:presLayoutVars>
      </dgm:prSet>
      <dgm:spPr/>
      <dgm:t>
        <a:bodyPr/>
        <a:lstStyle/>
        <a:p>
          <a:endParaRPr lang="en-US"/>
        </a:p>
      </dgm:t>
    </dgm:pt>
    <dgm:pt modelId="{E7874163-B01F-B645-B33E-0013E3DB275E}" type="pres">
      <dgm:prSet presAssocID="{C0203816-F19E-F046-8C58-B503F712216C}" presName="childNode2tx" presStyleLbl="bgAcc1" presStyleIdx="1" presStyleCnt="3">
        <dgm:presLayoutVars>
          <dgm:bulletEnabled val="1"/>
        </dgm:presLayoutVars>
      </dgm:prSet>
      <dgm:spPr/>
      <dgm:t>
        <a:bodyPr/>
        <a:lstStyle/>
        <a:p>
          <a:endParaRPr lang="en-US"/>
        </a:p>
      </dgm:t>
    </dgm:pt>
    <dgm:pt modelId="{384B46E7-32BA-4A43-9203-9D0BB709A3C4}" type="pres">
      <dgm:prSet presAssocID="{C0203816-F19E-F046-8C58-B503F712216C}" presName="parentNode2" presStyleLbl="node1" presStyleIdx="1" presStyleCnt="3" custScaleX="191641" custScaleY="309545" custLinFactY="44542" custLinFactNeighborX="-4168" custLinFactNeighborY="100000">
        <dgm:presLayoutVars>
          <dgm:chMax val="0"/>
          <dgm:bulletEnabled val="1"/>
        </dgm:presLayoutVars>
      </dgm:prSet>
      <dgm:spPr/>
      <dgm:t>
        <a:bodyPr/>
        <a:lstStyle/>
        <a:p>
          <a:endParaRPr lang="en-US"/>
        </a:p>
      </dgm:t>
    </dgm:pt>
    <dgm:pt modelId="{5AE4EC66-5A89-EA45-BBFE-D57E29578B0F}" type="pres">
      <dgm:prSet presAssocID="{C0203816-F19E-F046-8C58-B503F712216C}" presName="connSite2" presStyleCnt="0"/>
      <dgm:spPr/>
    </dgm:pt>
    <dgm:pt modelId="{9D960FF0-7A9C-FA47-BB35-E19C5FD9CDEE}" type="pres">
      <dgm:prSet presAssocID="{14FAF53D-9E93-A44C-B7C1-CC1E3E9C1E05}" presName="Name18" presStyleLbl="sibTrans2D1" presStyleIdx="1" presStyleCnt="2" custScaleX="95289" custScaleY="110990" custLinFactNeighborX="18811" custLinFactNeighborY="-8"/>
      <dgm:spPr/>
      <dgm:t>
        <a:bodyPr/>
        <a:lstStyle/>
        <a:p>
          <a:endParaRPr lang="en-US"/>
        </a:p>
      </dgm:t>
    </dgm:pt>
    <dgm:pt modelId="{D166422D-F7D7-A848-A63C-22646E5E89FD}" type="pres">
      <dgm:prSet presAssocID="{26F44B9F-097E-9F46-82B4-4CAAC085BC45}" presName="composite1" presStyleCnt="0"/>
      <dgm:spPr/>
    </dgm:pt>
    <dgm:pt modelId="{B4C55D26-D532-FC48-80FE-95E399C99685}" type="pres">
      <dgm:prSet presAssocID="{26F44B9F-097E-9F46-82B4-4CAAC085BC45}" presName="dummyNode1" presStyleLbl="node1" presStyleIdx="1" presStyleCnt="3"/>
      <dgm:spPr/>
    </dgm:pt>
    <dgm:pt modelId="{056B57D1-B62D-6242-8E90-279948FCBEAE}" type="pres">
      <dgm:prSet presAssocID="{26F44B9F-097E-9F46-82B4-4CAAC085BC45}" presName="childNode1" presStyleLbl="bgAcc1" presStyleIdx="2" presStyleCnt="3">
        <dgm:presLayoutVars>
          <dgm:bulletEnabled val="1"/>
        </dgm:presLayoutVars>
      </dgm:prSet>
      <dgm:spPr/>
      <dgm:t>
        <a:bodyPr/>
        <a:lstStyle/>
        <a:p>
          <a:endParaRPr lang="en-US"/>
        </a:p>
      </dgm:t>
    </dgm:pt>
    <dgm:pt modelId="{261AB134-DD50-A14B-A151-487DDAB85B34}" type="pres">
      <dgm:prSet presAssocID="{26F44B9F-097E-9F46-82B4-4CAAC085BC45}" presName="childNode1tx" presStyleLbl="bgAcc1" presStyleIdx="2" presStyleCnt="3">
        <dgm:presLayoutVars>
          <dgm:bulletEnabled val="1"/>
        </dgm:presLayoutVars>
      </dgm:prSet>
      <dgm:spPr/>
      <dgm:t>
        <a:bodyPr/>
        <a:lstStyle/>
        <a:p>
          <a:endParaRPr lang="en-US"/>
        </a:p>
      </dgm:t>
    </dgm:pt>
    <dgm:pt modelId="{4C5B51DD-D2AE-A245-88D9-58015E3AACF9}" type="pres">
      <dgm:prSet presAssocID="{26F44B9F-097E-9F46-82B4-4CAAC085BC45}" presName="parentNode1" presStyleLbl="node1" presStyleIdx="2" presStyleCnt="3" custScaleX="192217" custScaleY="321431" custLinFactY="-2837" custLinFactNeighborX="116" custLinFactNeighborY="-100000">
        <dgm:presLayoutVars>
          <dgm:chMax val="1"/>
          <dgm:bulletEnabled val="1"/>
        </dgm:presLayoutVars>
      </dgm:prSet>
      <dgm:spPr/>
      <dgm:t>
        <a:bodyPr/>
        <a:lstStyle/>
        <a:p>
          <a:endParaRPr lang="en-US"/>
        </a:p>
      </dgm:t>
    </dgm:pt>
    <dgm:pt modelId="{AE1CC33E-5B97-164C-8CDF-FA5F5DB7BD6C}" type="pres">
      <dgm:prSet presAssocID="{26F44B9F-097E-9F46-82B4-4CAAC085BC45}" presName="connSite1" presStyleCnt="0"/>
      <dgm:spPr/>
    </dgm:pt>
  </dgm:ptLst>
  <dgm:cxnLst>
    <dgm:cxn modelId="{178BBF11-9319-D741-A982-4205A8178303}" type="presOf" srcId="{A091307F-222F-014F-87F7-DAA000ECC6A0}" destId="{056B57D1-B62D-6242-8E90-279948FCBEAE}" srcOrd="0" destOrd="1" presId="urn:microsoft.com/office/officeart/2005/8/layout/hProcess4"/>
    <dgm:cxn modelId="{BD9ED645-9680-CC40-9183-082CBA7ACD6F}" srcId="{26F44B9F-097E-9F46-82B4-4CAAC085BC45}" destId="{B8645FD1-C62E-B64F-8F28-C261818FB3C3}" srcOrd="0" destOrd="0" parTransId="{CA29394D-AA4F-1F4A-B7C4-A4077C0FAF0A}" sibTransId="{3F2210D1-5688-3B44-816B-0D832D023C37}"/>
    <dgm:cxn modelId="{A190C577-333B-F84F-B407-03B55746FBFF}" type="presOf" srcId="{A091307F-222F-014F-87F7-DAA000ECC6A0}" destId="{261AB134-DD50-A14B-A151-487DDAB85B34}" srcOrd="1" destOrd="1" presId="urn:microsoft.com/office/officeart/2005/8/layout/hProcess4"/>
    <dgm:cxn modelId="{DDC91B7A-F97D-C443-910D-8731D94709CF}" type="presOf" srcId="{B8645FD1-C62E-B64F-8F28-C261818FB3C3}" destId="{056B57D1-B62D-6242-8E90-279948FCBEAE}" srcOrd="0" destOrd="0" presId="urn:microsoft.com/office/officeart/2005/8/layout/hProcess4"/>
    <dgm:cxn modelId="{911978B2-3E62-4CBD-8CE8-F3FCAED9089D}" type="presOf" srcId="{CE036EE8-C720-EB41-9CBD-E3AA10E4EA63}" destId="{FE83DA8B-ED0C-CD4F-BED5-BA4D6A5937DE}" srcOrd="0" destOrd="0" presId="urn:microsoft.com/office/officeart/2005/8/layout/hProcess4"/>
    <dgm:cxn modelId="{102BA19D-9E4F-104A-85C7-5BACAEF4377F}" srcId="{C0203816-F19E-F046-8C58-B503F712216C}" destId="{42524FDC-D7BF-1640-B604-45D6727F36D8}" srcOrd="0" destOrd="0" parTransId="{DAA2F51D-BE01-174D-8845-5A03AF34A1C3}" sibTransId="{2BB465C9-B9D4-284B-9CBE-0F8EAF4B89E6}"/>
    <dgm:cxn modelId="{8D9C307D-628E-894A-9361-1AEE2DB27D99}" srcId="{9F3F7730-E126-B048-BF53-27B14D94E646}" destId="{26F44B9F-097E-9F46-82B4-4CAAC085BC45}" srcOrd="2" destOrd="0" parTransId="{7BE9FC8D-7C88-A042-BF87-68B704A818DC}" sibTransId="{08F3B9DD-0ED0-B041-B501-E71BA9D08F16}"/>
    <dgm:cxn modelId="{1281EA6B-4531-A84B-9C85-911B25A4E7A5}" type="presOf" srcId="{26F44B9F-097E-9F46-82B4-4CAAC085BC45}" destId="{4C5B51DD-D2AE-A245-88D9-58015E3AACF9}" srcOrd="0" destOrd="0" presId="urn:microsoft.com/office/officeart/2005/8/layout/hProcess4"/>
    <dgm:cxn modelId="{176288FE-5AFD-4C48-9CE6-D7A0BF9C8556}" srcId="{9F3F7730-E126-B048-BF53-27B14D94E646}" destId="{C0203816-F19E-F046-8C58-B503F712216C}" srcOrd="1" destOrd="0" parTransId="{17D9D3B3-73F2-7346-8772-6A8B16AB07EF}" sibTransId="{14FAF53D-9E93-A44C-B7C1-CC1E3E9C1E05}"/>
    <dgm:cxn modelId="{1253D33C-00AC-3A42-9675-0EEE9AB27CDB}" srcId="{26F44B9F-097E-9F46-82B4-4CAAC085BC45}" destId="{A091307F-222F-014F-87F7-DAA000ECC6A0}" srcOrd="1" destOrd="0" parTransId="{E9C3DF3E-4145-874C-B5D8-230DF76D96DD}" sibTransId="{F1788A34-11E2-074A-8BC3-D92A9C6F89E7}"/>
    <dgm:cxn modelId="{22C6E092-8F46-9343-94C9-7F9E336D627A}" srcId="{4EFBAB8B-7B06-1747-89D3-BB417A27AFAA}" destId="{AC338351-6472-0347-AACE-7890E36C815B}" srcOrd="0" destOrd="0" parTransId="{A3559A0D-CA62-BE48-8249-17A771D5F30E}" sibTransId="{1D1BAD64-E3E1-CE4E-96AD-A9AE25EAEADC}"/>
    <dgm:cxn modelId="{12A1DD72-88CA-FE4E-8BF5-ED9EE3747F9F}" type="presOf" srcId="{B8645FD1-C62E-B64F-8F28-C261818FB3C3}" destId="{261AB134-DD50-A14B-A151-487DDAB85B34}" srcOrd="1" destOrd="0" presId="urn:microsoft.com/office/officeart/2005/8/layout/hProcess4"/>
    <dgm:cxn modelId="{837FC990-7A90-ED44-93FC-98D7DB06E342}" type="presOf" srcId="{AC338351-6472-0347-AACE-7890E36C815B}" destId="{221E3461-3C06-0540-8758-B3DEDF5FBD01}" srcOrd="0" destOrd="0" presId="urn:microsoft.com/office/officeart/2005/8/layout/hProcess4"/>
    <dgm:cxn modelId="{5BFB14CC-A65F-D047-B60B-10A76D018A19}" type="presOf" srcId="{AC338351-6472-0347-AACE-7890E36C815B}" destId="{C5938298-EF32-A841-A95B-666451C2D485}" srcOrd="1" destOrd="0" presId="urn:microsoft.com/office/officeart/2005/8/layout/hProcess4"/>
    <dgm:cxn modelId="{3B7D2305-2CF2-CB4E-9A66-4CDBDF7667BF}" srcId="{9F3F7730-E126-B048-BF53-27B14D94E646}" destId="{4EFBAB8B-7B06-1747-89D3-BB417A27AFAA}" srcOrd="0" destOrd="0" parTransId="{3FD8A4E6-8FAA-E74E-89DE-27D039339816}" sibTransId="{CE036EE8-C720-EB41-9CBD-E3AA10E4EA63}"/>
    <dgm:cxn modelId="{0D0A1318-6AA5-C14D-AB12-695CCA3FDC22}" type="presOf" srcId="{42524FDC-D7BF-1640-B604-45D6727F36D8}" destId="{21A0BF5C-1128-4C46-8255-5DB0B131ECEF}" srcOrd="0" destOrd="0" presId="urn:microsoft.com/office/officeart/2005/8/layout/hProcess4"/>
    <dgm:cxn modelId="{C0157BBB-FFF0-4830-8622-2E558F3B387E}" type="presOf" srcId="{9F3F7730-E126-B048-BF53-27B14D94E646}" destId="{CF57DCD4-1B38-244C-A77A-1E29594925FC}" srcOrd="0" destOrd="0" presId="urn:microsoft.com/office/officeart/2005/8/layout/hProcess4"/>
    <dgm:cxn modelId="{2A90A4FB-772C-E244-B18C-E775CEB72DD2}" type="presOf" srcId="{C0203816-F19E-F046-8C58-B503F712216C}" destId="{384B46E7-32BA-4A43-9203-9D0BB709A3C4}" srcOrd="0" destOrd="0" presId="urn:microsoft.com/office/officeart/2005/8/layout/hProcess4"/>
    <dgm:cxn modelId="{0B856898-90D6-AB4B-B387-434DACD4367F}" type="presOf" srcId="{42524FDC-D7BF-1640-B604-45D6727F36D8}" destId="{E7874163-B01F-B645-B33E-0013E3DB275E}" srcOrd="1" destOrd="0" presId="urn:microsoft.com/office/officeart/2005/8/layout/hProcess4"/>
    <dgm:cxn modelId="{69C5C723-61B7-DB4B-ABFF-81E7553C7102}" type="presOf" srcId="{14FAF53D-9E93-A44C-B7C1-CC1E3E9C1E05}" destId="{9D960FF0-7A9C-FA47-BB35-E19C5FD9CDEE}" srcOrd="0" destOrd="0" presId="urn:microsoft.com/office/officeart/2005/8/layout/hProcess4"/>
    <dgm:cxn modelId="{80F66CE9-D687-4C85-B64D-8BA16442A10D}" type="presOf" srcId="{4EFBAB8B-7B06-1747-89D3-BB417A27AFAA}" destId="{D9847E93-F99A-FB40-8760-2C263B1BF1ED}" srcOrd="0" destOrd="0" presId="urn:microsoft.com/office/officeart/2005/8/layout/hProcess4"/>
    <dgm:cxn modelId="{880B352B-6024-4430-BF30-1796984B9CB4}" type="presParOf" srcId="{CF57DCD4-1B38-244C-A77A-1E29594925FC}" destId="{096B187E-28FC-2F44-A912-F950F7F9A2F9}" srcOrd="0" destOrd="0" presId="urn:microsoft.com/office/officeart/2005/8/layout/hProcess4"/>
    <dgm:cxn modelId="{2483ACCA-5CA9-4BA8-85E9-791E351F8FE6}" type="presParOf" srcId="{CF57DCD4-1B38-244C-A77A-1E29594925FC}" destId="{B47A6218-A09D-A549-A73C-19823B4BA82B}" srcOrd="1" destOrd="0" presId="urn:microsoft.com/office/officeart/2005/8/layout/hProcess4"/>
    <dgm:cxn modelId="{F9166371-7480-448B-AE0C-C8C89E1662B7}" type="presParOf" srcId="{CF57DCD4-1B38-244C-A77A-1E29594925FC}" destId="{5BF29847-DA92-AF42-ACCB-FAF48419B937}" srcOrd="2" destOrd="0" presId="urn:microsoft.com/office/officeart/2005/8/layout/hProcess4"/>
    <dgm:cxn modelId="{16BAD8C0-AE19-474E-A3D2-22119EAEDA7A}" type="presParOf" srcId="{5BF29847-DA92-AF42-ACCB-FAF48419B937}" destId="{B3F0F3AA-6A1F-A647-99EF-B7D4E1E9419A}" srcOrd="0" destOrd="0" presId="urn:microsoft.com/office/officeart/2005/8/layout/hProcess4"/>
    <dgm:cxn modelId="{09C424DB-5E1A-40AE-9CF9-D7EF4A9CB479}" type="presParOf" srcId="{B3F0F3AA-6A1F-A647-99EF-B7D4E1E9419A}" destId="{AA7D5104-5D3C-2C4C-89BA-B577AF069E76}" srcOrd="0" destOrd="0" presId="urn:microsoft.com/office/officeart/2005/8/layout/hProcess4"/>
    <dgm:cxn modelId="{AF6E69F6-99AD-443C-A827-3C677C86BAEB}" type="presParOf" srcId="{B3F0F3AA-6A1F-A647-99EF-B7D4E1E9419A}" destId="{221E3461-3C06-0540-8758-B3DEDF5FBD01}" srcOrd="1" destOrd="0" presId="urn:microsoft.com/office/officeart/2005/8/layout/hProcess4"/>
    <dgm:cxn modelId="{D8BD105D-9BAC-4AC3-B38C-65B8D9C3F80C}" type="presParOf" srcId="{B3F0F3AA-6A1F-A647-99EF-B7D4E1E9419A}" destId="{C5938298-EF32-A841-A95B-666451C2D485}" srcOrd="2" destOrd="0" presId="urn:microsoft.com/office/officeart/2005/8/layout/hProcess4"/>
    <dgm:cxn modelId="{B3282D20-3577-449E-9545-7072ABB37AF7}" type="presParOf" srcId="{B3F0F3AA-6A1F-A647-99EF-B7D4E1E9419A}" destId="{D9847E93-F99A-FB40-8760-2C263B1BF1ED}" srcOrd="3" destOrd="0" presId="urn:microsoft.com/office/officeart/2005/8/layout/hProcess4"/>
    <dgm:cxn modelId="{6B750690-A55F-445E-84BC-CE53C6769DF0}" type="presParOf" srcId="{B3F0F3AA-6A1F-A647-99EF-B7D4E1E9419A}" destId="{572F8D3B-638C-5F47-B0F9-1DC5DA5E36A9}" srcOrd="4" destOrd="0" presId="urn:microsoft.com/office/officeart/2005/8/layout/hProcess4"/>
    <dgm:cxn modelId="{B97B7D28-0576-4D44-976B-9524D604CC97}" type="presParOf" srcId="{5BF29847-DA92-AF42-ACCB-FAF48419B937}" destId="{FE83DA8B-ED0C-CD4F-BED5-BA4D6A5937DE}" srcOrd="1" destOrd="0" presId="urn:microsoft.com/office/officeart/2005/8/layout/hProcess4"/>
    <dgm:cxn modelId="{EA857C82-F0DD-B444-A5EE-204B9CA15335}" type="presParOf" srcId="{5BF29847-DA92-AF42-ACCB-FAF48419B937}" destId="{9024C689-3D40-2844-A08B-5CB3037CD7F3}" srcOrd="2" destOrd="0" presId="urn:microsoft.com/office/officeart/2005/8/layout/hProcess4"/>
    <dgm:cxn modelId="{AE1FDB5D-EAD8-C642-8B05-FD9EE0AB09C4}" type="presParOf" srcId="{9024C689-3D40-2844-A08B-5CB3037CD7F3}" destId="{B6E6AAD1-B904-1944-BFB6-C6380306B271}" srcOrd="0" destOrd="0" presId="urn:microsoft.com/office/officeart/2005/8/layout/hProcess4"/>
    <dgm:cxn modelId="{5AD03017-CF13-6E4C-88B6-366D78C93BB8}" type="presParOf" srcId="{9024C689-3D40-2844-A08B-5CB3037CD7F3}" destId="{21A0BF5C-1128-4C46-8255-5DB0B131ECEF}" srcOrd="1" destOrd="0" presId="urn:microsoft.com/office/officeart/2005/8/layout/hProcess4"/>
    <dgm:cxn modelId="{7239712A-6760-904E-B471-28DA1DD45CF7}" type="presParOf" srcId="{9024C689-3D40-2844-A08B-5CB3037CD7F3}" destId="{E7874163-B01F-B645-B33E-0013E3DB275E}" srcOrd="2" destOrd="0" presId="urn:microsoft.com/office/officeart/2005/8/layout/hProcess4"/>
    <dgm:cxn modelId="{481B5040-42C7-BF4D-AE03-DB71B8DD1FED}" type="presParOf" srcId="{9024C689-3D40-2844-A08B-5CB3037CD7F3}" destId="{384B46E7-32BA-4A43-9203-9D0BB709A3C4}" srcOrd="3" destOrd="0" presId="urn:microsoft.com/office/officeart/2005/8/layout/hProcess4"/>
    <dgm:cxn modelId="{C43416B9-30AF-E541-9048-B18DC4CB5114}" type="presParOf" srcId="{9024C689-3D40-2844-A08B-5CB3037CD7F3}" destId="{5AE4EC66-5A89-EA45-BBFE-D57E29578B0F}" srcOrd="4" destOrd="0" presId="urn:microsoft.com/office/officeart/2005/8/layout/hProcess4"/>
    <dgm:cxn modelId="{9301562A-B6B8-6B47-AC84-EE2A891A7A12}" type="presParOf" srcId="{5BF29847-DA92-AF42-ACCB-FAF48419B937}" destId="{9D960FF0-7A9C-FA47-BB35-E19C5FD9CDEE}" srcOrd="3" destOrd="0" presId="urn:microsoft.com/office/officeart/2005/8/layout/hProcess4"/>
    <dgm:cxn modelId="{EE436347-A085-4D48-BAC3-F250A35C4BDD}" type="presParOf" srcId="{5BF29847-DA92-AF42-ACCB-FAF48419B937}" destId="{D166422D-F7D7-A848-A63C-22646E5E89FD}" srcOrd="4" destOrd="0" presId="urn:microsoft.com/office/officeart/2005/8/layout/hProcess4"/>
    <dgm:cxn modelId="{0042CAC6-53F2-8A4F-A9EE-973A4C17CE5D}" type="presParOf" srcId="{D166422D-F7D7-A848-A63C-22646E5E89FD}" destId="{B4C55D26-D532-FC48-80FE-95E399C99685}" srcOrd="0" destOrd="0" presId="urn:microsoft.com/office/officeart/2005/8/layout/hProcess4"/>
    <dgm:cxn modelId="{53C431E9-018A-004A-9268-5A0D04D54EA6}" type="presParOf" srcId="{D166422D-F7D7-A848-A63C-22646E5E89FD}" destId="{056B57D1-B62D-6242-8E90-279948FCBEAE}" srcOrd="1" destOrd="0" presId="urn:microsoft.com/office/officeart/2005/8/layout/hProcess4"/>
    <dgm:cxn modelId="{0FAA4262-F8A5-8E45-962B-ACDE7D74FC78}" type="presParOf" srcId="{D166422D-F7D7-A848-A63C-22646E5E89FD}" destId="{261AB134-DD50-A14B-A151-487DDAB85B34}" srcOrd="2" destOrd="0" presId="urn:microsoft.com/office/officeart/2005/8/layout/hProcess4"/>
    <dgm:cxn modelId="{892157DA-0403-9C4F-A286-534B6C045A4A}" type="presParOf" srcId="{D166422D-F7D7-A848-A63C-22646E5E89FD}" destId="{4C5B51DD-D2AE-A245-88D9-58015E3AACF9}" srcOrd="3" destOrd="0" presId="urn:microsoft.com/office/officeart/2005/8/layout/hProcess4"/>
    <dgm:cxn modelId="{0D1F8C05-4B24-CD4C-AF52-661D0FC24EFE}" type="presParOf" srcId="{D166422D-F7D7-A848-A63C-22646E5E89FD}" destId="{AE1CC33E-5B97-164C-8CDF-FA5F5DB7BD6C}" srcOrd="4" destOrd="0" presId="urn:microsoft.com/office/officeart/2005/8/layout/h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197715-85D5-0A4D-A443-CAFA4E48F0D0}" type="doc">
      <dgm:prSet loTypeId="urn:microsoft.com/office/officeart/2005/8/layout/venn1" loCatId="relationship" qsTypeId="urn:microsoft.com/office/officeart/2005/8/quickstyle/simple4" qsCatId="simple" csTypeId="urn:microsoft.com/office/officeart/2005/8/colors/accent1_2" csCatId="accent1" phldr="1"/>
      <dgm:spPr/>
    </dgm:pt>
    <dgm:pt modelId="{8713DD4E-BE4A-6941-AE08-76C3646FB44D}">
      <dgm:prSet phldrT="[Text]" custT="1"/>
      <dgm:spPr>
        <a:solidFill>
          <a:schemeClr val="tx2">
            <a:lumMod val="60000"/>
            <a:lumOff val="40000"/>
          </a:schemeClr>
        </a:solidFill>
      </dgm:spPr>
      <dgm:t>
        <a:bodyPr/>
        <a:lstStyle/>
        <a:p>
          <a:r>
            <a:rPr lang="en-US" sz="4000" dirty="0" smtClean="0"/>
            <a:t>ERS</a:t>
          </a:r>
        </a:p>
        <a:p>
          <a:r>
            <a:rPr lang="en-US" sz="2400" dirty="0" smtClean="0"/>
            <a:t>Organized books </a:t>
          </a:r>
        </a:p>
        <a:p>
          <a:r>
            <a:rPr lang="en-US" sz="2400" dirty="0" smtClean="0"/>
            <a:t>Wide selection </a:t>
          </a:r>
          <a:endParaRPr lang="en-US" sz="2400" dirty="0"/>
        </a:p>
      </dgm:t>
    </dgm:pt>
    <dgm:pt modelId="{A88DF12F-6BE4-3E4A-89D2-018791CEB0B0}" type="parTrans" cxnId="{93BE2F6D-F5A4-384D-A7BB-47F0A8F70649}">
      <dgm:prSet/>
      <dgm:spPr/>
      <dgm:t>
        <a:bodyPr/>
        <a:lstStyle/>
        <a:p>
          <a:endParaRPr lang="en-US"/>
        </a:p>
      </dgm:t>
    </dgm:pt>
    <dgm:pt modelId="{0714ED5D-27E3-8740-AAF6-20209A7264CB}" type="sibTrans" cxnId="{93BE2F6D-F5A4-384D-A7BB-47F0A8F70649}">
      <dgm:prSet/>
      <dgm:spPr/>
      <dgm:t>
        <a:bodyPr/>
        <a:lstStyle/>
        <a:p>
          <a:endParaRPr lang="en-US"/>
        </a:p>
      </dgm:t>
    </dgm:pt>
    <dgm:pt modelId="{F7B8FDB1-CC25-DB42-B617-1B92EBAB1274}">
      <dgm:prSet phldrT="[Text]" custT="1"/>
      <dgm:spPr>
        <a:solidFill>
          <a:srgbClr val="FFF69E"/>
        </a:solidFill>
      </dgm:spPr>
      <dgm:t>
        <a:bodyPr/>
        <a:lstStyle/>
        <a:p>
          <a:endParaRPr lang="en-US" sz="3300" dirty="0" smtClean="0"/>
        </a:p>
        <a:p>
          <a:endParaRPr lang="en-US" sz="3300" dirty="0" smtClean="0"/>
        </a:p>
        <a:p>
          <a:r>
            <a:rPr lang="en-US" sz="3300" dirty="0" smtClean="0"/>
            <a:t>Frameworks </a:t>
          </a:r>
        </a:p>
        <a:p>
          <a:r>
            <a:rPr lang="en-US" sz="2400" dirty="0" smtClean="0"/>
            <a:t>Create centers </a:t>
          </a:r>
        </a:p>
        <a:p>
          <a:r>
            <a:rPr lang="en-US" sz="2400" dirty="0" smtClean="0"/>
            <a:t>Create cozy library area </a:t>
          </a:r>
        </a:p>
        <a:p>
          <a:endParaRPr lang="en-US" sz="3300" dirty="0" smtClean="0"/>
        </a:p>
        <a:p>
          <a:endParaRPr lang="en-US" sz="3300" dirty="0"/>
        </a:p>
      </dgm:t>
    </dgm:pt>
    <dgm:pt modelId="{CD86BB9A-A5E6-224A-99F5-1AAE3D1916FA}" type="parTrans" cxnId="{662AC7C5-F27F-A842-BF3A-D88B6FB49DDC}">
      <dgm:prSet/>
      <dgm:spPr/>
      <dgm:t>
        <a:bodyPr/>
        <a:lstStyle/>
        <a:p>
          <a:endParaRPr lang="en-US"/>
        </a:p>
      </dgm:t>
    </dgm:pt>
    <dgm:pt modelId="{D3E4251D-D537-FD4F-A533-BB82E9FEBCDF}" type="sibTrans" cxnId="{662AC7C5-F27F-A842-BF3A-D88B6FB49DDC}">
      <dgm:prSet/>
      <dgm:spPr/>
      <dgm:t>
        <a:bodyPr/>
        <a:lstStyle/>
        <a:p>
          <a:endParaRPr lang="en-US"/>
        </a:p>
      </dgm:t>
    </dgm:pt>
    <dgm:pt modelId="{5C94FB73-F0F9-4B49-8889-8F8FCAE1DD7A}" type="pres">
      <dgm:prSet presAssocID="{EF197715-85D5-0A4D-A443-CAFA4E48F0D0}" presName="compositeShape" presStyleCnt="0">
        <dgm:presLayoutVars>
          <dgm:chMax val="7"/>
          <dgm:dir/>
          <dgm:resizeHandles val="exact"/>
        </dgm:presLayoutVars>
      </dgm:prSet>
      <dgm:spPr/>
    </dgm:pt>
    <dgm:pt modelId="{61B868BF-89F5-7F4D-B05A-C54722AB99AF}" type="pres">
      <dgm:prSet presAssocID="{8713DD4E-BE4A-6941-AE08-76C3646FB44D}" presName="circ1" presStyleLbl="vennNode1" presStyleIdx="0" presStyleCnt="2" custScaleX="94373" custLinFactNeighborX="-3684" custLinFactNeighborY="-273"/>
      <dgm:spPr/>
      <dgm:t>
        <a:bodyPr/>
        <a:lstStyle/>
        <a:p>
          <a:endParaRPr lang="en-US"/>
        </a:p>
      </dgm:t>
    </dgm:pt>
    <dgm:pt modelId="{0EDCEABF-CDB6-BD42-8422-89692838F765}" type="pres">
      <dgm:prSet presAssocID="{8713DD4E-BE4A-6941-AE08-76C3646FB44D}" presName="circ1Tx" presStyleLbl="revTx" presStyleIdx="0" presStyleCnt="0">
        <dgm:presLayoutVars>
          <dgm:chMax val="0"/>
          <dgm:chPref val="0"/>
          <dgm:bulletEnabled val="1"/>
        </dgm:presLayoutVars>
      </dgm:prSet>
      <dgm:spPr/>
      <dgm:t>
        <a:bodyPr/>
        <a:lstStyle/>
        <a:p>
          <a:endParaRPr lang="en-US"/>
        </a:p>
      </dgm:t>
    </dgm:pt>
    <dgm:pt modelId="{3D3F8CA1-C0F9-3D40-8DD4-1742E38A58E5}" type="pres">
      <dgm:prSet presAssocID="{F7B8FDB1-CC25-DB42-B617-1B92EBAB1274}" presName="circ2" presStyleLbl="vennNode1" presStyleIdx="1" presStyleCnt="2" custScaleX="99533" custLinFactNeighborX="4183" custLinFactNeighborY="3112"/>
      <dgm:spPr/>
      <dgm:t>
        <a:bodyPr/>
        <a:lstStyle/>
        <a:p>
          <a:endParaRPr lang="en-US"/>
        </a:p>
      </dgm:t>
    </dgm:pt>
    <dgm:pt modelId="{C1FA7375-6139-354A-997A-EE5880C70253}" type="pres">
      <dgm:prSet presAssocID="{F7B8FDB1-CC25-DB42-B617-1B92EBAB1274}" presName="circ2Tx" presStyleLbl="revTx" presStyleIdx="0" presStyleCnt="0">
        <dgm:presLayoutVars>
          <dgm:chMax val="0"/>
          <dgm:chPref val="0"/>
          <dgm:bulletEnabled val="1"/>
        </dgm:presLayoutVars>
      </dgm:prSet>
      <dgm:spPr/>
      <dgm:t>
        <a:bodyPr/>
        <a:lstStyle/>
        <a:p>
          <a:endParaRPr lang="en-US"/>
        </a:p>
      </dgm:t>
    </dgm:pt>
  </dgm:ptLst>
  <dgm:cxnLst>
    <dgm:cxn modelId="{3EC50AE8-E0F0-CC47-9DEE-66B3E13CFE71}" type="presOf" srcId="{F7B8FDB1-CC25-DB42-B617-1B92EBAB1274}" destId="{C1FA7375-6139-354A-997A-EE5880C70253}" srcOrd="1" destOrd="0" presId="urn:microsoft.com/office/officeart/2005/8/layout/venn1"/>
    <dgm:cxn modelId="{4E8861B4-5B84-EF4A-BE4C-B142F780A6E1}" type="presOf" srcId="{EF197715-85D5-0A4D-A443-CAFA4E48F0D0}" destId="{5C94FB73-F0F9-4B49-8889-8F8FCAE1DD7A}" srcOrd="0" destOrd="0" presId="urn:microsoft.com/office/officeart/2005/8/layout/venn1"/>
    <dgm:cxn modelId="{4B4650AF-8BC7-3F4A-9774-FD88D8A7FA14}" type="presOf" srcId="{8713DD4E-BE4A-6941-AE08-76C3646FB44D}" destId="{0EDCEABF-CDB6-BD42-8422-89692838F765}" srcOrd="1" destOrd="0" presId="urn:microsoft.com/office/officeart/2005/8/layout/venn1"/>
    <dgm:cxn modelId="{662AC7C5-F27F-A842-BF3A-D88B6FB49DDC}" srcId="{EF197715-85D5-0A4D-A443-CAFA4E48F0D0}" destId="{F7B8FDB1-CC25-DB42-B617-1B92EBAB1274}" srcOrd="1" destOrd="0" parTransId="{CD86BB9A-A5E6-224A-99F5-1AAE3D1916FA}" sibTransId="{D3E4251D-D537-FD4F-A533-BB82E9FEBCDF}"/>
    <dgm:cxn modelId="{93BE2F6D-F5A4-384D-A7BB-47F0A8F70649}" srcId="{EF197715-85D5-0A4D-A443-CAFA4E48F0D0}" destId="{8713DD4E-BE4A-6941-AE08-76C3646FB44D}" srcOrd="0" destOrd="0" parTransId="{A88DF12F-6BE4-3E4A-89D2-018791CEB0B0}" sibTransId="{0714ED5D-27E3-8740-AAF6-20209A7264CB}"/>
    <dgm:cxn modelId="{BF7762D6-1715-864C-92CE-195BCE1874BD}" type="presOf" srcId="{F7B8FDB1-CC25-DB42-B617-1B92EBAB1274}" destId="{3D3F8CA1-C0F9-3D40-8DD4-1742E38A58E5}" srcOrd="0" destOrd="0" presId="urn:microsoft.com/office/officeart/2005/8/layout/venn1"/>
    <dgm:cxn modelId="{778F295B-3641-F44F-95F4-C785E7DCB81E}" type="presOf" srcId="{8713DD4E-BE4A-6941-AE08-76C3646FB44D}" destId="{61B868BF-89F5-7F4D-B05A-C54722AB99AF}" srcOrd="0" destOrd="0" presId="urn:microsoft.com/office/officeart/2005/8/layout/venn1"/>
    <dgm:cxn modelId="{C44C0432-B6D1-6244-8E60-C68FA949260F}" type="presParOf" srcId="{5C94FB73-F0F9-4B49-8889-8F8FCAE1DD7A}" destId="{61B868BF-89F5-7F4D-B05A-C54722AB99AF}" srcOrd="0" destOrd="0" presId="urn:microsoft.com/office/officeart/2005/8/layout/venn1"/>
    <dgm:cxn modelId="{FF97C88A-51F0-E940-B911-23C84C7626AC}" type="presParOf" srcId="{5C94FB73-F0F9-4B49-8889-8F8FCAE1DD7A}" destId="{0EDCEABF-CDB6-BD42-8422-89692838F765}" srcOrd="1" destOrd="0" presId="urn:microsoft.com/office/officeart/2005/8/layout/venn1"/>
    <dgm:cxn modelId="{E4046481-3437-164D-8E3C-76F939EF6806}" type="presParOf" srcId="{5C94FB73-F0F9-4B49-8889-8F8FCAE1DD7A}" destId="{3D3F8CA1-C0F9-3D40-8DD4-1742E38A58E5}" srcOrd="2" destOrd="0" presId="urn:microsoft.com/office/officeart/2005/8/layout/venn1"/>
    <dgm:cxn modelId="{947EEDDB-507F-CC45-8CD0-CB6056B8A961}" type="presParOf" srcId="{5C94FB73-F0F9-4B49-8889-8F8FCAE1DD7A}" destId="{C1FA7375-6139-354A-997A-EE5880C70253}" srcOrd="3"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21E3461-3C06-0540-8758-B3DEDF5FBD01}">
      <dsp:nvSpPr>
        <dsp:cNvPr id="0" name=""/>
        <dsp:cNvSpPr/>
      </dsp:nvSpPr>
      <dsp:spPr>
        <a:xfrm>
          <a:off x="281067" y="2372254"/>
          <a:ext cx="1726789" cy="1424240"/>
        </a:xfrm>
        <a:prstGeom prst="roundRect">
          <a:avLst>
            <a:gd name="adj" fmla="val 10000"/>
          </a:avLst>
        </a:prstGeom>
        <a:solidFill>
          <a:schemeClr val="lt1">
            <a:alpha val="90000"/>
            <a:hueOff val="0"/>
            <a:satOff val="0"/>
            <a:lumOff val="0"/>
            <a:alphaOff val="0"/>
          </a:schemeClr>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285750" lvl="1" indent="-285750" algn="l" defTabSz="1333500">
            <a:lnSpc>
              <a:spcPct val="90000"/>
            </a:lnSpc>
            <a:spcBef>
              <a:spcPct val="0"/>
            </a:spcBef>
            <a:spcAft>
              <a:spcPct val="15000"/>
            </a:spcAft>
            <a:buChar char="••"/>
          </a:pPr>
          <a:endParaRPr lang="en-US" sz="3000" kern="1200" dirty="0"/>
        </a:p>
      </dsp:txBody>
      <dsp:txXfrm>
        <a:off x="281067" y="2372254"/>
        <a:ext cx="1726789" cy="1119046"/>
      </dsp:txXfrm>
    </dsp:sp>
    <dsp:sp modelId="{FE83DA8B-ED0C-CD4F-BED5-BA4D6A5937DE}">
      <dsp:nvSpPr>
        <dsp:cNvPr id="0" name=""/>
        <dsp:cNvSpPr/>
      </dsp:nvSpPr>
      <dsp:spPr>
        <a:xfrm>
          <a:off x="1429933" y="2363855"/>
          <a:ext cx="3000071" cy="3000071"/>
        </a:xfrm>
        <a:prstGeom prst="leftCircularArrow">
          <a:avLst>
            <a:gd name="adj1" fmla="val 1356"/>
            <a:gd name="adj2" fmla="val 160151"/>
            <a:gd name="adj3" fmla="val 3195801"/>
            <a:gd name="adj4" fmla="val 10284628"/>
            <a:gd name="adj5" fmla="val 158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9847E93-F99A-FB40-8760-2C263B1BF1ED}">
      <dsp:nvSpPr>
        <dsp:cNvPr id="0" name=""/>
        <dsp:cNvSpPr/>
      </dsp:nvSpPr>
      <dsp:spPr>
        <a:xfrm>
          <a:off x="70997" y="1869668"/>
          <a:ext cx="2864199" cy="1988890"/>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015" tIns="80010" rIns="120015" bIns="80010" numCol="1" spcCol="1270" anchor="ctr" anchorCtr="0">
          <a:noAutofit/>
        </a:bodyPr>
        <a:lstStyle/>
        <a:p>
          <a:pPr lvl="0" algn="ctr" defTabSz="2800350">
            <a:lnSpc>
              <a:spcPct val="90000"/>
            </a:lnSpc>
            <a:spcBef>
              <a:spcPct val="0"/>
            </a:spcBef>
            <a:spcAft>
              <a:spcPct val="35000"/>
            </a:spcAft>
          </a:pPr>
          <a:endParaRPr lang="en-US" sz="6300" kern="1200" dirty="0"/>
        </a:p>
      </dsp:txBody>
      <dsp:txXfrm>
        <a:off x="70997" y="1869668"/>
        <a:ext cx="2864199" cy="1988890"/>
      </dsp:txXfrm>
    </dsp:sp>
    <dsp:sp modelId="{21A0BF5C-1128-4C46-8255-5DB0B131ECEF}">
      <dsp:nvSpPr>
        <dsp:cNvPr id="0" name=""/>
        <dsp:cNvSpPr/>
      </dsp:nvSpPr>
      <dsp:spPr>
        <a:xfrm>
          <a:off x="3377713" y="3036639"/>
          <a:ext cx="1726789" cy="14242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285750" lvl="1" indent="-285750" algn="l" defTabSz="1333500">
            <a:lnSpc>
              <a:spcPct val="90000"/>
            </a:lnSpc>
            <a:spcBef>
              <a:spcPct val="0"/>
            </a:spcBef>
            <a:spcAft>
              <a:spcPct val="15000"/>
            </a:spcAft>
            <a:buChar char="••"/>
          </a:pPr>
          <a:endParaRPr lang="en-US" sz="3000" kern="1200" dirty="0"/>
        </a:p>
      </dsp:txBody>
      <dsp:txXfrm>
        <a:off x="3377713" y="3341833"/>
        <a:ext cx="1726789" cy="1119046"/>
      </dsp:txXfrm>
    </dsp:sp>
    <dsp:sp modelId="{9D960FF0-7A9C-FA47-BB35-E19C5FD9CDEE}">
      <dsp:nvSpPr>
        <dsp:cNvPr id="0" name=""/>
        <dsp:cNvSpPr/>
      </dsp:nvSpPr>
      <dsp:spPr>
        <a:xfrm>
          <a:off x="5107657" y="1414205"/>
          <a:ext cx="3237918" cy="3771438"/>
        </a:xfrm>
        <a:prstGeom prst="circularArrow">
          <a:avLst>
            <a:gd name="adj1" fmla="val 1198"/>
            <a:gd name="adj2" fmla="val 140894"/>
            <a:gd name="adj3" fmla="val 18589746"/>
            <a:gd name="adj4" fmla="val 11481662"/>
            <a:gd name="adj5" fmla="val 1397"/>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84B46E7-32BA-4A43-9203-9D0BB709A3C4}">
      <dsp:nvSpPr>
        <dsp:cNvPr id="0" name=""/>
        <dsp:cNvSpPr/>
      </dsp:nvSpPr>
      <dsp:spPr>
        <a:xfrm>
          <a:off x="2994159" y="2974193"/>
          <a:ext cx="2941544" cy="1889427"/>
        </a:xfrm>
        <a:prstGeom prst="roundRect">
          <a:avLst>
            <a:gd name="adj" fmla="val 10000"/>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015" tIns="80010" rIns="120015" bIns="80010" numCol="1" spcCol="1270" anchor="ctr" anchorCtr="0">
          <a:noAutofit/>
        </a:bodyPr>
        <a:lstStyle/>
        <a:p>
          <a:pPr lvl="0" algn="ctr" defTabSz="2800350">
            <a:lnSpc>
              <a:spcPct val="90000"/>
            </a:lnSpc>
            <a:spcBef>
              <a:spcPct val="0"/>
            </a:spcBef>
            <a:spcAft>
              <a:spcPct val="35000"/>
            </a:spcAft>
          </a:pPr>
          <a:endParaRPr lang="en-US" sz="6300" kern="1200" dirty="0"/>
        </a:p>
      </dsp:txBody>
      <dsp:txXfrm>
        <a:off x="2994159" y="2974193"/>
        <a:ext cx="2941544" cy="1889427"/>
      </dsp:txXfrm>
    </dsp:sp>
    <dsp:sp modelId="{056B57D1-B62D-6242-8E90-279948FCBEAE}">
      <dsp:nvSpPr>
        <dsp:cNvPr id="0" name=""/>
        <dsp:cNvSpPr/>
      </dsp:nvSpPr>
      <dsp:spPr>
        <a:xfrm>
          <a:off x="6517452" y="2378982"/>
          <a:ext cx="1726789" cy="1424240"/>
        </a:xfrm>
        <a:prstGeom prst="roundRect">
          <a:avLst>
            <a:gd name="adj" fmla="val 10000"/>
          </a:avLst>
        </a:prstGeom>
        <a:solidFill>
          <a:schemeClr val="lt1">
            <a:alpha val="90000"/>
            <a:hueOff val="0"/>
            <a:satOff val="0"/>
            <a:lumOff val="0"/>
            <a:alphaOff val="0"/>
          </a:schemeClr>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285750" lvl="1" indent="-285750" algn="l" defTabSz="1333500">
            <a:lnSpc>
              <a:spcPct val="90000"/>
            </a:lnSpc>
            <a:spcBef>
              <a:spcPct val="0"/>
            </a:spcBef>
            <a:spcAft>
              <a:spcPct val="15000"/>
            </a:spcAft>
            <a:buChar char="••"/>
          </a:pPr>
          <a:endParaRPr lang="en-US" sz="3000" kern="1200" dirty="0"/>
        </a:p>
        <a:p>
          <a:pPr marL="285750" lvl="1" indent="-285750" algn="l" defTabSz="1333500">
            <a:lnSpc>
              <a:spcPct val="90000"/>
            </a:lnSpc>
            <a:spcBef>
              <a:spcPct val="0"/>
            </a:spcBef>
            <a:spcAft>
              <a:spcPct val="15000"/>
            </a:spcAft>
            <a:buChar char="••"/>
          </a:pPr>
          <a:endParaRPr lang="en-US" sz="3000" kern="1200" dirty="0"/>
        </a:p>
      </dsp:txBody>
      <dsp:txXfrm>
        <a:off x="6517452" y="2378982"/>
        <a:ext cx="1726789" cy="1119046"/>
      </dsp:txXfrm>
    </dsp:sp>
    <dsp:sp modelId="{4C5B51DD-D2AE-A245-88D9-58015E3AACF9}">
      <dsp:nvSpPr>
        <dsp:cNvPr id="0" name=""/>
        <dsp:cNvSpPr/>
      </dsp:nvSpPr>
      <dsp:spPr>
        <a:xfrm>
          <a:off x="6193614" y="2194527"/>
          <a:ext cx="2950385" cy="1961978"/>
        </a:xfrm>
        <a:prstGeom prst="roundRect">
          <a:avLst>
            <a:gd name="adj" fmla="val 10000"/>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81280" rIns="121920" bIns="81280" numCol="1" spcCol="1270" anchor="ctr" anchorCtr="0">
          <a:noAutofit/>
        </a:bodyPr>
        <a:lstStyle/>
        <a:p>
          <a:pPr lvl="0" algn="ctr" defTabSz="2844800">
            <a:lnSpc>
              <a:spcPct val="90000"/>
            </a:lnSpc>
            <a:spcBef>
              <a:spcPct val="0"/>
            </a:spcBef>
            <a:spcAft>
              <a:spcPct val="35000"/>
            </a:spcAft>
          </a:pPr>
          <a:endParaRPr lang="en-US" sz="6400" kern="1200" dirty="0"/>
        </a:p>
      </dsp:txBody>
      <dsp:txXfrm>
        <a:off x="6193614" y="2194527"/>
        <a:ext cx="2950385" cy="196197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1B868BF-89F5-7F4D-B05A-C54722AB99AF}">
      <dsp:nvSpPr>
        <dsp:cNvPr id="0" name=""/>
        <dsp:cNvSpPr/>
      </dsp:nvSpPr>
      <dsp:spPr>
        <a:xfrm>
          <a:off x="80080" y="136886"/>
          <a:ext cx="3991128" cy="4229099"/>
        </a:xfrm>
        <a:prstGeom prst="ellipse">
          <a:avLst/>
        </a:prstGeom>
        <a:solidFill>
          <a:schemeClr val="tx2">
            <a:lumMod val="60000"/>
            <a:lumOff val="4000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778000">
            <a:lnSpc>
              <a:spcPct val="90000"/>
            </a:lnSpc>
            <a:spcBef>
              <a:spcPct val="0"/>
            </a:spcBef>
            <a:spcAft>
              <a:spcPct val="35000"/>
            </a:spcAft>
          </a:pPr>
          <a:r>
            <a:rPr lang="en-US" sz="4000" kern="1200" dirty="0" smtClean="0"/>
            <a:t>ERS</a:t>
          </a:r>
        </a:p>
        <a:p>
          <a:pPr lvl="0" algn="ctr" defTabSz="1778000">
            <a:lnSpc>
              <a:spcPct val="90000"/>
            </a:lnSpc>
            <a:spcBef>
              <a:spcPct val="0"/>
            </a:spcBef>
            <a:spcAft>
              <a:spcPct val="35000"/>
            </a:spcAft>
          </a:pPr>
          <a:r>
            <a:rPr lang="en-US" sz="2400" kern="1200" dirty="0" smtClean="0"/>
            <a:t>Organized books </a:t>
          </a:r>
        </a:p>
        <a:p>
          <a:pPr lvl="0" algn="ctr" defTabSz="1778000">
            <a:lnSpc>
              <a:spcPct val="90000"/>
            </a:lnSpc>
            <a:spcBef>
              <a:spcPct val="0"/>
            </a:spcBef>
            <a:spcAft>
              <a:spcPct val="35000"/>
            </a:spcAft>
          </a:pPr>
          <a:r>
            <a:rPr lang="en-US" sz="2400" kern="1200" dirty="0" smtClean="0"/>
            <a:t>Wide selection </a:t>
          </a:r>
          <a:endParaRPr lang="en-US" sz="2400" kern="1200" dirty="0"/>
        </a:p>
      </dsp:txBody>
      <dsp:txXfrm>
        <a:off x="637400" y="635587"/>
        <a:ext cx="2301191" cy="3231696"/>
      </dsp:txXfrm>
    </dsp:sp>
    <dsp:sp modelId="{3D3F8CA1-C0F9-3D40-8DD4-1742E38A58E5}">
      <dsp:nvSpPr>
        <dsp:cNvPr id="0" name=""/>
        <dsp:cNvSpPr/>
      </dsp:nvSpPr>
      <dsp:spPr>
        <a:xfrm>
          <a:off x="3351672" y="280041"/>
          <a:ext cx="4209350" cy="4229099"/>
        </a:xfrm>
        <a:prstGeom prst="ellipse">
          <a:avLst/>
        </a:prstGeom>
        <a:solidFill>
          <a:srgbClr val="FFF69E"/>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endParaRPr lang="en-US" sz="3300" kern="1200" dirty="0" smtClean="0"/>
        </a:p>
        <a:p>
          <a:pPr lvl="0" algn="ctr" defTabSz="1466850">
            <a:lnSpc>
              <a:spcPct val="90000"/>
            </a:lnSpc>
            <a:spcBef>
              <a:spcPct val="0"/>
            </a:spcBef>
            <a:spcAft>
              <a:spcPct val="35000"/>
            </a:spcAft>
          </a:pPr>
          <a:endParaRPr lang="en-US" sz="3300" kern="1200" dirty="0" smtClean="0"/>
        </a:p>
        <a:p>
          <a:pPr lvl="0" algn="ctr" defTabSz="1466850">
            <a:lnSpc>
              <a:spcPct val="90000"/>
            </a:lnSpc>
            <a:spcBef>
              <a:spcPct val="0"/>
            </a:spcBef>
            <a:spcAft>
              <a:spcPct val="35000"/>
            </a:spcAft>
          </a:pPr>
          <a:r>
            <a:rPr lang="en-US" sz="3300" kern="1200" dirty="0" smtClean="0"/>
            <a:t>Frameworks </a:t>
          </a:r>
        </a:p>
        <a:p>
          <a:pPr lvl="0" algn="ctr" defTabSz="1466850">
            <a:lnSpc>
              <a:spcPct val="90000"/>
            </a:lnSpc>
            <a:spcBef>
              <a:spcPct val="0"/>
            </a:spcBef>
            <a:spcAft>
              <a:spcPct val="35000"/>
            </a:spcAft>
          </a:pPr>
          <a:r>
            <a:rPr lang="en-US" sz="2400" kern="1200" dirty="0" smtClean="0"/>
            <a:t>Create centers </a:t>
          </a:r>
        </a:p>
        <a:p>
          <a:pPr lvl="0" algn="ctr" defTabSz="1466850">
            <a:lnSpc>
              <a:spcPct val="90000"/>
            </a:lnSpc>
            <a:spcBef>
              <a:spcPct val="0"/>
            </a:spcBef>
            <a:spcAft>
              <a:spcPct val="35000"/>
            </a:spcAft>
          </a:pPr>
          <a:r>
            <a:rPr lang="en-US" sz="2400" kern="1200" dirty="0" smtClean="0"/>
            <a:t>Create cozy library area </a:t>
          </a:r>
        </a:p>
        <a:p>
          <a:pPr lvl="0" algn="ctr" defTabSz="1466850">
            <a:lnSpc>
              <a:spcPct val="90000"/>
            </a:lnSpc>
            <a:spcBef>
              <a:spcPct val="0"/>
            </a:spcBef>
            <a:spcAft>
              <a:spcPct val="35000"/>
            </a:spcAft>
          </a:pPr>
          <a:endParaRPr lang="en-US" sz="3300" kern="1200" dirty="0" smtClean="0"/>
        </a:p>
        <a:p>
          <a:pPr lvl="0" algn="ctr" defTabSz="1466850">
            <a:lnSpc>
              <a:spcPct val="90000"/>
            </a:lnSpc>
            <a:spcBef>
              <a:spcPct val="0"/>
            </a:spcBef>
            <a:spcAft>
              <a:spcPct val="35000"/>
            </a:spcAft>
          </a:pPr>
          <a:endParaRPr lang="en-US" sz="3300" kern="1200" dirty="0"/>
        </a:p>
      </dsp:txBody>
      <dsp:txXfrm>
        <a:off x="4546218" y="778742"/>
        <a:ext cx="2427012" cy="323169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image" Target="../media/image5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02C010-6B17-4FBF-875D-984F9ABDE43F}" type="datetimeFigureOut">
              <a:rPr lang="en-US" smtClean="0"/>
              <a:pPr/>
              <a:t>4/3/2015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620141-0AB9-45C9-A845-68674B311032}" type="slidenum">
              <a:rPr lang="en-US" smtClean="0"/>
              <a:pPr/>
              <a:t>‹#›</a:t>
            </a:fld>
            <a:endParaRPr lang="en-US" dirty="0"/>
          </a:p>
        </p:txBody>
      </p:sp>
    </p:spTree>
    <p:extLst>
      <p:ext uri="{BB962C8B-B14F-4D97-AF65-F5344CB8AC3E}">
        <p14:creationId xmlns="" xmlns:p14="http://schemas.microsoft.com/office/powerpoint/2010/main" xmlns:mv="urn:schemas-microsoft-com:mac:vml" xmlns:mc="http://schemas.openxmlformats.org/markup-compatibility/2006" val="2850487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457200" algn="l" defTabSz="914400" rtl="0" eaLnBrk="1" latinLnBrk="0" hangingPunct="1">
      <a:defRPr sz="1200" kern="1200">
        <a:solidFill>
          <a:schemeClr val="tx1"/>
        </a:solidFill>
        <a:latin typeface="Arial" pitchFamily="34" charset="0"/>
        <a:ea typeface="+mn-ea"/>
        <a:cs typeface="Arial" pitchFamily="34" charset="0"/>
      </a:defRPr>
    </a:lvl2pPr>
    <a:lvl3pPr marL="914400" algn="l" defTabSz="914400" rtl="0" eaLnBrk="1" latinLnBrk="0" hangingPunct="1">
      <a:defRPr sz="1200" kern="1200">
        <a:solidFill>
          <a:schemeClr val="tx1"/>
        </a:solidFill>
        <a:latin typeface="Arial" pitchFamily="34" charset="0"/>
        <a:ea typeface="+mn-ea"/>
        <a:cs typeface="Arial" pitchFamily="34" charset="0"/>
      </a:defRPr>
    </a:lvl3pPr>
    <a:lvl4pPr marL="1371600" algn="l" defTabSz="914400" rtl="0" eaLnBrk="1" latinLnBrk="0" hangingPunct="1">
      <a:defRPr sz="1200" kern="1200">
        <a:solidFill>
          <a:schemeClr val="tx1"/>
        </a:solidFill>
        <a:latin typeface="Arial" pitchFamily="34" charset="0"/>
        <a:ea typeface="+mn-ea"/>
        <a:cs typeface="Arial" pitchFamily="34" charset="0"/>
      </a:defRPr>
    </a:lvl4pPr>
    <a:lvl5pPr marL="1828800" algn="l" defTabSz="914400" rtl="0" eaLnBrk="1" latinLnBrk="0" hangingPunct="1">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desiredresults.us/training_drdp2015.html"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Welcome to the DRDP (2015) session.</a:t>
            </a:r>
          </a:p>
          <a:p>
            <a:endParaRPr lang="en-US" dirty="0" smtClean="0"/>
          </a:p>
          <a:p>
            <a:r>
              <a:rPr lang="en-US" dirty="0" smtClean="0">
                <a:latin typeface="Arial" charset="0"/>
              </a:rPr>
              <a:t>You will be introduced to the new DRDP (2015</a:t>
            </a:r>
            <a:r>
              <a:rPr lang="en-US" dirty="0" smtClean="0">
                <a:latin typeface="Arial" charset="0"/>
              </a:rPr>
              <a:t>).</a:t>
            </a:r>
            <a:endParaRPr lang="en-US" dirty="0" smtClean="0">
              <a:latin typeface="Arial" charset="0"/>
            </a:endParaRPr>
          </a:p>
          <a:p>
            <a:endParaRPr lang="en-US" dirty="0" smtClean="0">
              <a:latin typeface="Arial" charset="0"/>
            </a:endParaRPr>
          </a:p>
          <a:p>
            <a:r>
              <a:rPr lang="en-US" dirty="0" smtClean="0">
                <a:latin typeface="Arial" charset="0"/>
              </a:rPr>
              <a:t>Have </a:t>
            </a:r>
            <a:r>
              <a:rPr lang="en-US" dirty="0" smtClean="0">
                <a:latin typeface="Arial" charset="0"/>
              </a:rPr>
              <a:t>everyone get</a:t>
            </a:r>
            <a:r>
              <a:rPr lang="en-US" baseline="0" dirty="0" smtClean="0">
                <a:latin typeface="Arial" charset="0"/>
              </a:rPr>
              <a:t> handouts as they </a:t>
            </a:r>
            <a:r>
              <a:rPr lang="en-US" baseline="0" dirty="0" smtClean="0">
                <a:latin typeface="Arial" charset="0"/>
              </a:rPr>
              <a:t>enter.</a:t>
            </a:r>
            <a:endParaRPr lang="en-US" dirty="0" smtClean="0">
              <a:latin typeface="Arial" charset="0"/>
            </a:endParaRPr>
          </a:p>
        </p:txBody>
      </p:sp>
      <p:sp>
        <p:nvSpPr>
          <p:cNvPr id="22532" name="Slide Number Placeholder 3"/>
          <p:cNvSpPr>
            <a:spLocks noGrp="1"/>
          </p:cNvSpPr>
          <p:nvPr>
            <p:ph type="sldNum" sz="quarter" idx="5"/>
          </p:nvPr>
        </p:nvSpPr>
        <p:spPr bwMode="auto">
          <a:noFill/>
          <a:ln>
            <a:miter lim="800000"/>
            <a:headEnd/>
            <a:tailEnd/>
          </a:ln>
        </p:spPr>
        <p:txBody>
          <a:bodyPr/>
          <a:lstStyle/>
          <a:p>
            <a:pPr defTabSz="912879" eaLnBrk="0" hangingPunct="0"/>
            <a:r>
              <a:rPr lang="en-US" dirty="0">
                <a:solidFill>
                  <a:srgbClr val="000000"/>
                </a:solidFill>
                <a:latin typeface="Arial" charset="0"/>
              </a:rPr>
              <a:t>1</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DRDP</a:t>
            </a:r>
            <a:r>
              <a:rPr lang="en-US" baseline="0" dirty="0" smtClean="0"/>
              <a:t> has been created to prevent both the floor and the ceiling effect. In other words, all infants are not expected to be at Responding Earlier and all preschoolers are not expected to be at Integrating Earlier.  It depends on each individual child and the teacher must review and reflect on their documentation before rating a measure.</a:t>
            </a:r>
            <a:endParaRPr lang="en-US" dirty="0" smtClean="0"/>
          </a:p>
        </p:txBody>
      </p:sp>
      <p:sp>
        <p:nvSpPr>
          <p:cNvPr id="40964" name="Slide Number Placeholder 3"/>
          <p:cNvSpPr>
            <a:spLocks noGrp="1"/>
          </p:cNvSpPr>
          <p:nvPr>
            <p:ph type="sldNum" sz="quarter" idx="5"/>
          </p:nvPr>
        </p:nvSpPr>
        <p:spPr bwMode="auto">
          <a:noFill/>
          <a:ln>
            <a:miter lim="800000"/>
            <a:headEnd/>
            <a:tailEnd/>
          </a:ln>
        </p:spPr>
        <p:txBody>
          <a:bodyPr/>
          <a:lstStyle/>
          <a:p>
            <a:fld id="{F477A4F0-EAB3-499A-8969-C5FF30110A24}"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a:t>
            </a:r>
            <a:r>
              <a:rPr lang="en-US" baseline="0" dirty="0" smtClean="0"/>
              <a:t> descriptors of the later levels of the DRDP </a:t>
            </a:r>
            <a:r>
              <a:rPr lang="en-US" baseline="0" dirty="0" smtClean="0"/>
              <a:t>(2015) </a:t>
            </a:r>
            <a:r>
              <a:rPr lang="en-US" baseline="0" dirty="0" smtClean="0"/>
              <a:t>(full continuum measures) are early kindergarten skills and behaviors.  </a:t>
            </a:r>
            <a:r>
              <a:rPr lang="en-US" dirty="0" smtClean="0"/>
              <a:t>These last</a:t>
            </a:r>
            <a:r>
              <a:rPr lang="en-US" baseline="0" dirty="0" smtClean="0"/>
              <a:t> four levels of the </a:t>
            </a:r>
            <a:r>
              <a:rPr lang="en-US" dirty="0" smtClean="0"/>
              <a:t>DRDP 2015 full</a:t>
            </a:r>
            <a:r>
              <a:rPr lang="en-US" baseline="0" dirty="0" smtClean="0"/>
              <a:t> continuum assessment over lap with the first 4 levels of the DRDP-K.</a:t>
            </a:r>
          </a:p>
          <a:p>
            <a:pPr eaLnBrk="1" hangingPunct="1">
              <a:spcBef>
                <a:spcPct val="0"/>
              </a:spcBef>
            </a:pPr>
            <a:r>
              <a:rPr lang="en-US" baseline="0" dirty="0" smtClean="0"/>
              <a:t>This </a:t>
            </a:r>
            <a:r>
              <a:rPr lang="en-US" baseline="0" dirty="0" smtClean="0"/>
              <a:t>avoids the ceiling affect. All preschool age children are not expected to be at the last developmental level of the assessment at  the end of their preschool years. </a:t>
            </a:r>
            <a:r>
              <a:rPr lang="en-US" baseline="0" dirty="0" smtClean="0"/>
              <a:t>These </a:t>
            </a:r>
            <a:r>
              <a:rPr lang="en-US" baseline="0" dirty="0" smtClean="0"/>
              <a:t>skills at </a:t>
            </a:r>
            <a:r>
              <a:rPr lang="en-US" baseline="0" dirty="0" smtClean="0"/>
              <a:t>Integrating Earlier </a:t>
            </a:r>
            <a:r>
              <a:rPr lang="en-US" baseline="0" dirty="0" smtClean="0"/>
              <a:t>are early kindergarten </a:t>
            </a:r>
            <a:r>
              <a:rPr lang="en-US" baseline="0" dirty="0" smtClean="0"/>
              <a:t>skills.</a:t>
            </a:r>
            <a:endParaRPr lang="en-US" dirty="0" smtClean="0"/>
          </a:p>
        </p:txBody>
      </p:sp>
      <p:sp>
        <p:nvSpPr>
          <p:cNvPr id="43012" name="Slide Number Placeholder 3"/>
          <p:cNvSpPr>
            <a:spLocks noGrp="1"/>
          </p:cNvSpPr>
          <p:nvPr>
            <p:ph type="sldNum" sz="quarter" idx="5"/>
          </p:nvPr>
        </p:nvSpPr>
        <p:spPr bwMode="auto">
          <a:noFill/>
          <a:ln>
            <a:miter lim="800000"/>
            <a:headEnd/>
            <a:tailEnd/>
          </a:ln>
        </p:spPr>
        <p:txBody>
          <a:bodyPr/>
          <a:lstStyle/>
          <a:p>
            <a:fld id="{0A3DDB07-2533-49B4-A3E3-01FFEAA23ED7}" type="slidenum">
              <a:rPr lang="en-US"/>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latin typeface="Arial" charset="0"/>
                <a:cs typeface="Arial" charset="0"/>
              </a:rPr>
              <a:t>The DRDP aligns with the:</a:t>
            </a:r>
          </a:p>
          <a:p>
            <a:pPr eaLnBrk="1" hangingPunct="1">
              <a:buFontTx/>
              <a:buChar char="•"/>
            </a:pPr>
            <a:r>
              <a:rPr lang="en-US" dirty="0" smtClean="0">
                <a:latin typeface="Arial" charset="0"/>
                <a:cs typeface="Arial" charset="0"/>
              </a:rPr>
              <a:t>Infant and Toddler Early Learning and Development Foundations </a:t>
            </a:r>
          </a:p>
          <a:p>
            <a:pPr eaLnBrk="1" hangingPunct="1">
              <a:buFontTx/>
              <a:buChar char="•"/>
            </a:pPr>
            <a:r>
              <a:rPr lang="en-US" dirty="0" smtClean="0">
                <a:latin typeface="Arial" charset="0"/>
                <a:cs typeface="Arial" charset="0"/>
              </a:rPr>
              <a:t>Preschool Learning Foundations, Volumes 1-3</a:t>
            </a:r>
          </a:p>
          <a:p>
            <a:pPr eaLnBrk="1" hangingPunct="1">
              <a:buFontTx/>
              <a:buChar char="•"/>
            </a:pPr>
            <a:r>
              <a:rPr lang="en-US" dirty="0" smtClean="0">
                <a:latin typeface="Arial" charset="0"/>
                <a:cs typeface="Arial" charset="0"/>
              </a:rPr>
              <a:t>Common Core Standards</a:t>
            </a:r>
          </a:p>
          <a:p>
            <a:pPr eaLnBrk="1" hangingPunct="1">
              <a:buFontTx/>
              <a:buChar char="•"/>
            </a:pPr>
            <a:r>
              <a:rPr lang="en-US" dirty="0" smtClean="0">
                <a:latin typeface="Arial" charset="0"/>
                <a:cs typeface="Arial" charset="0"/>
              </a:rPr>
              <a:t>Head Start Child Development and Early Learning Framework</a:t>
            </a:r>
          </a:p>
          <a:p>
            <a:pPr eaLnBrk="1" hangingPunct="1"/>
            <a:endParaRPr lang="en-US" dirty="0" smtClean="0">
              <a:latin typeface="Arial" charset="0"/>
              <a:cs typeface="Arial" charset="0"/>
            </a:endParaRPr>
          </a:p>
          <a:p>
            <a:pPr eaLnBrk="1" hangingPunct="1"/>
            <a:r>
              <a:rPr lang="en-US" dirty="0" smtClean="0">
                <a:latin typeface="Arial" charset="0"/>
                <a:cs typeface="Arial" charset="0"/>
              </a:rPr>
              <a:t>Now let’s look at the instrument in more detail…</a:t>
            </a:r>
          </a:p>
        </p:txBody>
      </p:sp>
      <p:sp>
        <p:nvSpPr>
          <p:cNvPr id="36868" name="Slide Number Placeholder 3"/>
          <p:cNvSpPr>
            <a:spLocks noGrp="1"/>
          </p:cNvSpPr>
          <p:nvPr>
            <p:ph type="sldNum" sz="quarter" idx="5"/>
          </p:nvPr>
        </p:nvSpPr>
        <p:spPr bwMode="auto">
          <a:noFill/>
          <a:ln>
            <a:miter lim="800000"/>
            <a:headEnd/>
            <a:tailEnd/>
          </a:ln>
        </p:spPr>
        <p:txBody>
          <a:bodyPr/>
          <a:lstStyle/>
          <a:p>
            <a:r>
              <a:rPr lang="en-US" dirty="0"/>
              <a:t>1</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aseline="0" dirty="0" smtClean="0"/>
              <a:t>There is one assessment, but two ways to view the one assessment. The </a:t>
            </a:r>
            <a:r>
              <a:rPr lang="en-US" baseline="0" dirty="0" smtClean="0"/>
              <a:t>infant/toddler </a:t>
            </a:r>
            <a:r>
              <a:rPr lang="en-US" baseline="0" dirty="0" smtClean="0"/>
              <a:t>view and the preschool view. The </a:t>
            </a:r>
            <a:r>
              <a:rPr lang="en-US" baseline="0" dirty="0" smtClean="0"/>
              <a:t>infant/toddler </a:t>
            </a:r>
            <a:r>
              <a:rPr lang="en-US" baseline="0" dirty="0" smtClean="0"/>
              <a:t>view has measures used to assess infants and toddler,  and the preschool view has measures used to assessed preschool aged children.</a:t>
            </a:r>
            <a:endParaRPr lang="en-US" dirty="0" smtClean="0"/>
          </a:p>
        </p:txBody>
      </p:sp>
      <p:sp>
        <p:nvSpPr>
          <p:cNvPr id="45060" name="Slide Number Placeholder 3"/>
          <p:cNvSpPr>
            <a:spLocks noGrp="1"/>
          </p:cNvSpPr>
          <p:nvPr>
            <p:ph type="sldNum" sz="quarter" idx="5"/>
          </p:nvPr>
        </p:nvSpPr>
        <p:spPr bwMode="auto">
          <a:noFill/>
          <a:ln>
            <a:miter lim="800000"/>
            <a:headEnd/>
            <a:tailEnd/>
          </a:ln>
        </p:spPr>
        <p:txBody>
          <a:bodyPr/>
          <a:lstStyle/>
          <a:p>
            <a:r>
              <a:rPr lang="en-US" dirty="0"/>
              <a:t>1</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lets</a:t>
            </a:r>
            <a:r>
              <a:rPr lang="en-US" baseline="0" dirty="0" smtClean="0"/>
              <a:t> take a look at the Table of  Contents inside of the instrument on </a:t>
            </a:r>
            <a:r>
              <a:rPr lang="en-US" baseline="0" dirty="0" smtClean="0"/>
              <a:t>p. </a:t>
            </a:r>
            <a:r>
              <a:rPr lang="en-US" baseline="0" dirty="0" err="1" smtClean="0"/>
              <a:t>i</a:t>
            </a:r>
            <a:endParaRPr lang="en-US" baseline="0" dirty="0" smtClean="0"/>
          </a:p>
          <a:p>
            <a:r>
              <a:rPr lang="en-US" dirty="0" smtClean="0"/>
              <a:t>Please highlight iv,</a:t>
            </a:r>
            <a:r>
              <a:rPr lang="en-US" baseline="0" dirty="0" smtClean="0"/>
              <a:t> All about the Measures and xiv Measures at a Glance.  The pages iii-xiii is the Front </a:t>
            </a:r>
            <a:r>
              <a:rPr lang="en-US" baseline="0" dirty="0" smtClean="0"/>
              <a:t>Matter.</a:t>
            </a:r>
            <a:r>
              <a:rPr lang="en-US" dirty="0" smtClean="0"/>
              <a:t> W</a:t>
            </a:r>
            <a:r>
              <a:rPr lang="en-US" baseline="0" dirty="0" smtClean="0"/>
              <a:t>e </a:t>
            </a:r>
            <a:r>
              <a:rPr lang="en-US" baseline="0" dirty="0" smtClean="0"/>
              <a:t>recommend reading this with your staff. You can do a jigsaw activity where each person reads a specific part and shares out something they read. Another option is to do a Dear </a:t>
            </a:r>
            <a:r>
              <a:rPr lang="en-US" baseline="0" dirty="0" smtClean="0"/>
              <a:t>Abbey</a:t>
            </a:r>
            <a:r>
              <a:rPr lang="en-US" dirty="0" smtClean="0"/>
              <a:t> w</a:t>
            </a:r>
            <a:r>
              <a:rPr lang="en-US" baseline="0" dirty="0" smtClean="0"/>
              <a:t>here </a:t>
            </a:r>
            <a:r>
              <a:rPr lang="en-US" baseline="0" dirty="0" smtClean="0"/>
              <a:t>you formulate questions </a:t>
            </a:r>
            <a:r>
              <a:rPr lang="en-US" baseline="0" dirty="0" smtClean="0"/>
              <a:t>with which your </a:t>
            </a:r>
            <a:r>
              <a:rPr lang="en-US" baseline="0" dirty="0" smtClean="0"/>
              <a:t>staff </a:t>
            </a:r>
            <a:r>
              <a:rPr lang="en-US" baseline="0" dirty="0" smtClean="0"/>
              <a:t>may need </a:t>
            </a:r>
            <a:r>
              <a:rPr lang="en-US" baseline="0" dirty="0" smtClean="0"/>
              <a:t>more </a:t>
            </a:r>
            <a:r>
              <a:rPr lang="en-US" baseline="0" dirty="0" smtClean="0"/>
              <a:t>support. They </a:t>
            </a:r>
            <a:r>
              <a:rPr lang="en-US" baseline="0" dirty="0" smtClean="0"/>
              <a:t>must find the </a:t>
            </a:r>
            <a:r>
              <a:rPr lang="en-US" baseline="0" dirty="0" smtClean="0"/>
              <a:t>answer. This </a:t>
            </a:r>
            <a:r>
              <a:rPr lang="en-US" baseline="0" dirty="0" smtClean="0"/>
              <a:t>activity can be found on the admin </a:t>
            </a:r>
            <a:r>
              <a:rPr lang="en-US" baseline="0" dirty="0" smtClean="0"/>
              <a:t>training</a:t>
            </a:r>
            <a:r>
              <a:rPr lang="en-US" dirty="0" smtClean="0"/>
              <a:t> </a:t>
            </a:r>
            <a:r>
              <a:rPr lang="en-US" baseline="0" dirty="0" smtClean="0"/>
              <a:t>sheet  </a:t>
            </a:r>
            <a:r>
              <a:rPr lang="en-US" baseline="0" dirty="0" smtClean="0"/>
              <a:t>we looked at earlier.</a:t>
            </a:r>
            <a:endParaRPr lang="en-US" dirty="0"/>
          </a:p>
        </p:txBody>
      </p:sp>
      <p:sp>
        <p:nvSpPr>
          <p:cNvPr id="4" name="Slide Number Placeholder 3"/>
          <p:cNvSpPr>
            <a:spLocks noGrp="1"/>
          </p:cNvSpPr>
          <p:nvPr>
            <p:ph type="sldNum" sz="quarter" idx="10"/>
          </p:nvPr>
        </p:nvSpPr>
        <p:spPr/>
        <p:txBody>
          <a:bodyPr/>
          <a:lstStyle/>
          <a:p>
            <a:fld id="{87620141-0AB9-45C9-A845-68674B311032}"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ACTIVITY: Ask</a:t>
            </a:r>
            <a:r>
              <a:rPr lang="en-US" baseline="0" dirty="0" smtClean="0"/>
              <a:t> </a:t>
            </a:r>
            <a:r>
              <a:rPr lang="en-US" baseline="0" dirty="0" err="1" smtClean="0"/>
              <a:t>Siri</a:t>
            </a:r>
            <a:endParaRPr lang="en-US" dirty="0" smtClean="0"/>
          </a:p>
          <a:p>
            <a:r>
              <a:rPr lang="en-US" dirty="0" smtClean="0"/>
              <a:t>Participants </a:t>
            </a:r>
            <a:r>
              <a:rPr lang="en-US" dirty="0" smtClean="0"/>
              <a:t>will</a:t>
            </a:r>
            <a:r>
              <a:rPr lang="en-US" baseline="0" dirty="0" smtClean="0"/>
              <a:t> use their DRDP and the chart paper to answer the Ask </a:t>
            </a:r>
            <a:r>
              <a:rPr lang="en-US" baseline="0" dirty="0" err="1" smtClean="0"/>
              <a:t>Siri</a:t>
            </a:r>
            <a:r>
              <a:rPr lang="en-US" baseline="0" dirty="0" smtClean="0"/>
              <a:t>  questions. </a:t>
            </a:r>
            <a:endParaRPr lang="en-US" dirty="0"/>
          </a:p>
        </p:txBody>
      </p:sp>
      <p:sp>
        <p:nvSpPr>
          <p:cNvPr id="4" name="Slide Number Placeholder 3"/>
          <p:cNvSpPr>
            <a:spLocks noGrp="1"/>
          </p:cNvSpPr>
          <p:nvPr>
            <p:ph type="sldNum" sz="quarter" idx="10"/>
          </p:nvPr>
        </p:nvSpPr>
        <p:spPr/>
        <p:txBody>
          <a:bodyPr/>
          <a:lstStyle/>
          <a:p>
            <a:fld id="{87620141-0AB9-45C9-A845-68674B311032}"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 typeface="Arial" pitchFamily="34" charset="0"/>
              <a:buChar char="•"/>
            </a:pPr>
            <a:r>
              <a:rPr lang="en-US" dirty="0" smtClean="0">
                <a:latin typeface="Arial" charset="0"/>
              </a:rPr>
              <a:t>The DRDP </a:t>
            </a:r>
            <a:r>
              <a:rPr lang="en-US" dirty="0" smtClean="0">
                <a:latin typeface="Arial" charset="0"/>
              </a:rPr>
              <a:t>(2015) </a:t>
            </a:r>
            <a:r>
              <a:rPr lang="en-US" dirty="0" smtClean="0">
                <a:latin typeface="Arial" charset="0"/>
              </a:rPr>
              <a:t>includes new domains not previously assessed.</a:t>
            </a:r>
          </a:p>
          <a:p>
            <a:pPr eaLnBrk="1" hangingPunct="1">
              <a:spcBef>
                <a:spcPct val="0"/>
              </a:spcBef>
              <a:buFont typeface="Arial" pitchFamily="34" charset="0"/>
              <a:buChar char="•"/>
            </a:pPr>
            <a:r>
              <a:rPr lang="en-US" dirty="0" smtClean="0">
                <a:latin typeface="Arial" charset="0"/>
              </a:rPr>
              <a:t>Given the continuum from birth through age five, new developmental levels have been added.</a:t>
            </a:r>
          </a:p>
          <a:p>
            <a:pPr eaLnBrk="1" hangingPunct="1">
              <a:spcBef>
                <a:spcPct val="0"/>
              </a:spcBef>
              <a:buFont typeface="Arial" pitchFamily="34" charset="0"/>
              <a:buChar char="•"/>
            </a:pPr>
            <a:r>
              <a:rPr lang="en-US" dirty="0" smtClean="0">
                <a:latin typeface="Arial" charset="0"/>
              </a:rPr>
              <a:t>New measures have been developed both in the new domains and the existing domains.</a:t>
            </a:r>
          </a:p>
          <a:p>
            <a:pPr eaLnBrk="1" hangingPunct="1">
              <a:spcBef>
                <a:spcPct val="0"/>
              </a:spcBef>
              <a:buFont typeface="Arial" pitchFamily="34" charset="0"/>
              <a:buChar char="•"/>
            </a:pPr>
            <a:r>
              <a:rPr lang="en-US" dirty="0" smtClean="0">
                <a:latin typeface="Arial" charset="0"/>
              </a:rPr>
              <a:t>The number of measures will differ from the existing DRDP instruments due to the new domains and the developmental continuum</a:t>
            </a:r>
            <a:r>
              <a:rPr lang="en-US" dirty="0" smtClean="0">
                <a:latin typeface="Arial" charset="0"/>
              </a:rPr>
              <a:t>.</a:t>
            </a:r>
            <a:endParaRPr lang="en-US" dirty="0" smtClean="0">
              <a:latin typeface="Arial" charset="0"/>
            </a:endParaRPr>
          </a:p>
          <a:p>
            <a:pPr>
              <a:spcBef>
                <a:spcPct val="0"/>
              </a:spcBef>
              <a:buFont typeface="Arial" pitchFamily="34" charset="0"/>
              <a:buChar char="•"/>
            </a:pPr>
            <a:r>
              <a:rPr lang="en-US" dirty="0" smtClean="0">
                <a:latin typeface="Arial" charset="0"/>
              </a:rPr>
              <a:t>There are more changes for special education assessor, e.g., </a:t>
            </a:r>
            <a:r>
              <a:rPr lang="en-US" baseline="0" dirty="0" smtClean="0">
                <a:latin typeface="Arial" charset="0"/>
              </a:rPr>
              <a:t>the page orientation</a:t>
            </a:r>
            <a:r>
              <a:rPr lang="en-US" dirty="0" smtClean="0">
                <a:latin typeface="Arial" charset="0"/>
              </a:rPr>
              <a:t> </a:t>
            </a:r>
            <a:r>
              <a:rPr lang="en-US" baseline="0" dirty="0" smtClean="0">
                <a:latin typeface="Arial" charset="0"/>
              </a:rPr>
              <a:t>is now horizontal,</a:t>
            </a:r>
            <a:r>
              <a:rPr lang="en-US" dirty="0" smtClean="0">
                <a:latin typeface="Arial" charset="0"/>
              </a:rPr>
              <a:t> </a:t>
            </a:r>
            <a:r>
              <a:rPr lang="en-US" baseline="0" dirty="0" smtClean="0">
                <a:latin typeface="Arial" charset="0"/>
              </a:rPr>
              <a:t>and the developmental levels are named and not numbered. </a:t>
            </a:r>
            <a:endParaRPr lang="en-US" dirty="0" smtClean="0">
              <a:latin typeface="Arial" charset="0"/>
            </a:endParaRPr>
          </a:p>
          <a:p>
            <a:pPr eaLnBrk="1" hangingPunct="1">
              <a:spcBef>
                <a:spcPct val="0"/>
              </a:spcBef>
            </a:pPr>
            <a:endParaRPr lang="en-US" dirty="0" smtClean="0">
              <a:latin typeface="Arial" charset="0"/>
            </a:endParaRPr>
          </a:p>
          <a:p>
            <a:pPr eaLnBrk="1" hangingPunct="1">
              <a:spcBef>
                <a:spcPct val="0"/>
              </a:spcBef>
            </a:pPr>
            <a:r>
              <a:rPr lang="en-US" dirty="0" smtClean="0">
                <a:latin typeface="Arial" charset="0"/>
              </a:rPr>
              <a:t>Trainer note: Participants are familiar with these terms, but there are additions to each category. The number of measures completed depends on the age of the child being assessed. </a:t>
            </a:r>
          </a:p>
        </p:txBody>
      </p:sp>
      <p:sp>
        <p:nvSpPr>
          <p:cNvPr id="49156" name="Slide Number Placeholder 3"/>
          <p:cNvSpPr>
            <a:spLocks noGrp="1"/>
          </p:cNvSpPr>
          <p:nvPr>
            <p:ph type="sldNum" sz="quarter" idx="5"/>
          </p:nvPr>
        </p:nvSpPr>
        <p:spPr bwMode="auto">
          <a:noFill/>
          <a:ln>
            <a:miter lim="800000"/>
            <a:headEnd/>
            <a:tailEnd/>
          </a:ln>
        </p:spPr>
        <p:txBody>
          <a:bodyPr/>
          <a:lstStyle/>
          <a:p>
            <a:pPr defTabSz="912879" eaLnBrk="0" hangingPunct="0"/>
            <a:fld id="{756D912C-4B83-41F9-8EAC-65199F26BB6A}" type="slidenum">
              <a:rPr lang="en-US">
                <a:solidFill>
                  <a:srgbClr val="000000"/>
                </a:solidFill>
                <a:latin typeface="Arial" charset="0"/>
              </a:rPr>
              <a:pPr defTabSz="912879" eaLnBrk="0" hangingPunct="0"/>
              <a:t>16</a:t>
            </a:fld>
            <a:endParaRPr lang="en-US" dirty="0">
              <a:solidFill>
                <a:srgbClr val="000000"/>
              </a:solidFill>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pPr defTabSz="912879" eaLnBrk="0" fontAlgn="base" hangingPunct="0">
              <a:spcBef>
                <a:spcPct val="0"/>
              </a:spcBef>
              <a:spcAft>
                <a:spcPct val="0"/>
              </a:spcAft>
            </a:pPr>
            <a:endParaRPr lang="en-US" dirty="0" smtClean="0">
              <a:solidFill>
                <a:srgbClr val="000000"/>
              </a:solidFill>
              <a:latin typeface="Arial" charset="0"/>
              <a:ea typeface="ＭＳ Ｐゴシック" pitchFamily="-1" charset="-128"/>
            </a:endParaRPr>
          </a:p>
        </p:txBody>
      </p:sp>
      <p:sp>
        <p:nvSpPr>
          <p:cNvPr id="51203" name="Rectangle 7"/>
          <p:cNvSpPr>
            <a:spLocks noGrp="1" noChangeArrowheads="1"/>
          </p:cNvSpPr>
          <p:nvPr>
            <p:ph type="sldNum" sz="quarter" idx="5"/>
          </p:nvPr>
        </p:nvSpPr>
        <p:spPr bwMode="auto">
          <a:noFill/>
          <a:ln>
            <a:miter lim="800000"/>
            <a:headEnd/>
            <a:tailEnd/>
          </a:ln>
        </p:spPr>
        <p:txBody>
          <a:bodyPr/>
          <a:lstStyle/>
          <a:p>
            <a:pPr defTabSz="912879" eaLnBrk="0" hangingPunct="0"/>
            <a:fld id="{A04061EE-F309-40CB-A0C9-39FB8B4626E8}" type="slidenum">
              <a:rPr lang="en-US">
                <a:solidFill>
                  <a:srgbClr val="000000"/>
                </a:solidFill>
                <a:latin typeface="Arial" charset="0"/>
              </a:rPr>
              <a:pPr defTabSz="912879" eaLnBrk="0" hangingPunct="0"/>
              <a:t>17</a:t>
            </a:fld>
            <a:endParaRPr lang="en-US" sz="1100" dirty="0">
              <a:solidFill>
                <a:srgbClr val="000000"/>
              </a:solidFill>
              <a:latin typeface="Times New Roman" pitchFamily="-1" charset="0"/>
            </a:endParaRPr>
          </a:p>
        </p:txBody>
      </p:sp>
      <p:sp>
        <p:nvSpPr>
          <p:cNvPr id="51204" name="Rectangle 3074"/>
          <p:cNvSpPr>
            <a:spLocks noGrp="1" noRot="1" noChangeAspect="1" noChangeArrowheads="1" noTextEdit="1"/>
          </p:cNvSpPr>
          <p:nvPr>
            <p:ph type="sldImg"/>
          </p:nvPr>
        </p:nvSpPr>
        <p:spPr bwMode="auto">
          <a:noFill/>
          <a:ln>
            <a:solidFill>
              <a:srgbClr val="000000"/>
            </a:solidFill>
            <a:miter lim="800000"/>
            <a:headEnd/>
            <a:tailEnd/>
          </a:ln>
        </p:spPr>
      </p:sp>
      <p:sp>
        <p:nvSpPr>
          <p:cNvPr id="51205" name="Rectangle 3075"/>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Arial" charset="0"/>
              </a:rPr>
              <a:t>This navigation map of one measure covers the full developmental continuum of early infancy through five years of age.</a:t>
            </a:r>
          </a:p>
          <a:p>
            <a:pPr eaLnBrk="1" hangingPunct="1">
              <a:spcBef>
                <a:spcPct val="0"/>
              </a:spcBef>
            </a:pPr>
            <a:endParaRPr lang="en-US" dirty="0" smtClean="0">
              <a:latin typeface="Arial" charset="0"/>
            </a:endParaRPr>
          </a:p>
          <a:p>
            <a:pPr eaLnBrk="1" hangingPunct="1">
              <a:spcBef>
                <a:spcPct val="0"/>
              </a:spcBef>
            </a:pPr>
            <a:r>
              <a:rPr lang="en-US" b="1" dirty="0" smtClean="0">
                <a:latin typeface="Arial" charset="0"/>
              </a:rPr>
              <a:t>Domain</a:t>
            </a:r>
            <a:r>
              <a:rPr lang="en-US" dirty="0" smtClean="0">
                <a:latin typeface="Arial" charset="0"/>
              </a:rPr>
              <a:t>: The domain is listed at the top left and bottom right.  A domain represents an essential area of learning and development for young children.</a:t>
            </a:r>
          </a:p>
          <a:p>
            <a:pPr eaLnBrk="1" hangingPunct="1">
              <a:spcBef>
                <a:spcPct val="0"/>
              </a:spcBef>
            </a:pPr>
            <a:r>
              <a:rPr lang="en-US" b="1" dirty="0" smtClean="0">
                <a:latin typeface="Arial" charset="0"/>
              </a:rPr>
              <a:t>Measure: </a:t>
            </a:r>
            <a:r>
              <a:rPr lang="en-US" dirty="0" smtClean="0">
                <a:latin typeface="Arial" charset="0"/>
              </a:rPr>
              <a:t>A measure describes a specific competency along  a continuum of developmental levels. Each domain consists of a set of measures. ( in DRDP 2015 the measures are numbered within</a:t>
            </a:r>
            <a:r>
              <a:rPr lang="en-US" baseline="0" dirty="0" smtClean="0">
                <a:latin typeface="Arial" charset="0"/>
              </a:rPr>
              <a:t> the domain)</a:t>
            </a:r>
            <a:endParaRPr lang="en-US" dirty="0" smtClean="0">
              <a:latin typeface="Arial" charset="0"/>
            </a:endParaRPr>
          </a:p>
          <a:p>
            <a:pPr eaLnBrk="1" hangingPunct="1">
              <a:spcBef>
                <a:spcPct val="0"/>
              </a:spcBef>
            </a:pPr>
            <a:r>
              <a:rPr lang="en-US" b="1" dirty="0" smtClean="0">
                <a:latin typeface="Arial" charset="0"/>
              </a:rPr>
              <a:t>Definition: </a:t>
            </a:r>
            <a:r>
              <a:rPr lang="en-US" dirty="0" smtClean="0">
                <a:latin typeface="Arial" charset="0"/>
              </a:rPr>
              <a:t>The definition of a measure specifies the aspects of development being observed.</a:t>
            </a:r>
          </a:p>
          <a:p>
            <a:pPr eaLnBrk="1" hangingPunct="1">
              <a:spcBef>
                <a:spcPct val="0"/>
              </a:spcBef>
            </a:pPr>
            <a:r>
              <a:rPr lang="en-US" b="1" dirty="0" smtClean="0">
                <a:latin typeface="Arial" charset="0"/>
              </a:rPr>
              <a:t>Developmental Level</a:t>
            </a:r>
            <a:r>
              <a:rPr lang="en-US" dirty="0" smtClean="0">
                <a:latin typeface="Arial" charset="0"/>
              </a:rPr>
              <a:t>: Each developmental level specifies a point along the continuum that ranges from earlier to later levels of development. (the</a:t>
            </a:r>
            <a:r>
              <a:rPr lang="en-US" baseline="0" dirty="0" smtClean="0">
                <a:latin typeface="Arial" charset="0"/>
              </a:rPr>
              <a:t> number of developmental level depend on that specific measure)</a:t>
            </a:r>
            <a:endParaRPr lang="en-US" dirty="0" smtClean="0">
              <a:latin typeface="Arial" charset="0"/>
            </a:endParaRPr>
          </a:p>
          <a:p>
            <a:pPr eaLnBrk="1" hangingPunct="1">
              <a:spcBef>
                <a:spcPct val="0"/>
              </a:spcBef>
            </a:pPr>
            <a:r>
              <a:rPr lang="en-US" b="1" dirty="0" smtClean="0">
                <a:latin typeface="Arial" charset="0"/>
              </a:rPr>
              <a:t>Descriptor</a:t>
            </a:r>
            <a:r>
              <a:rPr lang="en-US" dirty="0" smtClean="0">
                <a:latin typeface="Arial" charset="0"/>
              </a:rPr>
              <a:t>: Each descriptor identifies knowledge, skills, or behaviors that are observed at a specific developmental level along the continuum.</a:t>
            </a:r>
          </a:p>
          <a:p>
            <a:pPr eaLnBrk="1" hangingPunct="1">
              <a:spcBef>
                <a:spcPct val="0"/>
              </a:spcBef>
            </a:pPr>
            <a:r>
              <a:rPr lang="en-US" b="1" dirty="0" smtClean="0">
                <a:latin typeface="Arial" charset="0"/>
              </a:rPr>
              <a:t>Example</a:t>
            </a:r>
            <a:r>
              <a:rPr lang="en-US" dirty="0" smtClean="0">
                <a:latin typeface="Arial" charset="0"/>
              </a:rPr>
              <a:t>: Examples illustrate  the descriptors. An example is one of many possible ways a child might demonstrate knowledge, skills, or behaviors.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These are the domains of the DRDP (2015).  There are some new domains, such as Approaches to Learning--Self-regulation. </a:t>
            </a:r>
          </a:p>
          <a:p>
            <a:endParaRPr lang="en-US" dirty="0" smtClean="0"/>
          </a:p>
          <a:p>
            <a:r>
              <a:rPr lang="en-US" dirty="0" smtClean="0"/>
              <a:t>Some of the domain names have changed slightly, and some have been combined. The DRDP (2015) for use with infants and toddlers includes only the domains listed with an asterisk.  </a:t>
            </a:r>
          </a:p>
          <a:p>
            <a:endParaRPr lang="en-US" dirty="0" smtClean="0"/>
          </a:p>
          <a:p>
            <a:r>
              <a:rPr lang="en-US" dirty="0" smtClean="0"/>
              <a:t>Preschool teachers will notice that there are two additional domains from Volume 3 of the California Preschool Learning Foundations --Visual and Performing Arts and History-Social Science.  </a:t>
            </a:r>
          </a:p>
          <a:p>
            <a:endParaRPr lang="en-US" dirty="0" smtClean="0"/>
          </a:p>
          <a:p>
            <a:r>
              <a:rPr lang="en-US" dirty="0" smtClean="0">
                <a:latin typeface="Arial" charset="0"/>
              </a:rPr>
              <a:t>The measures in the Visual and Performing Arts, History-Social Science, and the English Language Development domains pertain to preschool aged children.</a:t>
            </a:r>
          </a:p>
          <a:p>
            <a:endParaRPr lang="en-US" dirty="0" smtClean="0"/>
          </a:p>
        </p:txBody>
      </p:sp>
      <p:sp>
        <p:nvSpPr>
          <p:cNvPr id="53252" name="Slide Number Placeholder 3"/>
          <p:cNvSpPr>
            <a:spLocks noGrp="1"/>
          </p:cNvSpPr>
          <p:nvPr>
            <p:ph type="sldNum" sz="quarter" idx="5"/>
          </p:nvPr>
        </p:nvSpPr>
        <p:spPr bwMode="auto">
          <a:noFill/>
          <a:ln>
            <a:miter lim="800000"/>
            <a:headEnd/>
            <a:tailEnd/>
          </a:ln>
        </p:spPr>
        <p:txBody>
          <a:bodyPr/>
          <a:lstStyle/>
          <a:p>
            <a:fld id="{E081D5C1-DD9D-4C76-A8BC-FD25BE0A31F8}" type="slidenum">
              <a:rPr lang="en-US">
                <a:latin typeface="Arial" charset="0"/>
              </a:rPr>
              <a:pPr/>
              <a:t>18</a:t>
            </a:fld>
            <a:endParaRPr lang="en-US" dirty="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aseline="0" dirty="0" smtClean="0"/>
              <a:t>All infants will not be at Responding </a:t>
            </a:r>
            <a:r>
              <a:rPr lang="en-US" baseline="0" dirty="0" smtClean="0"/>
              <a:t>Earlier</a:t>
            </a:r>
            <a:r>
              <a:rPr lang="en-US" baseline="0" dirty="0" smtClean="0"/>
              <a:t>, but this chart gives a gauge of each developmental level and the age range it may cover. This can also be found inside your DRDP on page </a:t>
            </a:r>
            <a:r>
              <a:rPr lang="en-US" baseline="0" dirty="0" smtClean="0"/>
              <a:t>iv.</a:t>
            </a:r>
            <a:endParaRPr lang="en-US" dirty="0" smtClean="0"/>
          </a:p>
        </p:txBody>
      </p:sp>
      <p:sp>
        <p:nvSpPr>
          <p:cNvPr id="57348" name="Slide Number Placeholder 3"/>
          <p:cNvSpPr>
            <a:spLocks noGrp="1"/>
          </p:cNvSpPr>
          <p:nvPr>
            <p:ph type="sldNum" sz="quarter" idx="5"/>
          </p:nvPr>
        </p:nvSpPr>
        <p:spPr bwMode="auto">
          <a:noFill/>
          <a:ln>
            <a:miter lim="800000"/>
            <a:headEnd/>
            <a:tailEnd/>
          </a:ln>
        </p:spPr>
        <p:txBody>
          <a:bodyPr/>
          <a:lstStyle/>
          <a:p>
            <a:r>
              <a:rPr lang="en-US" dirty="0"/>
              <a:t>1</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Go</a:t>
            </a:r>
            <a:r>
              <a:rPr lang="en-US" baseline="0" dirty="0" smtClean="0"/>
              <a:t> over the </a:t>
            </a:r>
            <a:r>
              <a:rPr lang="en-US" baseline="0" dirty="0" smtClean="0"/>
              <a:t>agenda. </a:t>
            </a:r>
            <a:endParaRPr lang="en-US" dirty="0" smtClean="0"/>
          </a:p>
        </p:txBody>
      </p:sp>
      <p:sp>
        <p:nvSpPr>
          <p:cNvPr id="18436" name="Slide Number Placeholder 3"/>
          <p:cNvSpPr>
            <a:spLocks noGrp="1"/>
          </p:cNvSpPr>
          <p:nvPr>
            <p:ph type="sldNum" sz="quarter" idx="5"/>
          </p:nvPr>
        </p:nvSpPr>
        <p:spPr bwMode="auto">
          <a:noFill/>
          <a:ln>
            <a:miter lim="800000"/>
            <a:headEnd/>
            <a:tailEnd/>
          </a:ln>
        </p:spPr>
        <p:txBody>
          <a:bodyPr/>
          <a:lstStyle/>
          <a:p>
            <a:fld id="{D6E872DC-CFFD-47D1-8F38-8BAE438E122B}" type="slidenum">
              <a:rPr lang="en-US"/>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full range of developmental levels on the DRDP (2015) goes from responding to integrating. Throughout</a:t>
            </a:r>
            <a:r>
              <a:rPr lang="en-US" baseline="0" dirty="0" smtClean="0"/>
              <a:t> the instrument</a:t>
            </a:r>
            <a:r>
              <a:rPr lang="en-US" dirty="0" smtClean="0"/>
              <a:t>, the number of levels for each measure can vary depending on the competencies that are appropriate for that measure.</a:t>
            </a:r>
          </a:p>
        </p:txBody>
      </p:sp>
      <p:sp>
        <p:nvSpPr>
          <p:cNvPr id="59396" name="Slide Number Placeholder 3"/>
          <p:cNvSpPr>
            <a:spLocks noGrp="1"/>
          </p:cNvSpPr>
          <p:nvPr>
            <p:ph type="sldNum" sz="quarter" idx="5"/>
          </p:nvPr>
        </p:nvSpPr>
        <p:spPr bwMode="auto">
          <a:noFill/>
          <a:ln>
            <a:miter lim="800000"/>
            <a:headEnd/>
            <a:tailEnd/>
          </a:ln>
        </p:spPr>
        <p:txBody>
          <a:bodyPr/>
          <a:lstStyle/>
          <a:p>
            <a:fld id="{9F183FFB-E41C-41E2-8D20-380AB7110AE5}" type="slidenum">
              <a:rPr lang="en-US">
                <a:latin typeface="Arial" charset="0"/>
              </a:rPr>
              <a:pPr/>
              <a:t>20</a:t>
            </a:fld>
            <a:endParaRPr lang="en-US" dirty="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Ask the audience, “How many</a:t>
            </a:r>
            <a:r>
              <a:rPr lang="en-US" baseline="0" dirty="0" smtClean="0"/>
              <a:t> know the amount of measures and domains currently in the DRDP for </a:t>
            </a:r>
            <a:r>
              <a:rPr lang="en-US" dirty="0" smtClean="0"/>
              <a:t>i</a:t>
            </a:r>
            <a:r>
              <a:rPr lang="en-US" baseline="0" dirty="0" smtClean="0"/>
              <a:t>nfant </a:t>
            </a:r>
            <a:r>
              <a:rPr lang="en-US" dirty="0" smtClean="0"/>
              <a:t>and </a:t>
            </a:r>
            <a:r>
              <a:rPr lang="en-US" baseline="0" dirty="0" smtClean="0"/>
              <a:t>toddlers?</a:t>
            </a:r>
            <a:r>
              <a:rPr lang="en-US" dirty="0" smtClean="0"/>
              <a:t> H</a:t>
            </a:r>
            <a:r>
              <a:rPr lang="en-US" baseline="0" dirty="0" smtClean="0"/>
              <a:t>ow about preschool</a:t>
            </a:r>
            <a:r>
              <a:rPr lang="en-US" baseline="0" dirty="0" smtClean="0"/>
              <a:t>?”</a:t>
            </a:r>
            <a:endParaRPr lang="en-US" dirty="0" smtClean="0"/>
          </a:p>
          <a:p>
            <a:endParaRPr lang="en-US" dirty="0" smtClean="0"/>
          </a:p>
          <a:p>
            <a:r>
              <a:rPr lang="en-US" dirty="0" smtClean="0"/>
              <a:t>Here is a comparison chart of the Current (DRDP) 2010 to the </a:t>
            </a:r>
            <a:r>
              <a:rPr lang="en-US" dirty="0"/>
              <a:t>(</a:t>
            </a:r>
            <a:r>
              <a:rPr lang="en-US" dirty="0" smtClean="0"/>
              <a:t>DRDP) 2015 calibration</a:t>
            </a:r>
            <a:r>
              <a:rPr lang="en-US" baseline="0" dirty="0" smtClean="0"/>
              <a:t> study</a:t>
            </a:r>
            <a:r>
              <a:rPr lang="en-US" baseline="0" dirty="0" smtClean="0"/>
              <a:t>.</a:t>
            </a:r>
            <a:endParaRPr lang="en-US" dirty="0" smtClean="0"/>
          </a:p>
          <a:p>
            <a:r>
              <a:rPr lang="en-US" baseline="0" dirty="0" smtClean="0"/>
              <a:t>Two measures were added to the infant </a:t>
            </a:r>
            <a:r>
              <a:rPr lang="en-US" dirty="0" smtClean="0"/>
              <a:t>t</a:t>
            </a:r>
            <a:r>
              <a:rPr lang="en-US" baseline="0" dirty="0" smtClean="0"/>
              <a:t>oddler view in February 2015. Cog 10 and Cog 12. </a:t>
            </a:r>
            <a:r>
              <a:rPr lang="en-US" baseline="0" dirty="0" smtClean="0"/>
              <a:t>(Have </a:t>
            </a:r>
            <a:r>
              <a:rPr lang="en-US" baseline="0" dirty="0" smtClean="0"/>
              <a:t>participants pull out these </a:t>
            </a:r>
            <a:r>
              <a:rPr lang="en-US" baseline="0" dirty="0" smtClean="0"/>
              <a:t>handouts.) </a:t>
            </a:r>
            <a:endParaRPr lang="en-US" baseline="0" dirty="0" smtClean="0"/>
          </a:p>
          <a:p>
            <a:r>
              <a:rPr lang="en-US" baseline="0" dirty="0" smtClean="0"/>
              <a:t>They are not new measures to the instrument because they were in the preschool view as later development.</a:t>
            </a:r>
            <a:r>
              <a:rPr lang="en-US" dirty="0" smtClean="0"/>
              <a:t> Du</a:t>
            </a:r>
            <a:r>
              <a:rPr lang="en-US" baseline="0" dirty="0" smtClean="0"/>
              <a:t>ring the calibration </a:t>
            </a:r>
            <a:r>
              <a:rPr lang="en-US" baseline="0" dirty="0" smtClean="0"/>
              <a:t>study, </a:t>
            </a:r>
            <a:r>
              <a:rPr lang="en-US" baseline="0" dirty="0" smtClean="0"/>
              <a:t>they became full </a:t>
            </a:r>
            <a:r>
              <a:rPr lang="en-US" baseline="0" dirty="0" err="1" smtClean="0"/>
              <a:t>continuum.They</a:t>
            </a:r>
            <a:r>
              <a:rPr lang="en-US" baseline="0" dirty="0" smtClean="0"/>
              <a:t> </a:t>
            </a:r>
            <a:r>
              <a:rPr lang="en-US" baseline="0" dirty="0" smtClean="0"/>
              <a:t>are expanded measures. </a:t>
            </a:r>
            <a:endParaRPr lang="en-US" dirty="0" smtClean="0"/>
          </a:p>
          <a:p>
            <a:r>
              <a:rPr lang="en-US" dirty="0" smtClean="0"/>
              <a:t> </a:t>
            </a:r>
          </a:p>
          <a:p>
            <a:endParaRPr lang="en-US" dirty="0" smtClean="0"/>
          </a:p>
        </p:txBody>
      </p:sp>
      <p:sp>
        <p:nvSpPr>
          <p:cNvPr id="61444" name="Slide Number Placeholder 3"/>
          <p:cNvSpPr>
            <a:spLocks noGrp="1"/>
          </p:cNvSpPr>
          <p:nvPr>
            <p:ph type="sldNum" sz="quarter" idx="5"/>
          </p:nvPr>
        </p:nvSpPr>
        <p:spPr bwMode="auto">
          <a:noFill/>
          <a:ln>
            <a:miter lim="800000"/>
            <a:headEnd/>
            <a:tailEnd/>
          </a:ln>
        </p:spPr>
        <p:txBody>
          <a:bodyPr/>
          <a:lstStyle/>
          <a:p>
            <a:fld id="{D8B9C87E-1763-4991-934D-F9CFFBE3C23B}" type="slidenum">
              <a:rPr lang="en-US"/>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Effective February 2015, there are two more measures in</a:t>
            </a:r>
            <a:r>
              <a:rPr lang="en-US" baseline="0" dirty="0" smtClean="0"/>
              <a:t> the </a:t>
            </a:r>
            <a:r>
              <a:rPr lang="en-US" baseline="0" dirty="0" smtClean="0"/>
              <a:t>infant/toddler </a:t>
            </a:r>
            <a:r>
              <a:rPr lang="en-US" baseline="0" dirty="0" smtClean="0"/>
              <a:t>view of the DRDP (2015). These are COG 10 and COG 12. Please check the Web site for the most up to date version of the instrument.</a:t>
            </a:r>
            <a:endParaRPr lang="en-US" dirty="0" smtClean="0"/>
          </a:p>
          <a:p>
            <a:endParaRPr lang="en-US" dirty="0"/>
          </a:p>
        </p:txBody>
      </p:sp>
      <p:sp>
        <p:nvSpPr>
          <p:cNvPr id="4" name="Slide Number Placeholder 3"/>
          <p:cNvSpPr>
            <a:spLocks noGrp="1"/>
          </p:cNvSpPr>
          <p:nvPr>
            <p:ph type="sldNum" sz="quarter" idx="10"/>
          </p:nvPr>
        </p:nvSpPr>
        <p:spPr/>
        <p:txBody>
          <a:bodyPr/>
          <a:lstStyle/>
          <a:p>
            <a:fld id="{87620141-0AB9-45C9-A845-68674B311032}"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the Measures at-a-Glance page from the instrument.</a:t>
            </a:r>
            <a:r>
              <a:rPr lang="en-US" dirty="0" smtClean="0"/>
              <a:t> T</a:t>
            </a:r>
            <a:r>
              <a:rPr lang="en-US" baseline="0" dirty="0" smtClean="0"/>
              <a:t>eachers are able to see which measures</a:t>
            </a:r>
            <a:r>
              <a:rPr lang="en-US" dirty="0" smtClean="0"/>
              <a:t> </a:t>
            </a:r>
            <a:r>
              <a:rPr lang="en-US" baseline="0" dirty="0" smtClean="0"/>
              <a:t>carried over from the DRDP </a:t>
            </a:r>
            <a:r>
              <a:rPr lang="en-US" baseline="0" dirty="0" smtClean="0"/>
              <a:t>(2010) </a:t>
            </a:r>
            <a:r>
              <a:rPr lang="en-US" baseline="0" dirty="0" smtClean="0"/>
              <a:t>and which new measures for which they may need to be more intentional about collecting documentation.</a:t>
            </a:r>
          </a:p>
          <a:p>
            <a:r>
              <a:rPr lang="en-US" baseline="0" dirty="0" smtClean="0"/>
              <a:t> </a:t>
            </a:r>
          </a:p>
          <a:p>
            <a:r>
              <a:rPr lang="en-US" baseline="0" dirty="0" smtClean="0"/>
              <a:t>COG 10 and COG 12 have been expanded to full </a:t>
            </a:r>
            <a:r>
              <a:rPr lang="en-US" dirty="0" smtClean="0"/>
              <a:t>c</a:t>
            </a:r>
            <a:r>
              <a:rPr lang="en-US" baseline="0" dirty="0" smtClean="0"/>
              <a:t>ontinuum measures. </a:t>
            </a:r>
            <a:r>
              <a:rPr lang="en-US" dirty="0" smtClean="0"/>
              <a:t>P</a:t>
            </a:r>
            <a:r>
              <a:rPr lang="en-US" baseline="0" dirty="0" smtClean="0"/>
              <a:t>lease make sure to check the Web site for the most recent version of the assessment.</a:t>
            </a:r>
            <a:endParaRPr lang="en-US" dirty="0" smtClean="0"/>
          </a:p>
          <a:p>
            <a:endParaRPr lang="en-US" dirty="0"/>
          </a:p>
        </p:txBody>
      </p:sp>
      <p:sp>
        <p:nvSpPr>
          <p:cNvPr id="4" name="Slide Number Placeholder 3"/>
          <p:cNvSpPr>
            <a:spLocks noGrp="1"/>
          </p:cNvSpPr>
          <p:nvPr>
            <p:ph type="sldNum" sz="quarter" idx="10"/>
          </p:nvPr>
        </p:nvSpPr>
        <p:spPr/>
        <p:txBody>
          <a:bodyPr/>
          <a:lstStyle/>
          <a:p>
            <a:fld id="{87620141-0AB9-45C9-A845-68674B311032}"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There are three types of measures. This</a:t>
            </a:r>
            <a:r>
              <a:rPr lang="en-US" baseline="0" dirty="0" smtClean="0"/>
              <a:t> is a new part of the DRDP 2015.</a:t>
            </a:r>
          </a:p>
          <a:p>
            <a:pPr>
              <a:buFont typeface="Arial" pitchFamily="34" charset="0"/>
              <a:buChar char="•"/>
            </a:pPr>
            <a:r>
              <a:rPr lang="en-US" baseline="0" dirty="0" smtClean="0"/>
              <a:t>Full continuum measures are in both views of the </a:t>
            </a:r>
            <a:r>
              <a:rPr lang="en-US" baseline="0" dirty="0" smtClean="0"/>
              <a:t>assessment.</a:t>
            </a:r>
            <a:endParaRPr lang="en-US" baseline="0" dirty="0" smtClean="0"/>
          </a:p>
          <a:p>
            <a:pPr>
              <a:buFont typeface="Arial" pitchFamily="34" charset="0"/>
              <a:buChar char="•"/>
            </a:pPr>
            <a:r>
              <a:rPr lang="en-US" baseline="0" dirty="0" smtClean="0"/>
              <a:t>Earlier Development measures are in both views of the </a:t>
            </a:r>
            <a:r>
              <a:rPr lang="en-US" baseline="0" dirty="0" smtClean="0"/>
              <a:t>assessment.</a:t>
            </a:r>
            <a:endParaRPr lang="en-US" baseline="0" dirty="0" smtClean="0"/>
          </a:p>
          <a:p>
            <a:pPr>
              <a:buFont typeface="Arial" pitchFamily="34" charset="0"/>
              <a:buChar char="•"/>
            </a:pPr>
            <a:r>
              <a:rPr lang="en-US" baseline="0" dirty="0" smtClean="0"/>
              <a:t>Later Development measures  are only in the preschool view of the assessment.</a:t>
            </a:r>
            <a:endParaRPr lang="en-US" dirty="0" smtClean="0"/>
          </a:p>
          <a:p>
            <a:r>
              <a:rPr lang="en-US" dirty="0" smtClean="0"/>
              <a:t>Let’s look at the different types.</a:t>
            </a:r>
          </a:p>
          <a:p>
            <a:r>
              <a:rPr lang="en-US" dirty="0" smtClean="0"/>
              <a:t> </a:t>
            </a:r>
          </a:p>
          <a:p>
            <a:endParaRPr lang="en-US" dirty="0" smtClean="0"/>
          </a:p>
          <a:p>
            <a:endParaRPr lang="en-US" dirty="0" smtClean="0"/>
          </a:p>
        </p:txBody>
      </p:sp>
      <p:sp>
        <p:nvSpPr>
          <p:cNvPr id="65540" name="Slide Number Placeholder 3"/>
          <p:cNvSpPr>
            <a:spLocks noGrp="1"/>
          </p:cNvSpPr>
          <p:nvPr>
            <p:ph type="sldNum" sz="quarter" idx="5"/>
          </p:nvPr>
        </p:nvSpPr>
        <p:spPr bwMode="auto">
          <a:noFill/>
          <a:ln>
            <a:miter lim="800000"/>
            <a:headEnd/>
            <a:tailEnd/>
          </a:ln>
        </p:spPr>
        <p:txBody>
          <a:bodyPr/>
          <a:lstStyle/>
          <a:p>
            <a:r>
              <a:rPr lang="en-US" dirty="0"/>
              <a:t>1</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Have participants</a:t>
            </a:r>
            <a:r>
              <a:rPr lang="en-US" baseline="0" dirty="0" smtClean="0"/>
              <a:t> turn to PD HLTH 1.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a:t>
            </a:r>
            <a:r>
              <a:rPr lang="en-US" baseline="0" dirty="0" smtClean="0"/>
              <a:t>is a full continuum measure. </a:t>
            </a:r>
            <a:r>
              <a:rPr lang="en-US" dirty="0" smtClean="0"/>
              <a:t>Full</a:t>
            </a:r>
            <a:r>
              <a:rPr lang="en-US" baseline="0" dirty="0" smtClean="0"/>
              <a:t> continuum measures provide behaviors and skills on a continuum from early infancy to kindergarten entry and it is inclusive of children with special needs.</a:t>
            </a:r>
            <a:endParaRPr lang="en-US" dirty="0" smtClean="0"/>
          </a:p>
          <a:p>
            <a:r>
              <a:rPr lang="en-US" baseline="0" dirty="0" smtClean="0"/>
              <a:t>In the preschool view all of the developmental levels are  an option for rating. </a:t>
            </a:r>
            <a:endParaRPr lang="en-US" dirty="0" smtClean="0"/>
          </a:p>
          <a:p>
            <a:endParaRPr lang="en-US" dirty="0" smtClean="0"/>
          </a:p>
        </p:txBody>
      </p:sp>
      <p:sp>
        <p:nvSpPr>
          <p:cNvPr id="67588" name="Slide Number Placeholder 3"/>
          <p:cNvSpPr>
            <a:spLocks noGrp="1"/>
          </p:cNvSpPr>
          <p:nvPr>
            <p:ph type="sldNum" sz="quarter" idx="5"/>
          </p:nvPr>
        </p:nvSpPr>
        <p:spPr bwMode="auto">
          <a:noFill/>
          <a:ln>
            <a:miter lim="800000"/>
            <a:headEnd/>
            <a:tailEnd/>
          </a:ln>
        </p:spPr>
        <p:txBody>
          <a:bodyPr/>
          <a:lstStyle/>
          <a:p>
            <a:r>
              <a:rPr lang="en-US" dirty="0"/>
              <a:t>1</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aseline="0" dirty="0" smtClean="0"/>
              <a:t>This is the full continuum measure in the </a:t>
            </a:r>
            <a:r>
              <a:rPr lang="en-US" baseline="0" dirty="0" smtClean="0"/>
              <a:t>infant/toddler </a:t>
            </a:r>
            <a:r>
              <a:rPr lang="en-US" baseline="0" dirty="0" smtClean="0"/>
              <a:t>view.  The last few developmental levels are not a rating option in the </a:t>
            </a:r>
            <a:r>
              <a:rPr lang="en-US" baseline="0" dirty="0" smtClean="0"/>
              <a:t>infant/toddler </a:t>
            </a:r>
            <a:r>
              <a:rPr lang="en-US" baseline="0" dirty="0" smtClean="0"/>
              <a:t>view. The last few developmental levels are late preschool to early kinder skills so they do not apply to infant and </a:t>
            </a:r>
            <a:r>
              <a:rPr lang="en-US" baseline="0" dirty="0" smtClean="0"/>
              <a:t>toddlers.</a:t>
            </a:r>
            <a:endParaRPr lang="en-US" dirty="0" smtClean="0"/>
          </a:p>
          <a:p>
            <a:endParaRPr lang="en-US" dirty="0" smtClean="0"/>
          </a:p>
          <a:p>
            <a:endParaRPr lang="en-US" dirty="0" smtClean="0"/>
          </a:p>
          <a:p>
            <a:endParaRPr lang="en-US" dirty="0" smtClean="0"/>
          </a:p>
        </p:txBody>
      </p:sp>
      <p:sp>
        <p:nvSpPr>
          <p:cNvPr id="69636" name="Slide Number Placeholder 3"/>
          <p:cNvSpPr>
            <a:spLocks noGrp="1"/>
          </p:cNvSpPr>
          <p:nvPr>
            <p:ph type="sldNum" sz="quarter" idx="5"/>
          </p:nvPr>
        </p:nvSpPr>
        <p:spPr bwMode="auto">
          <a:noFill/>
          <a:ln>
            <a:miter lim="800000"/>
            <a:headEnd/>
            <a:tailEnd/>
          </a:ln>
        </p:spPr>
        <p:txBody>
          <a:bodyPr/>
          <a:lstStyle/>
          <a:p>
            <a:r>
              <a:rPr lang="en-US" dirty="0"/>
              <a:t>1</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defTabSz="864587"/>
            <a:r>
              <a:rPr lang="en-US" dirty="0" smtClean="0"/>
              <a:t>P</a:t>
            </a:r>
            <a:r>
              <a:rPr lang="en-US" baseline="0" dirty="0" smtClean="0"/>
              <a:t>articipants </a:t>
            </a:r>
            <a:r>
              <a:rPr lang="en-US" baseline="0" dirty="0" smtClean="0"/>
              <a:t>turn to ATL REG 1 </a:t>
            </a:r>
            <a:endParaRPr lang="en-US" dirty="0" smtClean="0"/>
          </a:p>
          <a:p>
            <a:pPr defTabSz="864587"/>
            <a:endParaRPr lang="en-US" dirty="0" smtClean="0"/>
          </a:p>
          <a:p>
            <a:pPr defTabSz="864587"/>
            <a:r>
              <a:rPr lang="en-US" dirty="0" smtClean="0"/>
              <a:t>The </a:t>
            </a:r>
            <a:r>
              <a:rPr lang="en-US" dirty="0" smtClean="0"/>
              <a:t>earlier development measures consist of 5-6 levels that describe development that typically occurs in the infant/toddler and early preschool years. There are no later levels for this measure because the developmental continuum does not extend further. If a preschool-aged child is beyond the latest developmental level on this measure, there is an opportunity to mark that when rating. These measures</a:t>
            </a:r>
            <a:r>
              <a:rPr lang="en-US" baseline="0" dirty="0" smtClean="0"/>
              <a:t> are aligned to the Infant toddler foundations. However preschool teachers may very well have a preschool aged child that is still working in the skills in these measures. </a:t>
            </a:r>
          </a:p>
          <a:p>
            <a:pPr defTabSz="864587"/>
            <a:endParaRPr lang="en-US" dirty="0" smtClean="0"/>
          </a:p>
          <a:p>
            <a:pPr defTabSz="864587"/>
            <a:r>
              <a:rPr lang="en-US" b="1" dirty="0" smtClean="0"/>
              <a:t>There are 4 earlier development measures: </a:t>
            </a:r>
          </a:p>
          <a:p>
            <a:pPr defTabSz="864587"/>
            <a:r>
              <a:rPr lang="en-US" dirty="0" smtClean="0"/>
              <a:t>Attention Maintenance</a:t>
            </a:r>
          </a:p>
          <a:p>
            <a:pPr defTabSz="864587"/>
            <a:r>
              <a:rPr lang="en-US" dirty="0" smtClean="0"/>
              <a:t>Self-comforting </a:t>
            </a:r>
          </a:p>
          <a:p>
            <a:pPr defTabSz="864587"/>
            <a:r>
              <a:rPr lang="en-US" dirty="0" smtClean="0"/>
              <a:t>Spatial relationships</a:t>
            </a:r>
          </a:p>
          <a:p>
            <a:pPr defTabSz="864587"/>
            <a:r>
              <a:rPr lang="en-US" dirty="0" smtClean="0"/>
              <a:t>Imitation</a:t>
            </a:r>
          </a:p>
          <a:p>
            <a:pPr defTabSz="864587"/>
            <a:endParaRPr lang="en-US" dirty="0" smtClean="0"/>
          </a:p>
        </p:txBody>
      </p:sp>
      <p:sp>
        <p:nvSpPr>
          <p:cNvPr id="71684" name="Slide Number Placeholder 3"/>
          <p:cNvSpPr>
            <a:spLocks noGrp="1"/>
          </p:cNvSpPr>
          <p:nvPr>
            <p:ph type="sldNum" sz="quarter" idx="5"/>
          </p:nvPr>
        </p:nvSpPr>
        <p:spPr bwMode="auto">
          <a:noFill/>
          <a:ln>
            <a:miter lim="800000"/>
            <a:headEnd/>
            <a:tailEnd/>
          </a:ln>
        </p:spPr>
        <p:txBody>
          <a:bodyPr/>
          <a:lstStyle/>
          <a:p>
            <a:r>
              <a:rPr lang="en-US" dirty="0"/>
              <a:t>1</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defTabSz="864587"/>
            <a:r>
              <a:rPr lang="en-US" dirty="0" smtClean="0"/>
              <a:t>P</a:t>
            </a:r>
            <a:r>
              <a:rPr lang="en-US" baseline="0" dirty="0" smtClean="0"/>
              <a:t>articipants </a:t>
            </a:r>
            <a:r>
              <a:rPr lang="en-US" baseline="0" dirty="0" smtClean="0"/>
              <a:t>turn to ATL REG 5</a:t>
            </a:r>
            <a:endParaRPr lang="en-US" dirty="0" smtClean="0"/>
          </a:p>
          <a:p>
            <a:pPr defTabSz="864587"/>
            <a:endParaRPr lang="en-US" dirty="0" smtClean="0"/>
          </a:p>
          <a:p>
            <a:pPr defTabSz="864587"/>
            <a:r>
              <a:rPr lang="en-US" dirty="0" smtClean="0"/>
              <a:t>The later development measures consist of six levels that describe development that typically occurs in preschool years and early kindergarten. The reason there are no earlier levels for this measure is because the developmental continuum does not begin any earlier. However preschool teachers who have children who are not at the earliest developmental level on this measure will have the option to mark child is not at the earliest developmental level on this measure.</a:t>
            </a:r>
          </a:p>
          <a:p>
            <a:pPr defTabSz="864587"/>
            <a:endParaRPr lang="en-US" dirty="0" smtClean="0"/>
          </a:p>
          <a:p>
            <a:pPr defTabSz="864587"/>
            <a:r>
              <a:rPr lang="en-US" dirty="0" smtClean="0"/>
              <a:t>Later</a:t>
            </a:r>
            <a:r>
              <a:rPr lang="en-US" baseline="0" dirty="0" smtClean="0"/>
              <a:t> </a:t>
            </a:r>
            <a:r>
              <a:rPr lang="en-US" baseline="0" dirty="0" smtClean="0"/>
              <a:t>development</a:t>
            </a:r>
            <a:r>
              <a:rPr lang="en-US" dirty="0" smtClean="0"/>
              <a:t> </a:t>
            </a:r>
            <a:r>
              <a:rPr lang="en-US" baseline="0" dirty="0" smtClean="0"/>
              <a:t>measures </a:t>
            </a:r>
            <a:r>
              <a:rPr lang="en-US" baseline="0" dirty="0" smtClean="0"/>
              <a:t>are only in the preschool view of the assessment. There are no later development measures in the infant toddler view.</a:t>
            </a:r>
            <a:endParaRPr lang="en-US" dirty="0" smtClean="0"/>
          </a:p>
          <a:p>
            <a:pPr defTabSz="864587"/>
            <a:endParaRPr lang="en-US" dirty="0" smtClean="0"/>
          </a:p>
          <a:p>
            <a:pPr defTabSz="864587"/>
            <a:endParaRPr lang="en-US" dirty="0" smtClean="0"/>
          </a:p>
          <a:p>
            <a:pPr defTabSz="864587"/>
            <a:endParaRPr lang="en-US" dirty="0" smtClean="0"/>
          </a:p>
        </p:txBody>
      </p:sp>
      <p:sp>
        <p:nvSpPr>
          <p:cNvPr id="73732" name="Slide Number Placeholder 3"/>
          <p:cNvSpPr>
            <a:spLocks noGrp="1"/>
          </p:cNvSpPr>
          <p:nvPr>
            <p:ph type="sldNum" sz="quarter" idx="5"/>
          </p:nvPr>
        </p:nvSpPr>
        <p:spPr bwMode="auto">
          <a:noFill/>
          <a:ln>
            <a:miter lim="800000"/>
            <a:headEnd/>
            <a:tailEnd/>
          </a:ln>
        </p:spPr>
        <p:txBody>
          <a:bodyPr/>
          <a:lstStyle/>
          <a:p>
            <a:r>
              <a:rPr lang="en-US" dirty="0"/>
              <a:t>1</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aseline="0" dirty="0" smtClean="0"/>
              <a:t>Lets now look at one  of the </a:t>
            </a:r>
            <a:r>
              <a:rPr lang="en-US" dirty="0" smtClean="0"/>
              <a:t>new domains, Approaches to Learning–Self-regulation. </a:t>
            </a:r>
            <a:r>
              <a:rPr lang="en-US" dirty="0" smtClean="0"/>
              <a:t>This</a:t>
            </a:r>
            <a:r>
              <a:rPr lang="en-US" baseline="0" dirty="0" smtClean="0"/>
              <a:t> </a:t>
            </a:r>
            <a:r>
              <a:rPr lang="en-US" baseline="0" dirty="0" smtClean="0"/>
              <a:t>is a sample of the measures within  this </a:t>
            </a:r>
            <a:r>
              <a:rPr lang="en-US" baseline="0" dirty="0" smtClean="0"/>
              <a:t>domain.</a:t>
            </a:r>
          </a:p>
          <a:p>
            <a:r>
              <a:rPr lang="en-US" baseline="0" dirty="0" smtClean="0"/>
              <a:t>Two </a:t>
            </a:r>
            <a:r>
              <a:rPr lang="en-US" baseline="0" dirty="0" smtClean="0"/>
              <a:t>of the measures are early development ATL REG1 and ATL REG2. </a:t>
            </a:r>
            <a:endParaRPr lang="en-US" baseline="0" dirty="0" smtClean="0"/>
          </a:p>
          <a:p>
            <a:r>
              <a:rPr lang="en-US" baseline="0" dirty="0" smtClean="0"/>
              <a:t>Two </a:t>
            </a:r>
            <a:r>
              <a:rPr lang="en-US" baseline="0" dirty="0" smtClean="0"/>
              <a:t>of the measures are Full continuum, ATLREG 3 and ATL REG 4. </a:t>
            </a:r>
            <a:endParaRPr lang="en-US" baseline="0" dirty="0" smtClean="0"/>
          </a:p>
          <a:p>
            <a:r>
              <a:rPr lang="en-US" baseline="0" dirty="0" smtClean="0"/>
              <a:t>Two </a:t>
            </a:r>
            <a:r>
              <a:rPr lang="en-US" baseline="0" dirty="0" smtClean="0"/>
              <a:t>of the measures are Later development ATL REG 5 and ATL REG </a:t>
            </a:r>
            <a:r>
              <a:rPr lang="en-US" baseline="0" dirty="0" smtClean="0"/>
              <a:t>6.</a:t>
            </a:r>
            <a:r>
              <a:rPr lang="en-US" dirty="0" smtClean="0"/>
              <a:t> </a:t>
            </a:r>
            <a:r>
              <a:rPr lang="en-US" baseline="0" dirty="0" smtClean="0"/>
              <a:t>(These </a:t>
            </a:r>
            <a:r>
              <a:rPr lang="en-US" baseline="0" dirty="0" smtClean="0"/>
              <a:t>two measures are not in the infant toddler view</a:t>
            </a:r>
            <a:r>
              <a:rPr lang="en-US" baseline="0" dirty="0" smtClean="0"/>
              <a:t>.)</a:t>
            </a:r>
            <a:endParaRPr lang="en-US" dirty="0" smtClean="0"/>
          </a:p>
        </p:txBody>
      </p:sp>
      <p:sp>
        <p:nvSpPr>
          <p:cNvPr id="55300" name="Slide Number Placeholder 3"/>
          <p:cNvSpPr>
            <a:spLocks noGrp="1"/>
          </p:cNvSpPr>
          <p:nvPr>
            <p:ph type="sldNum" sz="quarter" idx="5"/>
          </p:nvPr>
        </p:nvSpPr>
        <p:spPr bwMode="auto">
          <a:noFill/>
          <a:ln>
            <a:miter lim="800000"/>
            <a:headEnd/>
            <a:tailEnd/>
          </a:ln>
        </p:spPr>
        <p:txBody>
          <a:bodyPr/>
          <a:lstStyle/>
          <a:p>
            <a:fld id="{2C221BC1-2534-4FD7-8A96-CE7EA63AE5DD}" type="slidenum">
              <a:rPr lang="en-US"/>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620141-0AB9-45C9-A845-68674B311032}"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noFill/>
          <a:ln>
            <a:miter lim="800000"/>
            <a:headEnd/>
            <a:tailEnd/>
          </a:ln>
        </p:spPr>
        <p:txBody>
          <a:bodyPr/>
          <a:lstStyle/>
          <a:p>
            <a:pPr defTabSz="912879" eaLnBrk="0" hangingPunct="0"/>
            <a:fld id="{AEC5C8EF-CCEE-4955-8A8F-82193F56D785}" type="slidenum">
              <a:rPr lang="en-US">
                <a:solidFill>
                  <a:srgbClr val="000000"/>
                </a:solidFill>
                <a:latin typeface="Arial" charset="0"/>
              </a:rPr>
              <a:pPr defTabSz="912879" eaLnBrk="0" hangingPunct="0"/>
              <a:t>30</a:t>
            </a:fld>
            <a:endParaRPr lang="en-US" dirty="0">
              <a:solidFill>
                <a:srgbClr val="000000"/>
              </a:solidFill>
              <a:latin typeface="Arial" charset="0"/>
            </a:endParaRPr>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01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system of adaptations currently used with the DRDP access will be available to children with and without disabilities.</a:t>
            </a:r>
            <a:endParaRPr lang="en-US" dirty="0" smtClean="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Use</a:t>
            </a:r>
            <a:r>
              <a:rPr lang="en-US" baseline="0" dirty="0" smtClean="0"/>
              <a:t> interactive strategy</a:t>
            </a:r>
            <a:endParaRPr lang="en-US" dirty="0" smtClean="0"/>
          </a:p>
        </p:txBody>
      </p:sp>
      <p:sp>
        <p:nvSpPr>
          <p:cNvPr id="94212" name="Slide Number Placeholder 3"/>
          <p:cNvSpPr>
            <a:spLocks noGrp="1"/>
          </p:cNvSpPr>
          <p:nvPr>
            <p:ph type="sldNum" sz="quarter" idx="5"/>
          </p:nvPr>
        </p:nvSpPr>
        <p:spPr bwMode="auto">
          <a:noFill/>
          <a:ln>
            <a:miter lim="800000"/>
            <a:headEnd/>
            <a:tailEnd/>
          </a:ln>
        </p:spPr>
        <p:txBody>
          <a:bodyPr/>
          <a:lstStyle/>
          <a:p>
            <a:fld id="{16612F1C-BE70-44DA-AD8F-CE08D1679BA7}" type="slidenum">
              <a:rPr lang="en-US"/>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noFill/>
          <a:ln>
            <a:miter lim="800000"/>
            <a:headEnd/>
            <a:tailEnd/>
          </a:ln>
        </p:spPr>
        <p:txBody>
          <a:bodyPr/>
          <a:lstStyle/>
          <a:p>
            <a:pPr defTabSz="912879" eaLnBrk="0" hangingPunct="0"/>
            <a:fld id="{C16BD459-DA67-EF49-9B86-67473CAD0ABB}" type="slidenum">
              <a:rPr lang="en-US">
                <a:solidFill>
                  <a:srgbClr val="000000"/>
                </a:solidFill>
                <a:latin typeface="Arial" pitchFamily="-65" charset="0"/>
              </a:rPr>
              <a:pPr defTabSz="912879" eaLnBrk="0" hangingPunct="0"/>
              <a:t>32</a:t>
            </a:fld>
            <a:endParaRPr lang="en-US" dirty="0">
              <a:solidFill>
                <a:srgbClr val="000000"/>
              </a:solidFill>
              <a:latin typeface="Arial" pitchFamily="-65" charset="0"/>
            </a:endParaRPr>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01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latin typeface="Arial" pitchFamily="-65" charset="0"/>
                <a:ea typeface="ＭＳ Ｐゴシック" pitchFamily="-65" charset="-128"/>
                <a:cs typeface="ＭＳ Ｐゴシック" pitchFamily="-65" charset="-128"/>
              </a:rPr>
              <a:t>These are the seven broad categories of adaptations</a:t>
            </a:r>
            <a:r>
              <a:rPr lang="en-US" dirty="0" smtClean="0">
                <a:latin typeface="Arial" pitchFamily="-65" charset="0"/>
                <a:ea typeface="ＭＳ Ｐゴシック" pitchFamily="-65" charset="-128"/>
                <a:cs typeface="ＭＳ Ｐゴシック" pitchFamily="-65" charset="-128"/>
              </a:rPr>
              <a:t>. Encourage</a:t>
            </a:r>
            <a:r>
              <a:rPr lang="en-US" baseline="0" dirty="0" smtClean="0">
                <a:latin typeface="Arial" pitchFamily="-65" charset="0"/>
                <a:ea typeface="ＭＳ Ｐゴシック" pitchFamily="-65" charset="-128"/>
                <a:cs typeface="ＭＳ Ｐゴシック" pitchFamily="-65" charset="-128"/>
              </a:rPr>
              <a:t> your staff to go into the assessment as much as possible, have them break into pairs. Each pair reads about an adaptation and shares out tot the group.</a:t>
            </a:r>
            <a:r>
              <a:rPr lang="en-US" dirty="0" smtClean="0">
                <a:latin typeface="Arial" pitchFamily="-65" charset="0"/>
                <a:ea typeface="ＭＳ Ｐゴシック" pitchFamily="-65" charset="-128"/>
                <a:cs typeface="ＭＳ Ｐゴシック" pitchFamily="-65" charset="-128"/>
              </a:rPr>
              <a:t> </a:t>
            </a:r>
            <a:r>
              <a:rPr lang="en-US" dirty="0">
                <a:latin typeface="Arial" pitchFamily="-65" charset="0"/>
                <a:ea typeface="ＭＳ Ｐゴシック" pitchFamily="-65" charset="-128"/>
                <a:cs typeface="ＭＳ Ｐゴシック" pitchFamily="-65" charset="-128"/>
              </a:rPr>
              <a:t>Many specific examples exist within each. To view the descriptions of each, and numerous examples, visit the Desired Results access Project’s </a:t>
            </a:r>
            <a:r>
              <a:rPr lang="en-US" dirty="0" smtClean="0">
                <a:latin typeface="Arial" pitchFamily="-65" charset="0"/>
                <a:ea typeface="ＭＳ Ｐゴシック" pitchFamily="-65" charset="-128"/>
                <a:cs typeface="ＭＳ Ｐゴシック" pitchFamily="-65" charset="-128"/>
              </a:rPr>
              <a:t>Web site </a:t>
            </a:r>
            <a:r>
              <a:rPr lang="en-US" dirty="0">
                <a:latin typeface="Arial" pitchFamily="-65" charset="0"/>
                <a:ea typeface="ＭＳ Ｐゴシック" pitchFamily="-65" charset="-128"/>
                <a:cs typeface="ＭＳ Ｐゴシック" pitchFamily="-65" charset="-128"/>
              </a:rPr>
              <a:t>at draccess.org</a:t>
            </a:r>
          </a:p>
          <a:p>
            <a:pPr eaLnBrk="1" hangingPunct="1">
              <a:spcBef>
                <a:spcPct val="0"/>
              </a:spcBef>
            </a:pPr>
            <a:endParaRPr lang="en-US" dirty="0">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a:p>
            <a:pPr eaLnBrk="1" hangingPunct="1">
              <a:spcBef>
                <a:spcPct val="0"/>
              </a:spcBef>
            </a:pPr>
            <a:r>
              <a:rPr lang="en-US" dirty="0" smtClean="0"/>
              <a:t>Implementing a system of adaptations is a key opportunity for collaboration and an important part of including children with disabilities in the preschool classroom.</a:t>
            </a:r>
          </a:p>
        </p:txBody>
      </p:sp>
      <p:sp>
        <p:nvSpPr>
          <p:cNvPr id="59396" name="Slide Number Placeholder 3"/>
          <p:cNvSpPr>
            <a:spLocks noGrp="1"/>
          </p:cNvSpPr>
          <p:nvPr>
            <p:ph type="sldNum" sz="quarter" idx="5"/>
          </p:nvPr>
        </p:nvSpPr>
        <p:spPr bwMode="auto">
          <a:ln>
            <a:miter lim="800000"/>
            <a:headEnd/>
            <a:tailEnd/>
          </a:ln>
        </p:spPr>
        <p:txBody>
          <a:bodyPr rtlCol="0"/>
          <a:lstStyle/>
          <a:p>
            <a:pPr>
              <a:defRPr/>
            </a:pPr>
            <a:r>
              <a:rPr lang="en-US" dirty="0">
                <a:solidFill>
                  <a:srgbClr val="000000"/>
                </a:solidFill>
                <a:latin typeface="+mn-lt"/>
                <a:cs typeface="ＭＳ Ｐゴシック" pitchFamily="-1" charset="-128"/>
              </a:rPr>
              <a:t>1</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r>
              <a:rPr lang="en-US" dirty="0">
                <a:ea typeface="ＭＳ Ｐゴシック" pitchFamily="-65" charset="-128"/>
              </a:rPr>
              <a:t>Sometimes the presence of a disability prevents children from demonstrating particular </a:t>
            </a:r>
            <a:r>
              <a:rPr lang="en-US" dirty="0" smtClean="0">
                <a:ea typeface="ＭＳ Ｐゴシック" pitchFamily="-65" charset="-128"/>
              </a:rPr>
              <a:t>skills.</a:t>
            </a:r>
            <a:endParaRPr lang="en-US" dirty="0">
              <a:ea typeface="ＭＳ Ｐゴシック" pitchFamily="-65" charset="-128"/>
            </a:endParaRPr>
          </a:p>
          <a:p>
            <a:pPr eaLnBrk="1" hangingPunct="1">
              <a:spcBef>
                <a:spcPct val="0"/>
              </a:spcBef>
            </a:pPr>
            <a:r>
              <a:rPr lang="en-US" dirty="0">
                <a:solidFill>
                  <a:srgbClr val="000000"/>
                </a:solidFill>
                <a:ea typeface="ＭＳ Ｐゴシック" pitchFamily="-65" charset="-128"/>
              </a:rPr>
              <a:t>Adaptations used for the DRDP assessment are those typically present throughout the </a:t>
            </a:r>
            <a:r>
              <a:rPr lang="en-US" dirty="0" smtClean="0">
                <a:solidFill>
                  <a:srgbClr val="000000"/>
                </a:solidFill>
                <a:ea typeface="ＭＳ Ｐゴシック" pitchFamily="-65" charset="-128"/>
              </a:rPr>
              <a:t>child</a:t>
            </a:r>
            <a:r>
              <a:rPr lang="en-US" altLang="ja-JP" dirty="0" smtClean="0">
                <a:solidFill>
                  <a:srgbClr val="000000"/>
                </a:solidFill>
                <a:ea typeface="ＭＳ Ｐゴシック" pitchFamily="-65" charset="-128"/>
              </a:rPr>
              <a:t>’</a:t>
            </a:r>
            <a:r>
              <a:rPr lang="en-US" dirty="0" smtClean="0">
                <a:solidFill>
                  <a:srgbClr val="000000"/>
                </a:solidFill>
                <a:ea typeface="ＭＳ Ｐゴシック" pitchFamily="-65" charset="-128"/>
              </a:rPr>
              <a:t>s </a:t>
            </a:r>
            <a:r>
              <a:rPr lang="en-US" dirty="0">
                <a:solidFill>
                  <a:srgbClr val="000000"/>
                </a:solidFill>
                <a:ea typeface="ＭＳ Ｐゴシック" pitchFamily="-65" charset="-128"/>
              </a:rPr>
              <a:t>day</a:t>
            </a:r>
            <a:r>
              <a:rPr lang="en-US" dirty="0" smtClean="0">
                <a:solidFill>
                  <a:srgbClr val="000000"/>
                </a:solidFill>
                <a:ea typeface="ＭＳ Ｐゴシック" pitchFamily="-65" charset="-128"/>
              </a:rPr>
              <a:t>. </a:t>
            </a:r>
            <a:endParaRPr lang="en-US" dirty="0" smtClean="0">
              <a:solidFill>
                <a:srgbClr val="000000"/>
              </a:solidFill>
              <a:ea typeface="ＭＳ Ｐゴシック" pitchFamily="-65" charset="-128"/>
            </a:endParaRPr>
          </a:p>
          <a:p>
            <a:pPr eaLnBrk="1" hangingPunct="1">
              <a:spcBef>
                <a:spcPct val="0"/>
              </a:spcBef>
            </a:pPr>
            <a:endParaRPr lang="en-US" dirty="0" smtClean="0">
              <a:solidFill>
                <a:srgbClr val="000000"/>
              </a:solidFill>
              <a:ea typeface="ＭＳ Ｐゴシック" pitchFamily="-65" charset="-128"/>
            </a:endParaRPr>
          </a:p>
          <a:p>
            <a:pPr eaLnBrk="1" hangingPunct="1">
              <a:spcBef>
                <a:spcPct val="0"/>
              </a:spcBef>
            </a:pPr>
            <a:r>
              <a:rPr lang="en-US" dirty="0" smtClean="0">
                <a:solidFill>
                  <a:srgbClr val="000000"/>
                </a:solidFill>
                <a:ea typeface="ＭＳ Ｐゴシック" pitchFamily="-65" charset="-128"/>
              </a:rPr>
              <a:t>This </a:t>
            </a:r>
            <a:r>
              <a:rPr lang="en-US" dirty="0" smtClean="0">
                <a:solidFill>
                  <a:srgbClr val="000000"/>
                </a:solidFill>
                <a:ea typeface="ＭＳ Ｐゴシック" pitchFamily="-65" charset="-128"/>
              </a:rPr>
              <a:t>is the end of the 1</a:t>
            </a:r>
            <a:r>
              <a:rPr lang="en-US" baseline="30000" dirty="0" smtClean="0">
                <a:solidFill>
                  <a:srgbClr val="000000"/>
                </a:solidFill>
                <a:ea typeface="ＭＳ Ｐゴシック" pitchFamily="-65" charset="-128"/>
              </a:rPr>
              <a:t>st</a:t>
            </a:r>
            <a:r>
              <a:rPr lang="en-US" dirty="0" smtClean="0">
                <a:solidFill>
                  <a:srgbClr val="000000"/>
                </a:solidFill>
                <a:ea typeface="ＭＳ Ｐゴシック" pitchFamily="-65" charset="-128"/>
              </a:rPr>
              <a:t> </a:t>
            </a:r>
            <a:r>
              <a:rPr lang="en-US" dirty="0" err="1" smtClean="0">
                <a:solidFill>
                  <a:srgbClr val="000000"/>
                </a:solidFill>
                <a:ea typeface="ＭＳ Ｐゴシック" pitchFamily="-65" charset="-128"/>
              </a:rPr>
              <a:t>ppt</a:t>
            </a:r>
            <a:endParaRPr lang="en-US" dirty="0">
              <a:ea typeface="ＭＳ Ｐゴシック" pitchFamily="-65" charset="-128"/>
            </a:endParaRPr>
          </a:p>
        </p:txBody>
      </p:sp>
      <p:sp>
        <p:nvSpPr>
          <p:cNvPr id="88068" name="Slide Number Placeholder 3"/>
          <p:cNvSpPr>
            <a:spLocks noGrp="1"/>
          </p:cNvSpPr>
          <p:nvPr>
            <p:ph type="sldNum" sz="quarter" idx="5"/>
          </p:nvPr>
        </p:nvSpPr>
        <p:spPr bwMode="auto">
          <a:noFill/>
          <a:ln>
            <a:miter lim="800000"/>
            <a:headEnd/>
            <a:tailEnd/>
          </a:ln>
        </p:spPr>
        <p:txBody>
          <a:bodyPr/>
          <a:lstStyle/>
          <a:p>
            <a:pPr defTabSz="912879" eaLnBrk="0" hangingPunct="0"/>
            <a:fld id="{420D5BF8-6EE9-634A-B71D-1D5FF87BB85E}" type="slidenum">
              <a:rPr lang="en-US">
                <a:solidFill>
                  <a:srgbClr val="000000"/>
                </a:solidFill>
                <a:latin typeface="Arial" pitchFamily="-65" charset="0"/>
              </a:rPr>
              <a:pPr defTabSz="912879" eaLnBrk="0" hangingPunct="0"/>
              <a:t>34</a:t>
            </a:fld>
            <a:endParaRPr lang="en-US" dirty="0">
              <a:solidFill>
                <a:srgbClr val="000000"/>
              </a:solidFill>
              <a:latin typeface="Arial" pitchFamily="-65"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a:t>
            </a:r>
            <a:r>
              <a:rPr lang="en-US" baseline="0" dirty="0" smtClean="0"/>
              <a:t>Desired Results Web site has a wealth of observation resources and training opportunities. There is more detailed information about DRDP (2015)</a:t>
            </a:r>
            <a:r>
              <a:rPr lang="en-US" dirty="0" smtClean="0"/>
              <a:t> </a:t>
            </a:r>
            <a:r>
              <a:rPr lang="en-US" baseline="0" dirty="0" smtClean="0"/>
              <a:t>on the Web site. </a:t>
            </a:r>
          </a:p>
          <a:p>
            <a:endParaRPr lang="en-US" dirty="0" smtClean="0"/>
          </a:p>
          <a:p>
            <a:r>
              <a:rPr lang="en-US" baseline="0" dirty="0" smtClean="0"/>
              <a:t>This </a:t>
            </a:r>
            <a:r>
              <a:rPr lang="en-US" baseline="0" dirty="0" smtClean="0"/>
              <a:t>is the end of the 1</a:t>
            </a:r>
            <a:r>
              <a:rPr lang="en-US" baseline="30000" dirty="0" smtClean="0"/>
              <a:t>st</a:t>
            </a:r>
            <a:r>
              <a:rPr lang="en-US" baseline="0" dirty="0" smtClean="0"/>
              <a:t> </a:t>
            </a:r>
            <a:r>
              <a:rPr lang="en-US" baseline="0" dirty="0" err="1" smtClean="0"/>
              <a:t>ppt</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7620141-0AB9-45C9-A845-68674B311032}"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a:t>
            </a:r>
            <a:r>
              <a:rPr lang="en-US" baseline="0" dirty="0" smtClean="0"/>
              <a:t> </a:t>
            </a:r>
            <a:r>
              <a:rPr lang="en-US" baseline="0" dirty="0" smtClean="0"/>
              <a:t>is a DRDP (2015) module available with more detailed information under the DRDP (2015) </a:t>
            </a:r>
            <a:r>
              <a:rPr lang="en-US" baseline="0" dirty="0" smtClean="0"/>
              <a:t>link</a:t>
            </a:r>
            <a:r>
              <a:rPr lang="en-US" dirty="0" smtClean="0"/>
              <a:t>. </a:t>
            </a:r>
            <a:r>
              <a:rPr lang="en-US" dirty="0" smtClean="0">
                <a:hlinkClick r:id="rId3"/>
              </a:rPr>
              <a:t>http</a:t>
            </a:r>
            <a:r>
              <a:rPr lang="en-US" dirty="0" smtClean="0">
                <a:hlinkClick r:id="rId3"/>
              </a:rPr>
              <a:t>://</a:t>
            </a:r>
            <a:r>
              <a:rPr lang="en-US" dirty="0" smtClean="0">
                <a:hlinkClick r:id="rId3"/>
              </a:rPr>
              <a:t>www.desiredresults.us/training_drdp2015.html</a:t>
            </a:r>
            <a:endParaRPr lang="en-US" dirty="0" smtClean="0"/>
          </a:p>
          <a:p>
            <a:r>
              <a:rPr lang="en-US" baseline="0" dirty="0" smtClean="0"/>
              <a:t>Administrators </a:t>
            </a:r>
            <a:r>
              <a:rPr lang="en-US" baseline="0" dirty="0" smtClean="0"/>
              <a:t>are encouraged to visit this module with their staff and go through it together. </a:t>
            </a:r>
          </a:p>
          <a:p>
            <a:r>
              <a:rPr lang="en-US" baseline="0" dirty="0" smtClean="0"/>
              <a:t> Activities for the module include </a:t>
            </a:r>
          </a:p>
          <a:p>
            <a:pPr>
              <a:buFontTx/>
              <a:buChar char="-"/>
            </a:pPr>
            <a:r>
              <a:rPr lang="en-US" baseline="0" dirty="0" smtClean="0"/>
              <a:t>Have DRDP handy and circle and highlight in the descriptors </a:t>
            </a:r>
          </a:p>
          <a:p>
            <a:pPr>
              <a:buFontTx/>
              <a:buChar char="-"/>
            </a:pPr>
            <a:r>
              <a:rPr lang="en-US" baseline="0" dirty="0" smtClean="0"/>
              <a:t>Chart Responses for Math video</a:t>
            </a:r>
          </a:p>
          <a:p>
            <a:pPr>
              <a:buFontTx/>
              <a:buChar char="-"/>
            </a:pPr>
            <a:r>
              <a:rPr lang="en-US" baseline="0" dirty="0" smtClean="0"/>
              <a:t>Partner read the Assessing Dual Language Handout </a:t>
            </a:r>
          </a:p>
        </p:txBody>
      </p:sp>
      <p:sp>
        <p:nvSpPr>
          <p:cNvPr id="4" name="Slide Number Placeholder 3"/>
          <p:cNvSpPr>
            <a:spLocks noGrp="1"/>
          </p:cNvSpPr>
          <p:nvPr>
            <p:ph type="sldNum" sz="quarter" idx="10"/>
          </p:nvPr>
        </p:nvSpPr>
        <p:spPr/>
        <p:txBody>
          <a:bodyPr/>
          <a:lstStyle/>
          <a:p>
            <a:fld id="{87620141-0AB9-45C9-A845-68674B311032}"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latin typeface="Arial" pitchFamily="-83" charset="0"/>
                <a:ea typeface="ＭＳ Ｐゴシック" pitchFamily="-83" charset="-128"/>
                <a:cs typeface="ＭＳ Ｐゴシック" pitchFamily="-83" charset="-128"/>
              </a:rPr>
              <a:t>The </a:t>
            </a:r>
            <a:r>
              <a:rPr lang="en-US" dirty="0" smtClean="0">
                <a:latin typeface="Arial" pitchFamily="-83" charset="0"/>
                <a:ea typeface="ＭＳ Ｐゴシック" pitchFamily="-83" charset="-128"/>
                <a:cs typeface="ＭＳ Ｐゴシック" pitchFamily="-83" charset="-128"/>
              </a:rPr>
              <a:t>steps for </a:t>
            </a:r>
            <a:r>
              <a:rPr lang="en-US" dirty="0">
                <a:latin typeface="Arial" pitchFamily="-83" charset="0"/>
                <a:ea typeface="ＭＳ Ｐゴシック" pitchFamily="-83" charset="-128"/>
                <a:cs typeface="ＭＳ Ｐゴシック" pitchFamily="-83" charset="-128"/>
              </a:rPr>
              <a:t>completing the assessment remain the same in the DRDP </a:t>
            </a:r>
            <a:r>
              <a:rPr lang="en-US" dirty="0" smtClean="0">
                <a:latin typeface="Arial" pitchFamily="-83" charset="0"/>
                <a:ea typeface="ＭＳ Ｐゴシック" pitchFamily="-83" charset="-128"/>
                <a:cs typeface="ＭＳ Ｐゴシック" pitchFamily="-83" charset="-128"/>
              </a:rPr>
              <a:t>(2015) version.</a:t>
            </a:r>
          </a:p>
          <a:p>
            <a:pPr eaLnBrk="1" hangingPunct="1">
              <a:spcBef>
                <a:spcPct val="0"/>
              </a:spcBef>
            </a:pPr>
            <a:endParaRPr lang="en-US" dirty="0" smtClean="0">
              <a:latin typeface="Arial" pitchFamily="-83" charset="0"/>
              <a:ea typeface="ＭＳ Ｐゴシック" pitchFamily="-83" charset="-128"/>
              <a:cs typeface="ＭＳ Ｐゴシック" pitchFamily="-83" charset="-128"/>
            </a:endParaRPr>
          </a:p>
          <a:p>
            <a:pPr eaLnBrk="1" hangingPunct="1">
              <a:spcBef>
                <a:spcPct val="0"/>
              </a:spcBef>
            </a:pPr>
            <a:r>
              <a:rPr lang="en-US" dirty="0" smtClean="0">
                <a:latin typeface="Arial" pitchFamily="-83" charset="0"/>
                <a:ea typeface="ＭＳ Ｐゴシック" pitchFamily="-83" charset="-128"/>
                <a:cs typeface="ＭＳ Ｐゴシック" pitchFamily="-83" charset="-128"/>
              </a:rPr>
              <a:t>You still:</a:t>
            </a:r>
          </a:p>
          <a:p>
            <a:pPr eaLnBrk="1" hangingPunct="1">
              <a:spcBef>
                <a:spcPct val="0"/>
              </a:spcBef>
            </a:pPr>
            <a:r>
              <a:rPr lang="en-US" dirty="0" smtClean="0">
                <a:latin typeface="Arial" pitchFamily="-83" charset="0"/>
                <a:ea typeface="ＭＳ Ｐゴシック" pitchFamily="-83" charset="-128"/>
                <a:cs typeface="ＭＳ Ｐゴシック" pitchFamily="-83" charset="-128"/>
              </a:rPr>
              <a:t>Gather </a:t>
            </a:r>
            <a:r>
              <a:rPr lang="en-US" dirty="0" smtClean="0">
                <a:latin typeface="Arial" pitchFamily="-83" charset="0"/>
                <a:ea typeface="ＭＳ Ｐゴシック" pitchFamily="-83" charset="-128"/>
                <a:cs typeface="ＭＳ Ｐゴシック" pitchFamily="-83" charset="-128"/>
              </a:rPr>
              <a:t>evidence.. Pictures, notes, work samples</a:t>
            </a:r>
          </a:p>
          <a:p>
            <a:pPr eaLnBrk="1" hangingPunct="1">
              <a:spcBef>
                <a:spcPct val="0"/>
              </a:spcBef>
            </a:pPr>
            <a:r>
              <a:rPr lang="en-US" dirty="0" smtClean="0">
                <a:latin typeface="Arial" pitchFamily="-83" charset="0"/>
                <a:ea typeface="ＭＳ Ｐゴシック" pitchFamily="-83" charset="-128"/>
                <a:cs typeface="ＭＳ Ｐゴシック" pitchFamily="-83" charset="-128"/>
              </a:rPr>
              <a:t>Review and </a:t>
            </a:r>
            <a:r>
              <a:rPr lang="en-US" dirty="0" smtClean="0">
                <a:latin typeface="Arial" pitchFamily="-83" charset="0"/>
                <a:ea typeface="ＭＳ Ｐゴシック" pitchFamily="-83" charset="-128"/>
                <a:cs typeface="ＭＳ Ｐゴシック" pitchFamily="-83" charset="-128"/>
              </a:rPr>
              <a:t>reflect all of the evidence you have on a child</a:t>
            </a:r>
          </a:p>
          <a:p>
            <a:pPr eaLnBrk="1" hangingPunct="1">
              <a:spcBef>
                <a:spcPct val="0"/>
              </a:spcBef>
            </a:pPr>
            <a:r>
              <a:rPr lang="en-US" dirty="0" smtClean="0">
                <a:latin typeface="Arial" pitchFamily="-83" charset="0"/>
                <a:ea typeface="ＭＳ Ｐゴシック" pitchFamily="-83" charset="-128"/>
                <a:cs typeface="ＭＳ Ｐゴシック" pitchFamily="-83" charset="-128"/>
              </a:rPr>
              <a:t>D</a:t>
            </a:r>
            <a:r>
              <a:rPr lang="en-US" baseline="0" dirty="0" smtClean="0">
                <a:latin typeface="Arial" pitchFamily="-83" charset="0"/>
                <a:ea typeface="ＭＳ Ｐゴシック" pitchFamily="-83" charset="-128"/>
                <a:cs typeface="ＭＳ Ｐゴシック" pitchFamily="-83" charset="-128"/>
              </a:rPr>
              <a:t>etermine </a:t>
            </a:r>
            <a:r>
              <a:rPr lang="en-US" baseline="0" dirty="0" smtClean="0">
                <a:latin typeface="Arial" pitchFamily="-83" charset="0"/>
                <a:ea typeface="ＭＳ Ｐゴシック" pitchFamily="-83" charset="-128"/>
                <a:cs typeface="ＭＳ Ｐゴシック" pitchFamily="-83" charset="-128"/>
              </a:rPr>
              <a:t>mastery as overtime and in different settings</a:t>
            </a:r>
          </a:p>
          <a:p>
            <a:pPr eaLnBrk="1" hangingPunct="1">
              <a:spcBef>
                <a:spcPct val="0"/>
              </a:spcBef>
            </a:pPr>
            <a:r>
              <a:rPr lang="en-US" baseline="0" dirty="0" smtClean="0">
                <a:latin typeface="Arial" pitchFamily="-83" charset="0"/>
                <a:ea typeface="ＭＳ Ｐゴシック" pitchFamily="-83" charset="-128"/>
                <a:cs typeface="ＭＳ Ｐゴシック" pitchFamily="-83" charset="-128"/>
              </a:rPr>
              <a:t> </a:t>
            </a:r>
            <a:r>
              <a:rPr lang="en-US" dirty="0" smtClean="0">
                <a:latin typeface="Arial" pitchFamily="-83" charset="0"/>
                <a:ea typeface="ＭＳ Ｐゴシック" pitchFamily="-83" charset="-128"/>
                <a:cs typeface="ＭＳ Ｐゴシック" pitchFamily="-83" charset="-128"/>
              </a:rPr>
              <a:t>S</a:t>
            </a:r>
            <a:r>
              <a:rPr lang="en-US" baseline="0" dirty="0" smtClean="0">
                <a:latin typeface="Arial" pitchFamily="-83" charset="0"/>
                <a:ea typeface="ＭＳ Ｐゴシック" pitchFamily="-83" charset="-128"/>
                <a:cs typeface="ＭＳ Ｐゴシック" pitchFamily="-83" charset="-128"/>
              </a:rPr>
              <a:t>elect </a:t>
            </a:r>
            <a:r>
              <a:rPr lang="en-US" baseline="0" dirty="0" smtClean="0">
                <a:latin typeface="Arial" pitchFamily="-83" charset="0"/>
                <a:ea typeface="ＭＳ Ｐゴシック" pitchFamily="-83" charset="-128"/>
                <a:cs typeface="ＭＳ Ｐゴシック" pitchFamily="-83" charset="-128"/>
              </a:rPr>
              <a:t>the highest developmental level mastered for the skill. </a:t>
            </a:r>
            <a:endParaRPr lang="en-US" dirty="0">
              <a:latin typeface="Arial" pitchFamily="-83" charset="0"/>
              <a:ea typeface="ＭＳ Ｐゴシック" pitchFamily="-83" charset="-128"/>
              <a:cs typeface="ＭＳ Ｐゴシック" pitchFamily="-83" charset="-128"/>
            </a:endParaRPr>
          </a:p>
        </p:txBody>
      </p:sp>
      <p:sp>
        <p:nvSpPr>
          <p:cNvPr id="43012" name="Slide Number Placeholder 3"/>
          <p:cNvSpPr>
            <a:spLocks noGrp="1"/>
          </p:cNvSpPr>
          <p:nvPr>
            <p:ph type="sldNum" sz="quarter" idx="5"/>
          </p:nvPr>
        </p:nvSpPr>
        <p:spPr bwMode="auto">
          <a:noFill/>
          <a:ln>
            <a:miter lim="800000"/>
            <a:headEnd/>
            <a:tailEnd/>
          </a:ln>
        </p:spPr>
        <p:txBody>
          <a:bodyPr/>
          <a:lstStyle/>
          <a:p>
            <a:pPr defTabSz="914400" eaLnBrk="0" hangingPunct="0"/>
            <a:fld id="{3ED80CE4-17E1-C64C-BB3E-A2FA2AAD969B}" type="slidenum">
              <a:rPr lang="en-US">
                <a:solidFill>
                  <a:srgbClr val="000000"/>
                </a:solidFill>
                <a:latin typeface="Arial" pitchFamily="-83" charset="0"/>
                <a:ea typeface="ＭＳ Ｐゴシック" pitchFamily="-83" charset="-128"/>
                <a:cs typeface="ＭＳ Ｐゴシック" pitchFamily="-83" charset="-128"/>
              </a:rPr>
              <a:pPr defTabSz="914400" eaLnBrk="0" hangingPunct="0"/>
              <a:t>37</a:t>
            </a:fld>
            <a:endParaRPr lang="en-US" dirty="0">
              <a:solidFill>
                <a:srgbClr val="000000"/>
              </a:solidFill>
              <a:latin typeface="Arial" pitchFamily="-83" charset="0"/>
              <a:ea typeface="ＭＳ Ｐゴシック" pitchFamily="-83" charset="-128"/>
              <a:cs typeface="ＭＳ Ｐゴシック" pitchFamily="-83"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Special</a:t>
            </a:r>
            <a:r>
              <a:rPr lang="en-US" baseline="0" dirty="0" smtClean="0"/>
              <a:t> education providers will continue to submit the DRDP to meet the SED reporting requirements.</a:t>
            </a:r>
          </a:p>
          <a:p>
            <a:r>
              <a:rPr lang="en-US" baseline="0" dirty="0" smtClean="0"/>
              <a:t>Early childhood teachers should </a:t>
            </a:r>
            <a:r>
              <a:rPr lang="en-US" dirty="0" smtClean="0"/>
              <a:t>collaborate with</a:t>
            </a:r>
            <a:r>
              <a:rPr lang="en-US" baseline="0" dirty="0" smtClean="0"/>
              <a:t> special educators.</a:t>
            </a:r>
          </a:p>
          <a:p>
            <a:r>
              <a:rPr lang="en-US" baseline="0" dirty="0" smtClean="0"/>
              <a:t>Best practice is to share observations, complete instrument and talk together on how to implement plans resulting from reports.  </a:t>
            </a:r>
            <a:endParaRPr lang="en-US" dirty="0"/>
          </a:p>
        </p:txBody>
      </p:sp>
      <p:sp>
        <p:nvSpPr>
          <p:cNvPr id="4" name="Slide Number Placeholder 3"/>
          <p:cNvSpPr>
            <a:spLocks noGrp="1"/>
          </p:cNvSpPr>
          <p:nvPr>
            <p:ph type="sldNum" sz="quarter" idx="10"/>
          </p:nvPr>
        </p:nvSpPr>
        <p:spPr/>
        <p:txBody>
          <a:bodyPr/>
          <a:lstStyle/>
          <a:p>
            <a:fld id="{87620141-0AB9-45C9-A845-68674B311032}" type="slidenum">
              <a:rPr lang="en-US" smtClean="0"/>
              <a:pPr/>
              <a:t>38</a:t>
            </a:fld>
            <a:endParaRPr lang="en-US" dirty="0"/>
          </a:p>
        </p:txBody>
      </p:sp>
    </p:spTree>
    <p:extLst>
      <p:ext uri="{BB962C8B-B14F-4D97-AF65-F5344CB8AC3E}">
        <p14:creationId xmlns="" xmlns:p14="http://schemas.microsoft.com/office/powerpoint/2010/main" xmlns:mv="urn:schemas-microsoft-com:mac:vml" xmlns:mc="http://schemas.openxmlformats.org/markup-compatibility/2006" val="24846055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err="1" smtClean="0">
                <a:latin typeface="Arial" charset="0"/>
              </a:rPr>
              <a:t>DRDPtech</a:t>
            </a:r>
            <a:r>
              <a:rPr lang="en-US" dirty="0" smtClean="0">
                <a:latin typeface="Arial" charset="0"/>
              </a:rPr>
              <a:t> </a:t>
            </a:r>
            <a:r>
              <a:rPr lang="en-US" dirty="0" smtClean="0">
                <a:latin typeface="Arial" charset="0"/>
              </a:rPr>
              <a:t>is an online data entry system. It is free to EESD contractors, LEAs, Tribal CCDF, CA Head Start programs.</a:t>
            </a:r>
            <a:r>
              <a:rPr lang="en-US" baseline="0" dirty="0" smtClean="0">
                <a:latin typeface="Arial" charset="0"/>
              </a:rPr>
              <a:t> For </a:t>
            </a:r>
            <a:r>
              <a:rPr lang="en-US" baseline="0" dirty="0" smtClean="0">
                <a:latin typeface="Arial" charset="0"/>
              </a:rPr>
              <a:t>more </a:t>
            </a:r>
            <a:r>
              <a:rPr lang="en-US" baseline="0" dirty="0" smtClean="0">
                <a:latin typeface="Arial" charset="0"/>
              </a:rPr>
              <a:t>information on </a:t>
            </a:r>
            <a:r>
              <a:rPr lang="en-US" baseline="0" dirty="0" err="1" smtClean="0">
                <a:latin typeface="Arial" charset="0"/>
              </a:rPr>
              <a:t>DRDPtech</a:t>
            </a:r>
            <a:r>
              <a:rPr lang="en-US" baseline="0" dirty="0" smtClean="0">
                <a:latin typeface="Arial" charset="0"/>
              </a:rPr>
              <a:t>, sign </a:t>
            </a:r>
            <a:r>
              <a:rPr lang="en-US" baseline="0" dirty="0" smtClean="0">
                <a:latin typeface="Arial" charset="0"/>
              </a:rPr>
              <a:t>up for the free </a:t>
            </a:r>
            <a:r>
              <a:rPr lang="en-US" baseline="0" dirty="0" smtClean="0">
                <a:latin typeface="Arial" charset="0"/>
              </a:rPr>
              <a:t>Webinars</a:t>
            </a:r>
            <a:r>
              <a:rPr lang="en-US" baseline="0" dirty="0" smtClean="0">
                <a:latin typeface="Arial" charset="0"/>
              </a:rPr>
              <a:t>.</a:t>
            </a:r>
            <a:endParaRPr lang="en-US" dirty="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425E7CC4-C6AB-A148-AB69-C51FBFCA80E8}" type="slidenum">
              <a:rPr lang="en-US" sz="1200"/>
              <a:pPr algn="r"/>
              <a:t>4</a:t>
            </a:fld>
            <a:endParaRPr lang="en-US" sz="1200" dirty="0"/>
          </a:p>
        </p:txBody>
      </p:sp>
      <p:sp>
        <p:nvSpPr>
          <p:cNvPr id="172035" name="Rectangle 2"/>
          <p:cNvSpPr>
            <a:spLocks noGrp="1" noRot="1" noChangeAspect="1" noChangeArrowheads="1" noTextEdit="1"/>
          </p:cNvSpPr>
          <p:nvPr>
            <p:ph type="sldImg"/>
          </p:nvPr>
        </p:nvSpPr>
        <p:spPr>
          <a:xfrm>
            <a:off x="1146175" y="687388"/>
            <a:ext cx="4572000" cy="3429000"/>
          </a:xfrm>
          <a:solidFill>
            <a:srgbClr val="FFFFFF"/>
          </a:solidFill>
          <a:ln/>
        </p:spPr>
      </p:sp>
      <p:sp>
        <p:nvSpPr>
          <p:cNvPr id="172036" name="Rectangle 3"/>
          <p:cNvSpPr>
            <a:spLocks noGrp="1" noChangeArrowheads="1"/>
          </p:cNvSpPr>
          <p:nvPr>
            <p:ph type="body" idx="1"/>
          </p:nvPr>
        </p:nvSpPr>
        <p:spPr>
          <a:xfrm>
            <a:off x="381000" y="4271963"/>
            <a:ext cx="6096000" cy="4113212"/>
          </a:xfrm>
          <a:solidFill>
            <a:srgbClr val="FFFFFF"/>
          </a:solidFill>
          <a:ln/>
        </p:spPr>
        <p:txBody>
          <a:bodyPr/>
          <a:lstStyle/>
          <a:p>
            <a:pPr marL="228600" indent="-228600" eaLnBrk="1" hangingPunct="1">
              <a:spcBef>
                <a:spcPts val="450"/>
              </a:spcBef>
              <a:buFontTx/>
              <a:buNone/>
            </a:pPr>
            <a:r>
              <a:rPr lang="en-US" sz="1200" dirty="0" smtClean="0">
                <a:latin typeface="Arial" pitchFamily="-84" charset="0"/>
                <a:ea typeface="ＭＳ Ｐゴシック" pitchFamily="-84" charset="-128"/>
                <a:cs typeface="ＭＳ Ｐゴシック" pitchFamily="-84" charset="-128"/>
              </a:rPr>
              <a:t>HO:</a:t>
            </a:r>
            <a:r>
              <a:rPr lang="en-US" sz="1200" baseline="0" dirty="0" smtClean="0">
                <a:latin typeface="Arial" pitchFamily="-84" charset="0"/>
                <a:ea typeface="ＭＳ Ｐゴシック" pitchFamily="-84" charset="-128"/>
                <a:cs typeface="ＭＳ Ｐゴシック" pitchFamily="-84" charset="-128"/>
              </a:rPr>
              <a:t> CAELDS AND </a:t>
            </a:r>
            <a:r>
              <a:rPr lang="en-US" sz="1200" dirty="0" smtClean="0">
                <a:latin typeface="Arial" pitchFamily="-84" charset="0"/>
                <a:ea typeface="ＭＳ Ｐゴシック" pitchFamily="-84" charset="-128"/>
                <a:cs typeface="ＭＳ Ｐゴシック" pitchFamily="-84" charset="-128"/>
              </a:rPr>
              <a:t>IMPLEMENTATION GUIDE</a:t>
            </a:r>
          </a:p>
          <a:p>
            <a:pPr marL="228600" indent="-228600" eaLnBrk="1" hangingPunct="1">
              <a:spcBef>
                <a:spcPts val="450"/>
              </a:spcBef>
              <a:buFontTx/>
              <a:buNone/>
            </a:pPr>
            <a:r>
              <a:rPr lang="en-US" sz="1200" dirty="0" smtClean="0">
                <a:latin typeface="Arial" pitchFamily="-84" charset="0"/>
                <a:ea typeface="ＭＳ Ｐゴシック" pitchFamily="-84" charset="-128"/>
                <a:cs typeface="ＭＳ Ｐゴシック" pitchFamily="-84" charset="-128"/>
              </a:rPr>
              <a:t>This</a:t>
            </a:r>
            <a:r>
              <a:rPr lang="en-US" sz="1200" baseline="0" dirty="0" smtClean="0">
                <a:latin typeface="Arial" pitchFamily="-84" charset="0"/>
                <a:ea typeface="ＭＳ Ｐゴシック" pitchFamily="-84" charset="-128"/>
                <a:cs typeface="ＭＳ Ｐゴシック" pitchFamily="-84" charset="-128"/>
              </a:rPr>
              <a:t> is the CAELDS.</a:t>
            </a:r>
            <a:r>
              <a:rPr lang="en-US" sz="1200" dirty="0" smtClean="0">
                <a:latin typeface="Arial" pitchFamily="-84" charset="0"/>
                <a:ea typeface="ＭＳ Ｐゴシック" pitchFamily="-84" charset="-128"/>
                <a:cs typeface="ＭＳ Ｐゴシック" pitchFamily="-84" charset="-128"/>
              </a:rPr>
              <a:t> We are familiar with </a:t>
            </a:r>
            <a:r>
              <a:rPr lang="en-US" dirty="0" smtClean="0">
                <a:latin typeface="Arial" pitchFamily="-84" charset="0"/>
                <a:ea typeface="ＭＳ Ｐゴシック" pitchFamily="-84" charset="-128"/>
                <a:cs typeface="ＭＳ Ｐゴシック" pitchFamily="-84" charset="-128"/>
              </a:rPr>
              <a:t>how all the components fit together and support what we know is appropriate for early childhood.</a:t>
            </a:r>
            <a:endParaRPr lang="en-US" sz="1200" baseline="0" dirty="0" smtClean="0">
              <a:latin typeface="Arial" pitchFamily="-84" charset="0"/>
              <a:ea typeface="ＭＳ Ｐゴシック" pitchFamily="-84" charset="-128"/>
              <a:cs typeface="ＭＳ Ｐゴシック" pitchFamily="-84" charset="-128"/>
            </a:endParaRPr>
          </a:p>
          <a:p>
            <a:pPr marL="228600" indent="-228600" eaLnBrk="1" hangingPunct="1">
              <a:spcBef>
                <a:spcPts val="450"/>
              </a:spcBef>
              <a:buFontTx/>
              <a:buNone/>
            </a:pPr>
            <a:r>
              <a:rPr lang="en-US" sz="1200" baseline="0" dirty="0" smtClean="0">
                <a:latin typeface="Arial" pitchFamily="-84" charset="0"/>
                <a:ea typeface="ＭＳ Ｐゴシック" pitchFamily="-84" charset="-128"/>
                <a:cs typeface="ＭＳ Ｐゴシック" pitchFamily="-84" charset="-128"/>
              </a:rPr>
              <a:t>As an administrator, are</a:t>
            </a:r>
            <a:r>
              <a:rPr lang="en-US" sz="1200" dirty="0" smtClean="0">
                <a:latin typeface="Arial" pitchFamily="-84" charset="0"/>
                <a:ea typeface="ＭＳ Ｐゴシック" pitchFamily="-84" charset="-128"/>
                <a:cs typeface="ＭＳ Ｐゴシック" pitchFamily="-84" charset="-128"/>
              </a:rPr>
              <a:t> you able to find all the resources needed within each component?</a:t>
            </a:r>
            <a:endParaRPr lang="en-US" sz="1200" baseline="0" dirty="0" smtClean="0">
              <a:latin typeface="Arial" pitchFamily="-84" charset="0"/>
              <a:ea typeface="ＭＳ Ｐゴシック" pitchFamily="-84" charset="-128"/>
              <a:cs typeface="ＭＳ Ｐゴシック" pitchFamily="-84" charset="-128"/>
            </a:endParaRPr>
          </a:p>
          <a:p>
            <a:pPr marL="228600" indent="-228600" eaLnBrk="1" hangingPunct="1">
              <a:spcBef>
                <a:spcPts val="450"/>
              </a:spcBef>
              <a:buFontTx/>
              <a:buNone/>
            </a:pPr>
            <a:r>
              <a:rPr lang="en-US" dirty="0" smtClean="0">
                <a:latin typeface="Arial" pitchFamily="-84" charset="0"/>
                <a:ea typeface="ＭＳ Ｐゴシック" pitchFamily="-84" charset="-128"/>
                <a:cs typeface="ＭＳ Ｐゴシック" pitchFamily="-84" charset="-128"/>
              </a:rPr>
              <a:t>Let us start with the DR assessment system. There is an implementation guide in </a:t>
            </a:r>
            <a:r>
              <a:rPr lang="en-US" sz="1200" baseline="0" dirty="0" smtClean="0">
                <a:latin typeface="Arial" pitchFamily="-84" charset="0"/>
                <a:ea typeface="ＭＳ Ｐゴシック" pitchFamily="-84" charset="-128"/>
                <a:cs typeface="ＭＳ Ｐゴシック" pitchFamily="-84" charset="-128"/>
              </a:rPr>
              <a:t>your </a:t>
            </a:r>
            <a:r>
              <a:rPr lang="en-US" sz="1200" baseline="0" dirty="0" smtClean="0">
                <a:latin typeface="Arial" pitchFamily="-84" charset="0"/>
                <a:ea typeface="ＭＳ Ｐゴシック" pitchFamily="-84" charset="-128"/>
                <a:cs typeface="ＭＳ Ｐゴシック" pitchFamily="-84" charset="-128"/>
              </a:rPr>
              <a:t>folder </a:t>
            </a:r>
            <a:r>
              <a:rPr lang="en-US" sz="1200" baseline="0" dirty="0" smtClean="0">
                <a:latin typeface="Arial" pitchFamily="-84" charset="0"/>
                <a:ea typeface="ＭＳ Ｐゴシック" pitchFamily="-84" charset="-128"/>
                <a:cs typeface="ＭＳ Ｐゴシック" pitchFamily="-84" charset="-128"/>
              </a:rPr>
              <a:t>(it </a:t>
            </a:r>
            <a:r>
              <a:rPr lang="en-US" sz="1200" baseline="0" dirty="0" smtClean="0">
                <a:latin typeface="Arial" pitchFamily="-84" charset="0"/>
                <a:ea typeface="ＭＳ Ｐゴシック" pitchFamily="-84" charset="-128"/>
                <a:cs typeface="ＭＳ Ｐゴシック" pitchFamily="-84" charset="-128"/>
              </a:rPr>
              <a:t>can also be found on the </a:t>
            </a:r>
            <a:r>
              <a:rPr lang="en-US" sz="1200" baseline="0" dirty="0" smtClean="0">
                <a:latin typeface="Arial" pitchFamily="-84" charset="0"/>
                <a:ea typeface="ＭＳ Ｐゴシック" pitchFamily="-84" charset="-128"/>
                <a:cs typeface="ＭＳ Ｐゴシック" pitchFamily="-84" charset="-128"/>
              </a:rPr>
              <a:t>Web site)</a:t>
            </a:r>
            <a:r>
              <a:rPr lang="en-US" sz="1200" dirty="0" smtClean="0">
                <a:latin typeface="Arial" pitchFamily="-84" charset="0"/>
                <a:ea typeface="ＭＳ Ｐゴシック" pitchFamily="-84" charset="-128"/>
                <a:cs typeface="ＭＳ Ｐゴシック" pitchFamily="-84" charset="-128"/>
              </a:rPr>
              <a:t> to help administrators and their staff embed the DR system in to their programs.</a:t>
            </a:r>
          </a:p>
          <a:p>
            <a:pPr marL="228600" indent="-228600">
              <a:spcBef>
                <a:spcPts val="450"/>
              </a:spcBef>
            </a:pPr>
            <a:r>
              <a:rPr lang="en-US" sz="1200" dirty="0" smtClean="0">
                <a:latin typeface="Arial" pitchFamily="-84" charset="0"/>
                <a:ea typeface="ＭＳ Ｐゴシック" pitchFamily="-84" charset="-128"/>
                <a:cs typeface="ＭＳ Ｐゴシック" pitchFamily="-84" charset="-128"/>
              </a:rPr>
              <a:t>On the DR Web site, there are resources for administrators to use with their staff. Under the regional </a:t>
            </a:r>
            <a:r>
              <a:rPr lang="en-US" dirty="0" smtClean="0">
                <a:latin typeface="Arial" pitchFamily="-84" charset="0"/>
                <a:ea typeface="ＭＳ Ｐゴシック" pitchFamily="-84" charset="-128"/>
                <a:cs typeface="ＭＳ Ｐゴシック" pitchFamily="-84" charset="-128"/>
              </a:rPr>
              <a:t>training link http://www.desiredresults.us/trainings_regional.htm, </a:t>
            </a:r>
            <a:r>
              <a:rPr lang="en-US" sz="1200" dirty="0" smtClean="0">
                <a:latin typeface="Arial" pitchFamily="-84" charset="0"/>
                <a:ea typeface="ＭＳ Ｐゴシック" pitchFamily="-84" charset="-128"/>
                <a:cs typeface="ＭＳ Ｐゴシック" pitchFamily="-84" charset="-128"/>
              </a:rPr>
              <a:t>there are activities to conduct with your staff as you train them on observation an the DR process.</a:t>
            </a:r>
          </a:p>
          <a:p>
            <a:pPr marL="228600" indent="-228600" eaLnBrk="1" hangingPunct="1">
              <a:spcBef>
                <a:spcPts val="450"/>
              </a:spcBef>
              <a:buFontTx/>
              <a:buNone/>
            </a:pPr>
            <a:r>
              <a:rPr lang="en-US" sz="1200" baseline="0" dirty="0" smtClean="0">
                <a:latin typeface="Arial" pitchFamily="-84" charset="0"/>
                <a:ea typeface="ＭＳ Ｐゴシック" pitchFamily="-84" charset="-128"/>
                <a:cs typeface="ＭＳ Ｐゴシック" pitchFamily="-84" charset="-128"/>
              </a:rPr>
              <a:t>We </a:t>
            </a:r>
            <a:r>
              <a:rPr lang="en-US" sz="1200" baseline="0" dirty="0" smtClean="0">
                <a:latin typeface="Arial" pitchFamily="-84" charset="0"/>
                <a:ea typeface="ＭＳ Ｐゴシック" pitchFamily="-84" charset="-128"/>
                <a:cs typeface="ＭＳ Ｐゴシック" pitchFamily="-84" charset="-128"/>
              </a:rPr>
              <a:t>will talk more about resources as we go throughout the day </a:t>
            </a:r>
            <a:endParaRPr lang="en-US" sz="1200" dirty="0">
              <a:latin typeface="Myriad-Roman" charset="0"/>
              <a:ea typeface="ＭＳ Ｐゴシック" pitchFamily="-84" charset="-128"/>
              <a:cs typeface="ＭＳ Ｐゴシック" pitchFamily="-8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This is the end of  the 2</a:t>
            </a:r>
            <a:r>
              <a:rPr lang="en-US" baseline="30000" dirty="0" smtClean="0"/>
              <a:t>nd</a:t>
            </a:r>
            <a:r>
              <a:rPr lang="en-US" baseline="0" dirty="0" smtClean="0"/>
              <a:t> </a:t>
            </a:r>
            <a:r>
              <a:rPr lang="en-US" baseline="0" dirty="0" err="1" smtClean="0"/>
              <a:t>ppt</a:t>
            </a:r>
            <a:endParaRPr lang="en-US" dirty="0"/>
          </a:p>
        </p:txBody>
      </p:sp>
      <p:sp>
        <p:nvSpPr>
          <p:cNvPr id="4" name="Slide Number Placeholder 3"/>
          <p:cNvSpPr>
            <a:spLocks noGrp="1"/>
          </p:cNvSpPr>
          <p:nvPr>
            <p:ph type="sldNum" sz="quarter" idx="10"/>
          </p:nvPr>
        </p:nvSpPr>
        <p:spPr/>
        <p:txBody>
          <a:bodyPr/>
          <a:lstStyle/>
          <a:p>
            <a:fld id="{87620141-0AB9-45C9-A845-68674B311032}"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endParaRPr lang="en-US" dirty="0" smtClean="0">
              <a:latin typeface="Arial" pitchFamily="-83" charset="0"/>
              <a:ea typeface="ＭＳ Ｐゴシック" pitchFamily="-83" charset="-128"/>
              <a:cs typeface="ＭＳ Ｐゴシック" pitchFamily="-83" charset="-128"/>
            </a:endParaRPr>
          </a:p>
          <a:p>
            <a:pPr eaLnBrk="1" hangingPunct="1"/>
            <a:r>
              <a:rPr lang="en-US" dirty="0" smtClean="0">
                <a:latin typeface="Arial" charset="0"/>
              </a:rPr>
              <a:t>This is the beginning of the 3</a:t>
            </a:r>
            <a:r>
              <a:rPr lang="en-US" baseline="30000" dirty="0" smtClean="0">
                <a:latin typeface="Arial" charset="0"/>
              </a:rPr>
              <a:t>rd</a:t>
            </a:r>
            <a:r>
              <a:rPr lang="en-US" dirty="0" smtClean="0">
                <a:latin typeface="Arial" charset="0"/>
              </a:rPr>
              <a:t> PPT.</a:t>
            </a:r>
            <a:endParaRPr lang="en-US" dirty="0"/>
          </a:p>
        </p:txBody>
      </p:sp>
      <p:sp>
        <p:nvSpPr>
          <p:cNvPr id="4" name="Slide Number Placeholder 3"/>
          <p:cNvSpPr>
            <a:spLocks noGrp="1"/>
          </p:cNvSpPr>
          <p:nvPr>
            <p:ph type="sldNum" sz="quarter" idx="10"/>
          </p:nvPr>
        </p:nvSpPr>
        <p:spPr/>
        <p:txBody>
          <a:bodyPr/>
          <a:lstStyle/>
          <a:p>
            <a:fld id="{87620141-0AB9-45C9-A845-68674B311032}"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78543B1-E835-764E-B9F8-1F3E65D231C1}" type="slidenum">
              <a:rPr lang="en-US">
                <a:latin typeface="Arial" pitchFamily="-83" charset="0"/>
              </a:rPr>
              <a:pPr/>
              <a:t>42</a:t>
            </a:fld>
            <a:endParaRPr lang="en-US">
              <a:latin typeface="Arial" pitchFamily="-83"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r>
              <a:rPr lang="en-US" dirty="0" smtClean="0">
                <a:latin typeface="Arial" pitchFamily="-83" charset="0"/>
              </a:rPr>
              <a:t>Note to trainer:</a:t>
            </a:r>
            <a:endParaRPr lang="en-US" i="1" dirty="0" smtClean="0">
              <a:latin typeface="Arial" pitchFamily="-83" charset="0"/>
            </a:endParaRPr>
          </a:p>
          <a:p>
            <a:pPr eaLnBrk="1" hangingPunct="1"/>
            <a:r>
              <a:rPr lang="en-US" dirty="0" smtClean="0">
                <a:latin typeface="Arial" pitchFamily="-83" charset="0"/>
              </a:rPr>
              <a:t>The curriculum framework </a:t>
            </a:r>
            <a:r>
              <a:rPr lang="en-US" dirty="0">
                <a:latin typeface="Arial" pitchFamily="-83" charset="0"/>
              </a:rPr>
              <a:t>chapters provide information to support children's learning in the areas described in the</a:t>
            </a:r>
            <a:r>
              <a:rPr lang="en-US" dirty="0" smtClean="0">
                <a:latin typeface="Arial" pitchFamily="-83" charset="0"/>
              </a:rPr>
              <a:t> California</a:t>
            </a:r>
            <a:r>
              <a:rPr lang="en-US" baseline="0" dirty="0" smtClean="0">
                <a:latin typeface="Arial" pitchFamily="-83" charset="0"/>
              </a:rPr>
              <a:t> Infant/Toddler Curriculum Framework, </a:t>
            </a:r>
            <a:r>
              <a:rPr lang="en-US" i="1" dirty="0" smtClean="0">
                <a:latin typeface="Arial" pitchFamily="-83" charset="0"/>
              </a:rPr>
              <a:t>California </a:t>
            </a:r>
            <a:r>
              <a:rPr lang="en-US" i="1" dirty="0">
                <a:latin typeface="Arial" pitchFamily="-83" charset="0"/>
              </a:rPr>
              <a:t>Preschool Learning Foundations, Volumes </a:t>
            </a:r>
            <a:r>
              <a:rPr lang="en-US" i="1" dirty="0" smtClean="0">
                <a:latin typeface="Arial" pitchFamily="-83" charset="0"/>
              </a:rPr>
              <a:t>1- 3 and school</a:t>
            </a:r>
            <a:r>
              <a:rPr lang="en-US" i="1" baseline="0" dirty="0" smtClean="0">
                <a:latin typeface="Arial" pitchFamily="-83" charset="0"/>
              </a:rPr>
              <a:t> age frameworks are available on the CDE web site</a:t>
            </a:r>
            <a:r>
              <a:rPr lang="en-US" i="1" dirty="0" smtClean="0">
                <a:latin typeface="Arial" pitchFamily="-83" charset="0"/>
              </a:rPr>
              <a:t>.</a:t>
            </a:r>
            <a:r>
              <a:rPr lang="en-US" dirty="0" smtClean="0">
                <a:latin typeface="Arial" pitchFamily="-83" charset="0"/>
              </a:rPr>
              <a:t>  </a:t>
            </a:r>
          </a:p>
          <a:p>
            <a:pPr eaLnBrk="1" hangingPunct="1"/>
            <a:endParaRPr lang="en-US" dirty="0" smtClean="0">
              <a:latin typeface="Arial" pitchFamily="-83" charset="0"/>
              <a:ea typeface="ＭＳ Ｐゴシック" pitchFamily="-83" charset="-128"/>
              <a:cs typeface="ＭＳ Ｐゴシック" pitchFamily="-83" charset="-128"/>
            </a:endParaRPr>
          </a:p>
          <a:p>
            <a:pPr eaLnBrk="1" hangingPunct="1"/>
            <a:endParaRPr lang="en-US" dirty="0" smtClean="0">
              <a:latin typeface="Arial" pitchFamily="-83" charset="0"/>
              <a:ea typeface="ＭＳ Ｐゴシック" pitchFamily="-83" charset="-128"/>
              <a:cs typeface="ＭＳ Ｐゴシック" pitchFamily="-83" charset="-128"/>
            </a:endParaRPr>
          </a:p>
          <a:p>
            <a:pPr eaLnBrk="1" hangingPunct="1"/>
            <a:endParaRPr lang="en-US" dirty="0" smtClean="0">
              <a:latin typeface="Arial" pitchFamily="-83" charset="0"/>
              <a:ea typeface="ＭＳ Ｐゴシック" pitchFamily="-83" charset="-128"/>
              <a:cs typeface="ＭＳ Ｐゴシック" pitchFamily="-83" charset="-128"/>
            </a:endParaRPr>
          </a:p>
          <a:p>
            <a:pPr eaLnBrk="1" hangingPunct="1"/>
            <a:endParaRPr lang="en-US" dirty="0" smtClean="0">
              <a:latin typeface="Arial" pitchFamily="-83" charset="0"/>
            </a:endParaRPr>
          </a:p>
          <a:p>
            <a:pPr eaLnBrk="1" hangingPunct="1"/>
            <a:endParaRPr lang="en-US" dirty="0" smtClean="0">
              <a:latin typeface="Arial" pitchFamily="-83" charset="0"/>
            </a:endParaRPr>
          </a:p>
          <a:p>
            <a:pPr eaLnBrk="1" hangingPunct="1"/>
            <a:endParaRPr lang="en-US" dirty="0">
              <a:latin typeface="Arial" pitchFamily="-83" charset="0"/>
            </a:endParaRPr>
          </a:p>
          <a:p>
            <a:pPr eaLnBrk="1" hangingPunct="1"/>
            <a:endParaRPr lang="en-US" dirty="0">
              <a:latin typeface="Arial" pitchFamily="-83" charset="0"/>
            </a:endParaRPr>
          </a:p>
          <a:p>
            <a:pPr eaLnBrk="1" hangingPunct="1"/>
            <a:endParaRPr lang="en-US" dirty="0">
              <a:latin typeface="Arial" pitchFamily="-83" charset="0"/>
            </a:endParaRPr>
          </a:p>
          <a:p>
            <a:pPr eaLnBrk="1" hangingPunct="1"/>
            <a:endParaRPr lang="en-US" dirty="0">
              <a:latin typeface="Arial" pitchFamily="-83"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more information about the </a:t>
            </a:r>
            <a:r>
              <a:rPr lang="en-US" dirty="0" smtClean="0"/>
              <a:t>framework, </a:t>
            </a:r>
            <a:r>
              <a:rPr lang="en-US" dirty="0" smtClean="0"/>
              <a:t>visit</a:t>
            </a:r>
            <a:r>
              <a:rPr lang="en-US" baseline="0" dirty="0" smtClean="0"/>
              <a:t> California Early Childhood Online. There are modules for each of the domains. The actual curriculum framework can be downloaded for free from the CDE Web site. </a:t>
            </a:r>
            <a:endParaRPr lang="en-US" dirty="0"/>
          </a:p>
        </p:txBody>
      </p:sp>
      <p:sp>
        <p:nvSpPr>
          <p:cNvPr id="4" name="Slide Number Placeholder 3"/>
          <p:cNvSpPr>
            <a:spLocks noGrp="1"/>
          </p:cNvSpPr>
          <p:nvPr>
            <p:ph type="sldNum" sz="quarter" idx="10"/>
          </p:nvPr>
        </p:nvSpPr>
        <p:spPr/>
        <p:txBody>
          <a:bodyPr/>
          <a:lstStyle/>
          <a:p>
            <a:pPr>
              <a:defRPr/>
            </a:pPr>
            <a:fld id="{0EAF72FD-3CC3-6847-9854-86F674FCBFBD}" type="slidenum">
              <a:rPr lang="en-US" smtClean="0"/>
              <a:pPr>
                <a:defRPr/>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California Preschool Framework</a:t>
            </a:r>
            <a:r>
              <a:rPr lang="en-US" baseline="0" dirty="0" smtClean="0"/>
              <a:t> Volume 1, under the domain of </a:t>
            </a:r>
            <a:r>
              <a:rPr lang="en-US" baseline="0" dirty="0" smtClean="0"/>
              <a:t>Language </a:t>
            </a:r>
            <a:r>
              <a:rPr lang="en-US" baseline="0" dirty="0" smtClean="0"/>
              <a:t>and </a:t>
            </a:r>
            <a:r>
              <a:rPr lang="en-US" baseline="0" dirty="0" smtClean="0"/>
              <a:t>Literacy, there </a:t>
            </a:r>
            <a:r>
              <a:rPr lang="en-US" baseline="0" dirty="0" smtClean="0"/>
              <a:t>are suggestions on appropriate materials to support a </a:t>
            </a:r>
            <a:r>
              <a:rPr lang="en-US" baseline="0" dirty="0" smtClean="0"/>
              <a:t>curriculum </a:t>
            </a:r>
            <a:r>
              <a:rPr lang="en-US" baseline="0" dirty="0" smtClean="0"/>
              <a:t>rich in content. This section also discusses how to create a stimulating environment that promotes language and </a:t>
            </a:r>
            <a:r>
              <a:rPr lang="en-US" baseline="0" dirty="0" smtClean="0"/>
              <a:t>literacy.</a:t>
            </a:r>
            <a:endParaRPr lang="en-US" dirty="0"/>
          </a:p>
        </p:txBody>
      </p:sp>
      <p:sp>
        <p:nvSpPr>
          <p:cNvPr id="4" name="Slide Number Placeholder 3"/>
          <p:cNvSpPr>
            <a:spLocks noGrp="1"/>
          </p:cNvSpPr>
          <p:nvPr>
            <p:ph type="sldNum" sz="quarter" idx="10"/>
          </p:nvPr>
        </p:nvSpPr>
        <p:spPr/>
        <p:txBody>
          <a:bodyPr/>
          <a:lstStyle/>
          <a:p>
            <a:fld id="{87620141-0AB9-45C9-A845-68674B311032}" type="slidenum">
              <a:rPr lang="en-US" smtClean="0"/>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DRDP </a:t>
            </a:r>
            <a:r>
              <a:rPr lang="en-US" dirty="0" smtClean="0"/>
              <a:t>(2015) </a:t>
            </a:r>
            <a:r>
              <a:rPr lang="en-US" dirty="0" smtClean="0"/>
              <a:t>Scale level </a:t>
            </a:r>
            <a:r>
              <a:rPr lang="en-US" dirty="0" smtClean="0"/>
              <a:t>reports </a:t>
            </a:r>
            <a:r>
              <a:rPr lang="en-US" dirty="0" smtClean="0"/>
              <a:t>wil</a:t>
            </a:r>
            <a:r>
              <a:rPr lang="en-US" baseline="0" dirty="0" smtClean="0"/>
              <a:t>l be ready in the FALL of 2015.</a:t>
            </a:r>
            <a:endParaRPr lang="en-US" dirty="0" smtClean="0"/>
          </a:p>
          <a:p>
            <a:endParaRPr lang="en-US" dirty="0" smtClean="0">
              <a:latin typeface="Arial" charset="0"/>
              <a:ea typeface="ＭＳ Ｐゴシック"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Activity: Putting It All</a:t>
            </a:r>
            <a:r>
              <a:rPr lang="en-US" baseline="0" dirty="0" smtClean="0"/>
              <a:t> Together (20 min) </a:t>
            </a:r>
            <a:endParaRPr lang="en-US" baseline="0" dirty="0" smtClean="0"/>
          </a:p>
          <a:p>
            <a:r>
              <a:rPr lang="en-US" baseline="0" dirty="0" smtClean="0"/>
              <a:t>Handouts </a:t>
            </a:r>
            <a:r>
              <a:rPr lang="en-US" baseline="0" dirty="0" smtClean="0"/>
              <a:t>needed (classroom data, CA framework , ERS, Venn Diagram)</a:t>
            </a:r>
          </a:p>
          <a:p>
            <a:endParaRPr lang="en-US" dirty="0" smtClean="0"/>
          </a:p>
          <a:p>
            <a:r>
              <a:rPr lang="en-US" baseline="0" dirty="0" smtClean="0"/>
              <a:t>In </a:t>
            </a:r>
            <a:r>
              <a:rPr lang="en-US" baseline="0" dirty="0" smtClean="0"/>
              <a:t>this activity </a:t>
            </a:r>
            <a:r>
              <a:rPr lang="en-US" baseline="0" dirty="0" smtClean="0"/>
              <a:t>participants</a:t>
            </a:r>
            <a:r>
              <a:rPr lang="en-US" dirty="0" smtClean="0"/>
              <a:t> </a:t>
            </a:r>
            <a:r>
              <a:rPr lang="en-US" baseline="0" dirty="0" smtClean="0"/>
              <a:t>will </a:t>
            </a:r>
            <a:r>
              <a:rPr lang="en-US" baseline="0" dirty="0" smtClean="0"/>
              <a:t>analyze their classroom data. After choosing a domain that needs support they will examine domains from the California </a:t>
            </a:r>
            <a:r>
              <a:rPr lang="en-US" baseline="0" dirty="0" smtClean="0"/>
              <a:t>framework </a:t>
            </a:r>
            <a:r>
              <a:rPr lang="en-US" baseline="0" dirty="0" smtClean="0"/>
              <a:t>( IT or PS) and specific Items in the ERS (IT or EC) for connections on strategies and best practice.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www.caearlychildhoodonline.org</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ERS modules </a:t>
            </a:r>
            <a:r>
              <a:rPr lang="en-US" baseline="0" dirty="0" smtClean="0"/>
              <a:t>are a great resource. Use this resource now, it is free until the end of </a:t>
            </a:r>
            <a:r>
              <a:rPr lang="en-US" baseline="0" dirty="0" smtClean="0"/>
              <a:t>2015...Big </a:t>
            </a:r>
            <a:r>
              <a:rPr lang="en-US" baseline="0" dirty="0" smtClean="0"/>
              <a:t>thanks to CA First 5.</a:t>
            </a:r>
            <a:endParaRPr lang="en-US" dirty="0" smtClean="0"/>
          </a:p>
          <a:p>
            <a:endParaRPr lang="en-US" dirty="0"/>
          </a:p>
        </p:txBody>
      </p:sp>
      <p:sp>
        <p:nvSpPr>
          <p:cNvPr id="4" name="Slide Number Placeholder 3"/>
          <p:cNvSpPr>
            <a:spLocks noGrp="1"/>
          </p:cNvSpPr>
          <p:nvPr>
            <p:ph type="sldNum" sz="quarter" idx="10"/>
          </p:nvPr>
        </p:nvSpPr>
        <p:spPr/>
        <p:txBody>
          <a:bodyPr/>
          <a:lstStyle/>
          <a:p>
            <a:fld id="{87620141-0AB9-45C9-A845-68674B311032}" type="slidenum">
              <a:rPr lang="en-US" smtClean="0"/>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California</a:t>
            </a:r>
            <a:r>
              <a:rPr lang="en-US" baseline="0" dirty="0" smtClean="0"/>
              <a:t> </a:t>
            </a:r>
            <a:r>
              <a:rPr lang="en-US" baseline="0" dirty="0" smtClean="0"/>
              <a:t>Preschool </a:t>
            </a:r>
            <a:r>
              <a:rPr lang="en-US" baseline="0" dirty="0" smtClean="0"/>
              <a:t>Curriculum </a:t>
            </a:r>
            <a:r>
              <a:rPr lang="en-US" baseline="0" dirty="0" smtClean="0"/>
              <a:t>Framework, p.102-104 </a:t>
            </a:r>
            <a:r>
              <a:rPr lang="en-US" baseline="0" dirty="0" smtClean="0"/>
              <a:t>Let us </a:t>
            </a:r>
            <a:r>
              <a:rPr lang="en-US" baseline="0" dirty="0" smtClean="0"/>
              <a:t>consider how</a:t>
            </a:r>
            <a:r>
              <a:rPr lang="en-US" dirty="0" smtClean="0"/>
              <a:t> </a:t>
            </a:r>
            <a:r>
              <a:rPr lang="en-US" baseline="0" dirty="0" smtClean="0"/>
              <a:t>these </a:t>
            </a:r>
            <a:r>
              <a:rPr lang="en-US" baseline="0" dirty="0" smtClean="0"/>
              <a:t>ideas connect to Environment Rating </a:t>
            </a:r>
            <a:r>
              <a:rPr lang="en-US" baseline="0" dirty="0" smtClean="0"/>
              <a:t>Scales.</a:t>
            </a:r>
            <a:endParaRPr lang="en-US" dirty="0"/>
          </a:p>
        </p:txBody>
      </p:sp>
      <p:sp>
        <p:nvSpPr>
          <p:cNvPr id="4" name="Slide Number Placeholder 3"/>
          <p:cNvSpPr>
            <a:spLocks noGrp="1"/>
          </p:cNvSpPr>
          <p:nvPr>
            <p:ph type="sldNum" sz="quarter" idx="10"/>
          </p:nvPr>
        </p:nvSpPr>
        <p:spPr/>
        <p:txBody>
          <a:bodyPr/>
          <a:lstStyle/>
          <a:p>
            <a:fld id="{87620141-0AB9-45C9-A845-68674B311032}" type="slidenum">
              <a:rPr lang="en-US" smtClean="0"/>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Use this resource now, it is free until the end of 2015</a:t>
            </a:r>
            <a:r>
              <a:rPr lang="en-US" baseline="0" dirty="0" smtClean="0"/>
              <a:t>. </a:t>
            </a:r>
            <a:r>
              <a:rPr lang="en-US" baseline="0" dirty="0" smtClean="0"/>
              <a:t>Big thanks to CA First 5.</a:t>
            </a:r>
            <a:endParaRPr lang="en-US" dirty="0"/>
          </a:p>
        </p:txBody>
      </p:sp>
      <p:sp>
        <p:nvSpPr>
          <p:cNvPr id="4" name="Slide Number Placeholder 3"/>
          <p:cNvSpPr>
            <a:spLocks noGrp="1"/>
          </p:cNvSpPr>
          <p:nvPr>
            <p:ph type="sldNum" sz="quarter" idx="10"/>
          </p:nvPr>
        </p:nvSpPr>
        <p:spPr/>
        <p:txBody>
          <a:bodyPr/>
          <a:lstStyle/>
          <a:p>
            <a:fld id="{87620141-0AB9-45C9-A845-68674B311032}" type="slidenum">
              <a:rPr lang="en-US" smtClean="0"/>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Have participants pull out Venn</a:t>
            </a:r>
            <a:r>
              <a:rPr lang="en-US" baseline="0" dirty="0" smtClean="0"/>
              <a:t> Diagram handout and Activity Sheet. </a:t>
            </a:r>
          </a:p>
          <a:p>
            <a:endParaRPr lang="en-US" dirty="0" smtClean="0"/>
          </a:p>
          <a:p>
            <a:r>
              <a:rPr lang="en-US" baseline="0" dirty="0" smtClean="0"/>
              <a:t>Have </a:t>
            </a:r>
            <a:r>
              <a:rPr lang="en-US" baseline="0" dirty="0" smtClean="0"/>
              <a:t>them write strategies from the framework into the </a:t>
            </a:r>
            <a:r>
              <a:rPr lang="en-US" baseline="0" dirty="0" smtClean="0"/>
              <a:t>framework </a:t>
            </a:r>
            <a:r>
              <a:rPr lang="en-US" baseline="0" dirty="0" smtClean="0"/>
              <a:t>circle and indicators from ERS item 15.</a:t>
            </a:r>
          </a:p>
          <a:p>
            <a:r>
              <a:rPr lang="en-US" baseline="0" dirty="0" smtClean="0"/>
              <a:t>Also what skills are they able to observe for and support in the classroom based on providing strategies from the Framework and best practices according to the </a:t>
            </a:r>
            <a:r>
              <a:rPr lang="en-US" baseline="0" dirty="0" smtClean="0"/>
              <a:t>ECERS?</a:t>
            </a:r>
            <a:endParaRPr lang="en-US" baseline="0" dirty="0" smtClean="0"/>
          </a:p>
          <a:p>
            <a:r>
              <a:rPr lang="en-US" baseline="0" dirty="0" smtClean="0"/>
              <a:t>Have </a:t>
            </a:r>
            <a:r>
              <a:rPr lang="en-US" baseline="0" dirty="0" smtClean="0"/>
              <a:t>participants write what they can observe in the middle of both circles. </a:t>
            </a:r>
          </a:p>
          <a:p>
            <a:r>
              <a:rPr lang="en-US" baseline="0" dirty="0" smtClean="0"/>
              <a:t>This </a:t>
            </a:r>
            <a:r>
              <a:rPr lang="en-US" baseline="0" dirty="0" smtClean="0"/>
              <a:t>activity can also be done using large chart </a:t>
            </a:r>
            <a:r>
              <a:rPr lang="en-US" baseline="0" dirty="0" smtClean="0"/>
              <a:t>paper.</a:t>
            </a:r>
            <a:endParaRPr lang="en-US" dirty="0"/>
          </a:p>
        </p:txBody>
      </p:sp>
      <p:sp>
        <p:nvSpPr>
          <p:cNvPr id="4" name="Slide Number Placeholder 3"/>
          <p:cNvSpPr>
            <a:spLocks noGrp="1"/>
          </p:cNvSpPr>
          <p:nvPr>
            <p:ph type="sldNum" sz="quarter" idx="10"/>
          </p:nvPr>
        </p:nvSpPr>
        <p:spPr/>
        <p:txBody>
          <a:bodyPr/>
          <a:lstStyle/>
          <a:p>
            <a:fld id="{87620141-0AB9-45C9-A845-68674B311032}" type="slidenum">
              <a:rPr lang="en-US" smtClean="0"/>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Arial" pitchFamily="-65" charset="0"/>
                <a:ea typeface="ＭＳ Ｐゴシック" pitchFamily="-65" charset="-128"/>
                <a:cs typeface="ＭＳ Ｐゴシック" pitchFamily="-65" charset="-128"/>
              </a:rPr>
              <a:t>This presentation</a:t>
            </a:r>
            <a:r>
              <a:rPr lang="en-US" baseline="0" dirty="0" smtClean="0">
                <a:latin typeface="Arial" pitchFamily="-65" charset="0"/>
                <a:ea typeface="ＭＳ Ｐゴシック" pitchFamily="-65" charset="-128"/>
                <a:cs typeface="ＭＳ Ｐゴシック" pitchFamily="-65" charset="-128"/>
              </a:rPr>
              <a:t> will be posted on the </a:t>
            </a:r>
            <a:r>
              <a:rPr lang="en-US" baseline="0" dirty="0" smtClean="0">
                <a:latin typeface="Arial" pitchFamily="-65" charset="0"/>
                <a:ea typeface="ＭＳ Ｐゴシック" pitchFamily="-65" charset="-128"/>
                <a:cs typeface="ＭＳ Ｐゴシック" pitchFamily="-65" charset="-128"/>
              </a:rPr>
              <a:t>Desired Results Web site </a:t>
            </a:r>
            <a:r>
              <a:rPr lang="en-US" baseline="0" dirty="0" smtClean="0">
                <a:latin typeface="Arial" pitchFamily="-65" charset="0"/>
                <a:ea typeface="ＭＳ Ｐゴシック" pitchFamily="-65" charset="-128"/>
                <a:cs typeface="ＭＳ Ｐゴシック" pitchFamily="-65" charset="-128"/>
              </a:rPr>
              <a:t>as a resource for administrators to train their staff on the DRDP </a:t>
            </a:r>
            <a:r>
              <a:rPr lang="en-US" baseline="0" dirty="0" smtClean="0">
                <a:latin typeface="Arial" pitchFamily="-65" charset="0"/>
                <a:ea typeface="ＭＳ Ｐゴシック" pitchFamily="-65" charset="-128"/>
                <a:cs typeface="ＭＳ Ｐゴシック" pitchFamily="-65" charset="-128"/>
              </a:rPr>
              <a:t>(2015) </a:t>
            </a:r>
            <a:r>
              <a:rPr lang="en-US" baseline="0" dirty="0" smtClean="0">
                <a:latin typeface="Arial" pitchFamily="-65" charset="0"/>
                <a:ea typeface="ＭＳ Ｐゴシック" pitchFamily="-65" charset="-128"/>
                <a:cs typeface="ＭＳ Ｐゴシック" pitchFamily="-65" charset="-128"/>
              </a:rPr>
              <a:t>at the end of April 2015</a:t>
            </a:r>
            <a:endParaRPr lang="en-US" dirty="0" smtClean="0">
              <a:latin typeface="Arial" pitchFamily="-65" charset="0"/>
              <a:ea typeface="ＭＳ Ｐゴシック" pitchFamily="-65" charset="-128"/>
              <a:cs typeface="ＭＳ Ｐゴシック" pitchFamily="-65" charset="-128"/>
            </a:endParaRPr>
          </a:p>
          <a:p>
            <a:pPr eaLnBrk="1" hangingPunct="1">
              <a:spcBef>
                <a:spcPct val="0"/>
              </a:spcBef>
            </a:pPr>
            <a:r>
              <a:rPr lang="en-US" baseline="0" dirty="0" smtClean="0">
                <a:latin typeface="Arial" pitchFamily="-65" charset="0"/>
                <a:ea typeface="ＭＳ Ｐゴシック" pitchFamily="-65" charset="-128"/>
                <a:cs typeface="ＭＳ Ｐゴシック" pitchFamily="-65" charset="-128"/>
              </a:rPr>
              <a:t>Ask </a:t>
            </a:r>
            <a:r>
              <a:rPr lang="en-US" baseline="0" dirty="0" smtClean="0">
                <a:latin typeface="Arial" pitchFamily="-65" charset="0"/>
                <a:ea typeface="ＭＳ Ｐゴシック" pitchFamily="-65" charset="-128"/>
                <a:cs typeface="ＭＳ Ｐゴシック" pitchFamily="-65" charset="-128"/>
              </a:rPr>
              <a:t>your </a:t>
            </a:r>
            <a:r>
              <a:rPr lang="en-US" baseline="0" dirty="0" smtClean="0">
                <a:latin typeface="Arial" pitchFamily="-65" charset="0"/>
                <a:ea typeface="ＭＳ Ｐゴシック" pitchFamily="-65" charset="-128"/>
                <a:cs typeface="ＭＳ Ｐゴシック" pitchFamily="-65" charset="-128"/>
              </a:rPr>
              <a:t>staff:</a:t>
            </a:r>
            <a:endParaRPr lang="en-US" baseline="0" dirty="0" smtClean="0">
              <a:latin typeface="Arial" pitchFamily="-65" charset="0"/>
              <a:ea typeface="ＭＳ Ｐゴシック" pitchFamily="-65" charset="-128"/>
              <a:cs typeface="ＭＳ Ｐゴシック" pitchFamily="-65" charset="-128"/>
            </a:endParaRPr>
          </a:p>
          <a:p>
            <a:pPr eaLnBrk="1" hangingPunct="1">
              <a:spcBef>
                <a:spcPct val="0"/>
              </a:spcBef>
            </a:pPr>
            <a:r>
              <a:rPr lang="en-US" baseline="0" dirty="0" smtClean="0">
                <a:latin typeface="Arial" pitchFamily="-65" charset="0"/>
                <a:ea typeface="ＭＳ Ｐゴシック" pitchFamily="-65" charset="-128"/>
                <a:cs typeface="ＭＳ Ｐゴシック" pitchFamily="-65" charset="-128"/>
              </a:rPr>
              <a:t>What </a:t>
            </a:r>
            <a:r>
              <a:rPr lang="en-US" baseline="0" dirty="0" smtClean="0">
                <a:latin typeface="Arial" pitchFamily="-65" charset="0"/>
                <a:ea typeface="ＭＳ Ｐゴシック" pitchFamily="-65" charset="-128"/>
                <a:cs typeface="ＭＳ Ｐゴシック" pitchFamily="-65" charset="-128"/>
              </a:rPr>
              <a:t>do they </a:t>
            </a:r>
            <a:r>
              <a:rPr lang="en-US" baseline="0" dirty="0" smtClean="0">
                <a:latin typeface="Arial" pitchFamily="-65" charset="0"/>
                <a:ea typeface="ＭＳ Ｐゴシック" pitchFamily="-65" charset="-128"/>
                <a:cs typeface="ＭＳ Ｐゴシック" pitchFamily="-65" charset="-128"/>
              </a:rPr>
              <a:t>already know about DRDP 2015?</a:t>
            </a:r>
          </a:p>
          <a:p>
            <a:pPr eaLnBrk="1" hangingPunct="1">
              <a:spcBef>
                <a:spcPct val="0"/>
              </a:spcBef>
            </a:pPr>
            <a:r>
              <a:rPr lang="en-US" baseline="0" dirty="0" smtClean="0">
                <a:latin typeface="Arial" pitchFamily="-65" charset="0"/>
                <a:ea typeface="ＭＳ Ｐゴシック" pitchFamily="-65" charset="-128"/>
                <a:cs typeface="ＭＳ Ｐゴシック" pitchFamily="-65" charset="-128"/>
              </a:rPr>
              <a:t>What do they want to know?</a:t>
            </a:r>
          </a:p>
          <a:p>
            <a:pPr eaLnBrk="1" hangingPunct="1">
              <a:spcBef>
                <a:spcPct val="0"/>
              </a:spcBef>
            </a:pPr>
            <a:endParaRPr lang="en-US" baseline="0" dirty="0" smtClean="0">
              <a:latin typeface="Arial" pitchFamily="-65" charset="0"/>
              <a:ea typeface="ＭＳ Ｐゴシック" pitchFamily="-65" charset="-128"/>
              <a:cs typeface="ＭＳ Ｐゴシック" pitchFamily="-65" charset="-128"/>
            </a:endParaRPr>
          </a:p>
          <a:p>
            <a:pPr eaLnBrk="1" hangingPunct="1">
              <a:spcBef>
                <a:spcPct val="0"/>
              </a:spcBef>
            </a:pPr>
            <a:r>
              <a:rPr lang="en-US" baseline="0" dirty="0" smtClean="0">
                <a:latin typeface="Arial" pitchFamily="-65" charset="0"/>
                <a:ea typeface="ＭＳ Ｐゴシック" pitchFamily="-65" charset="-128"/>
                <a:cs typeface="ＭＳ Ｐゴシック" pitchFamily="-65" charset="-128"/>
              </a:rPr>
              <a:t>You </a:t>
            </a:r>
            <a:r>
              <a:rPr lang="en-US" baseline="0" dirty="0" smtClean="0">
                <a:latin typeface="Arial" pitchFamily="-65" charset="0"/>
                <a:ea typeface="ＭＳ Ｐゴシック" pitchFamily="-65" charset="-128"/>
                <a:cs typeface="ＭＳ Ｐゴシック" pitchFamily="-65" charset="-128"/>
              </a:rPr>
              <a:t>can chart these responses </a:t>
            </a:r>
            <a:endParaRPr lang="en-US" dirty="0" smtClean="0">
              <a:latin typeface="Arial" pitchFamily="-65" charset="0"/>
              <a:ea typeface="ＭＳ Ｐゴシック" pitchFamily="-65" charset="-128"/>
              <a:cs typeface="ＭＳ Ｐゴシック" pitchFamily="-65" charset="-128"/>
            </a:endParaRPr>
          </a:p>
        </p:txBody>
      </p:sp>
      <p:sp>
        <p:nvSpPr>
          <p:cNvPr id="16388" name="Slide Number Placeholder 3"/>
          <p:cNvSpPr>
            <a:spLocks noGrp="1"/>
          </p:cNvSpPr>
          <p:nvPr>
            <p:ph type="sldNum" sz="quarter" idx="5"/>
          </p:nvPr>
        </p:nvSpPr>
        <p:spPr bwMode="auto">
          <a:noFill/>
          <a:ln>
            <a:miter lim="800000"/>
            <a:headEnd/>
            <a:tailEnd/>
          </a:ln>
        </p:spPr>
        <p:txBody>
          <a:bodyPr/>
          <a:lstStyle/>
          <a:p>
            <a:pPr defTabSz="912879" eaLnBrk="0" hangingPunct="0"/>
            <a:fld id="{659B70AB-4D5C-864D-AC74-BD24E1FDE227}" type="slidenum">
              <a:rPr lang="en-US">
                <a:solidFill>
                  <a:srgbClr val="000000"/>
                </a:solidFill>
                <a:latin typeface="Arial" pitchFamily="-65" charset="0"/>
              </a:rPr>
              <a:pPr defTabSz="912879" eaLnBrk="0" hangingPunct="0"/>
              <a:t>5</a:t>
            </a:fld>
            <a:endParaRPr lang="en-US" dirty="0">
              <a:solidFill>
                <a:srgbClr val="000000"/>
              </a:solidFill>
              <a:latin typeface="Arial" pitchFamily="-65"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620141-0AB9-45C9-A845-68674B311032}" type="slidenum">
              <a:rPr lang="en-US" smtClean="0"/>
              <a:pPr/>
              <a:t>50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r>
              <a:rPr lang="en-US" dirty="0">
                <a:latin typeface="Arial" pitchFamily="-84" charset="0"/>
                <a:ea typeface="Arial" pitchFamily="-84" charset="0"/>
                <a:cs typeface="Arial" pitchFamily="-84" charset="0"/>
              </a:rPr>
              <a:t>The courses provided on the California Early Childhood Online (CECO) Web site enable teachers to increase content knowledge and ability to provide developmentally appropriate experiences for children in their care.</a:t>
            </a:r>
            <a:r>
              <a:rPr lang="en-US" dirty="0" smtClean="0">
                <a:latin typeface="Arial" pitchFamily="-84" charset="0"/>
                <a:ea typeface="Arial" pitchFamily="-84" charset="0"/>
                <a:cs typeface="Arial" pitchFamily="-84" charset="0"/>
              </a:rPr>
              <a:t> </a:t>
            </a:r>
          </a:p>
          <a:p>
            <a:endParaRPr lang="en-US" dirty="0" smtClean="0">
              <a:latin typeface="Arial" pitchFamily="-84" charset="0"/>
              <a:ea typeface="Arial" pitchFamily="-84" charset="0"/>
              <a:cs typeface="Arial" pitchFamily="-84" charset="0"/>
            </a:endParaRPr>
          </a:p>
          <a:p>
            <a:r>
              <a:rPr lang="en-US" dirty="0" smtClean="0">
                <a:latin typeface="Arial" pitchFamily="-84" charset="0"/>
                <a:ea typeface="Arial" pitchFamily="-84" charset="0"/>
                <a:cs typeface="Arial" pitchFamily="-84" charset="0"/>
              </a:rPr>
              <a:t>Meeting </a:t>
            </a:r>
            <a:r>
              <a:rPr lang="en-US" dirty="0">
                <a:latin typeface="Arial" pitchFamily="-84" charset="0"/>
                <a:ea typeface="Arial" pitchFamily="-84" charset="0"/>
                <a:cs typeface="Arial" pitchFamily="-84" charset="0"/>
              </a:rPr>
              <a:t>the developmental needs of young children and their families requires a comprehensive approach.</a:t>
            </a:r>
            <a:r>
              <a:rPr lang="en-US" dirty="0" smtClean="0">
                <a:latin typeface="Arial" pitchFamily="-84" charset="0"/>
                <a:ea typeface="Arial" pitchFamily="-84" charset="0"/>
                <a:cs typeface="Arial" pitchFamily="-84" charset="0"/>
              </a:rPr>
              <a:t> </a:t>
            </a:r>
          </a:p>
          <a:p>
            <a:endParaRPr lang="en-US" dirty="0" smtClean="0">
              <a:latin typeface="Arial" pitchFamily="-84" charset="0"/>
              <a:ea typeface="Arial" pitchFamily="-84" charset="0"/>
              <a:cs typeface="Arial" pitchFamily="-84" charset="0"/>
            </a:endParaRPr>
          </a:p>
          <a:p>
            <a:r>
              <a:rPr lang="en-US" dirty="0" smtClean="0">
                <a:latin typeface="Arial" pitchFamily="-84" charset="0"/>
                <a:ea typeface="Arial" pitchFamily="-84" charset="0"/>
                <a:cs typeface="Arial" pitchFamily="-84" charset="0"/>
              </a:rPr>
              <a:t>CECO </a:t>
            </a:r>
            <a:r>
              <a:rPr lang="en-US" dirty="0">
                <a:latin typeface="Arial" pitchFamily="-84" charset="0"/>
                <a:ea typeface="Arial" pitchFamily="-84" charset="0"/>
                <a:cs typeface="Arial" pitchFamily="-84" charset="0"/>
              </a:rPr>
              <a:t>provides access to comprehensive resources and courses in one centralized location to meet the ever-changing needs of the early childhood field.</a:t>
            </a:r>
            <a:r>
              <a:rPr lang="en-US" dirty="0" smtClean="0">
                <a:latin typeface="Arial" pitchFamily="-84" charset="0"/>
                <a:ea typeface="Arial" pitchFamily="-84" charset="0"/>
                <a:cs typeface="Arial" pitchFamily="-84" charset="0"/>
              </a:rPr>
              <a:t> </a:t>
            </a:r>
          </a:p>
          <a:p>
            <a:endParaRPr lang="en-US" dirty="0" smtClean="0">
              <a:latin typeface="Arial" pitchFamily="-84" charset="0"/>
              <a:ea typeface="Arial" pitchFamily="-84" charset="0"/>
              <a:cs typeface="Arial" pitchFamily="-84" charset="0"/>
            </a:endParaRPr>
          </a:p>
          <a:p>
            <a:r>
              <a:rPr lang="en-US" dirty="0" smtClean="0"/>
              <a:t>Use CECO ERS module</a:t>
            </a:r>
            <a:r>
              <a:rPr lang="en-US" baseline="0" dirty="0" smtClean="0"/>
              <a:t> </a:t>
            </a:r>
          </a:p>
          <a:p>
            <a:r>
              <a:rPr lang="en-US" baseline="0" dirty="0" smtClean="0"/>
              <a:t>Use this resource now, it is free until the end of </a:t>
            </a:r>
            <a:r>
              <a:rPr lang="en-US" baseline="0" dirty="0" smtClean="0"/>
              <a:t>2015.</a:t>
            </a:r>
            <a:r>
              <a:rPr lang="en-US" dirty="0" smtClean="0"/>
              <a:t> </a:t>
            </a:r>
            <a:r>
              <a:rPr lang="en-US" baseline="0" dirty="0" smtClean="0"/>
              <a:t>Big </a:t>
            </a:r>
            <a:r>
              <a:rPr lang="en-US" baseline="0" dirty="0" smtClean="0"/>
              <a:t>thanks to CA First 5.</a:t>
            </a:r>
            <a:endParaRPr lang="en-US" dirty="0" smtClean="0"/>
          </a:p>
          <a:p>
            <a:endParaRPr lang="en-US" dirty="0" smtClean="0">
              <a:latin typeface="Arial" pitchFamily="-84" charset="0"/>
              <a:ea typeface="Arial" pitchFamily="-84" charset="0"/>
              <a:cs typeface="Arial" pitchFamily="-84" charset="0"/>
            </a:endParaRPr>
          </a:p>
          <a:p>
            <a:r>
              <a:rPr lang="en-US" dirty="0" smtClean="0">
                <a:latin typeface="Arial" pitchFamily="-84" charset="0"/>
                <a:ea typeface="Arial" pitchFamily="-84" charset="0"/>
                <a:cs typeface="Arial" pitchFamily="-84" charset="0"/>
              </a:rPr>
              <a:t>www.caearlychildhoodonline.org</a:t>
            </a:r>
            <a:endParaRPr lang="en-US" dirty="0">
              <a:latin typeface="Arial" pitchFamily="-84" charset="0"/>
              <a:ea typeface="Arial" pitchFamily="-84" charset="0"/>
              <a:cs typeface="Arial" pitchFamily="-84" charset="0"/>
            </a:endParaRPr>
          </a:p>
        </p:txBody>
      </p:sp>
      <p:sp>
        <p:nvSpPr>
          <p:cNvPr id="58372" name="Slide Number Placeholder 3"/>
          <p:cNvSpPr>
            <a:spLocks noGrp="1"/>
          </p:cNvSpPr>
          <p:nvPr>
            <p:ph type="sldNum" sz="quarter" idx="5"/>
          </p:nvPr>
        </p:nvSpPr>
        <p:spPr>
          <a:noFill/>
        </p:spPr>
        <p:txBody>
          <a:bodyPr/>
          <a:lstStyle/>
          <a:p>
            <a:fld id="{B081B83A-52E9-9342-9CB4-FEBABD869C70}" type="slidenum">
              <a:rPr lang="en-US"/>
              <a:pPr/>
              <a:t>51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620141-0AB9-45C9-A845-68674B311032}" type="slidenum">
              <a:rPr lang="en-US" smtClean="0"/>
              <a:pPr/>
              <a:t>52</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620141-0AB9-45C9-A845-68674B311032}" type="slidenum">
              <a:rPr lang="en-US" smtClean="0"/>
              <a:pPr/>
              <a:t>53</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This slide serves as an acknowledgement to our collaborators.</a:t>
            </a:r>
          </a:p>
          <a:p>
            <a:pPr eaLnBrk="1" hangingPunct="1"/>
            <a:endParaRPr lang="en-US" dirty="0" smtClean="0"/>
          </a:p>
          <a:p>
            <a:pPr eaLnBrk="1" hangingPunct="1"/>
            <a:r>
              <a:rPr lang="en-US" dirty="0" smtClean="0"/>
              <a:t>WestEd is working with UC BEAR (UC Berkeley Evaluation and Assessment Research Center). The work we are doing to develop this instrument is sponsored by the California Department of Education, Early Education and Support Division and Special Education Division.</a:t>
            </a:r>
          </a:p>
          <a:p>
            <a:endParaRPr lang="en-US" dirty="0" smtClean="0"/>
          </a:p>
        </p:txBody>
      </p:sp>
      <p:sp>
        <p:nvSpPr>
          <p:cNvPr id="129028" name="Slide Number Placeholder 3"/>
          <p:cNvSpPr>
            <a:spLocks noGrp="1"/>
          </p:cNvSpPr>
          <p:nvPr>
            <p:ph type="sldNum" sz="quarter" idx="5"/>
          </p:nvPr>
        </p:nvSpPr>
        <p:spPr bwMode="auto">
          <a:noFill/>
          <a:ln>
            <a:miter lim="800000"/>
            <a:headEnd/>
            <a:tailEnd/>
          </a:ln>
        </p:spPr>
        <p:txBody>
          <a:bodyPr/>
          <a:lstStyle/>
          <a:p>
            <a:fld id="{DCA124FC-E3AD-422C-A5A6-D344B75B102F}" type="slidenum">
              <a:rPr lang="en-US">
                <a:latin typeface="Arial" charset="0"/>
              </a:rPr>
              <a:pPr/>
              <a:t>54</a:t>
            </a:fld>
            <a:endParaRPr lang="en-US" dirty="0">
              <a:latin typeface="Arial"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Arial" charset="0"/>
            </a:endParaRPr>
          </a:p>
        </p:txBody>
      </p:sp>
      <p:sp>
        <p:nvSpPr>
          <p:cNvPr id="131076" name="Slide Number Placeholder 3"/>
          <p:cNvSpPr>
            <a:spLocks noGrp="1"/>
          </p:cNvSpPr>
          <p:nvPr>
            <p:ph type="sldNum" sz="quarter" idx="5"/>
          </p:nvPr>
        </p:nvSpPr>
        <p:spPr bwMode="auto">
          <a:noFill/>
          <a:ln>
            <a:miter lim="800000"/>
            <a:headEnd/>
            <a:tailEnd/>
          </a:ln>
        </p:spPr>
        <p:txBody>
          <a:bodyPr/>
          <a:lstStyle/>
          <a:p>
            <a:pPr defTabSz="912879" eaLnBrk="0" hangingPunct="0"/>
            <a:fld id="{96D4859A-83E5-4ED5-8A2D-97F46F72EE33}" type="slidenum">
              <a:rPr lang="en-US">
                <a:solidFill>
                  <a:srgbClr val="000000"/>
                </a:solidFill>
                <a:latin typeface="Arial" charset="0"/>
              </a:rPr>
              <a:pPr defTabSz="912879" eaLnBrk="0" hangingPunct="0"/>
              <a:t>55</a:t>
            </a:fld>
            <a:endParaRPr lang="en-US" dirty="0">
              <a:solidFill>
                <a:srgbClr val="000000"/>
              </a:solidFill>
              <a:latin typeface="Arial"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Arial" charset="0"/>
            </a:endParaRPr>
          </a:p>
        </p:txBody>
      </p:sp>
      <p:sp>
        <p:nvSpPr>
          <p:cNvPr id="133124" name="Slide Number Placeholder 3"/>
          <p:cNvSpPr>
            <a:spLocks noGrp="1"/>
          </p:cNvSpPr>
          <p:nvPr>
            <p:ph type="sldNum" sz="quarter" idx="5"/>
          </p:nvPr>
        </p:nvSpPr>
        <p:spPr bwMode="auto">
          <a:noFill/>
          <a:ln>
            <a:miter lim="800000"/>
            <a:headEnd/>
            <a:tailEnd/>
          </a:ln>
        </p:spPr>
        <p:txBody>
          <a:bodyPr/>
          <a:lstStyle/>
          <a:p>
            <a:pPr defTabSz="912879" eaLnBrk="0" hangingPunct="0"/>
            <a:r>
              <a:rPr lang="en-US" dirty="0">
                <a:solidFill>
                  <a:srgbClr val="000000"/>
                </a:solidFill>
                <a:latin typeface="Arial" charset="0"/>
              </a:rPr>
              <a:t>1</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ln>
            <a:miter lim="800000"/>
            <a:headEnd/>
            <a:tailEnd/>
          </a:ln>
        </p:spPr>
        <p:txBody>
          <a:bodyPr/>
          <a:lstStyle/>
          <a:p>
            <a:pPr defTabSz="912879" eaLnBrk="0" hangingPunct="0"/>
            <a:fld id="{01059939-F3FD-401C-B2C1-D398AAC54B38}" type="slidenum">
              <a:rPr lang="en-US">
                <a:solidFill>
                  <a:srgbClr val="000000"/>
                </a:solidFill>
                <a:latin typeface="Arial" charset="0"/>
              </a:rPr>
              <a:pPr defTabSz="912879" eaLnBrk="0" hangingPunct="0"/>
              <a:t>6</a:t>
            </a:fld>
            <a:endParaRPr lang="en-US" sz="1100" dirty="0">
              <a:solidFill>
                <a:srgbClr val="000000"/>
              </a:solidFill>
              <a:latin typeface="Times New Roman" pitchFamily="-1" charset="0"/>
            </a:endParaRPr>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Arial" charset="0"/>
              </a:rPr>
              <a:t>Observation is the foundation of the DRDP (2015) assessment instrument. </a:t>
            </a:r>
          </a:p>
          <a:p>
            <a:pPr eaLnBrk="1" hangingPunct="1">
              <a:spcBef>
                <a:spcPct val="0"/>
              </a:spcBef>
            </a:pPr>
            <a:r>
              <a:rPr lang="en-US" dirty="0" smtClean="0">
                <a:latin typeface="Arial" charset="0"/>
              </a:rPr>
              <a:t>It is NOT a test.</a:t>
            </a:r>
          </a:p>
          <a:p>
            <a:pPr eaLnBrk="1" hangingPunct="1">
              <a:spcBef>
                <a:spcPct val="0"/>
              </a:spcBef>
            </a:pPr>
            <a:r>
              <a:rPr lang="en-US" dirty="0" smtClean="0">
                <a:latin typeface="Arial" charset="0"/>
              </a:rPr>
              <a:t>Not a checklist</a:t>
            </a:r>
          </a:p>
          <a:p>
            <a:pPr eaLnBrk="1" hangingPunct="1">
              <a:spcBef>
                <a:spcPct val="0"/>
              </a:spcBef>
            </a:pPr>
            <a:r>
              <a:rPr lang="en-US" dirty="0" smtClean="0">
                <a:latin typeface="Arial" charset="0"/>
              </a:rPr>
              <a:t>Not a right or wrong list</a:t>
            </a:r>
          </a:p>
          <a:p>
            <a:pPr eaLnBrk="1" hangingPunct="1">
              <a:spcBef>
                <a:spcPct val="0"/>
              </a:spcBef>
            </a:pPr>
            <a:r>
              <a:rPr lang="en-US" dirty="0" smtClean="0">
                <a:latin typeface="Arial" charset="0"/>
              </a:rPr>
              <a:t>Authentic assessment is a recommended practice and includes the ongoing documentation of what children are able to accomplish. California has consistently</a:t>
            </a:r>
            <a:r>
              <a:rPr lang="en-US" baseline="0" dirty="0" smtClean="0">
                <a:latin typeface="Arial" charset="0"/>
              </a:rPr>
              <a:t> pulled researchers together to write what typical development looks like based on the research, then complete research studies to ensure the instrument reflects development and get feedback from </a:t>
            </a:r>
            <a:r>
              <a:rPr lang="en-US" baseline="0" dirty="0" err="1" smtClean="0">
                <a:latin typeface="Arial" charset="0"/>
              </a:rPr>
              <a:t>teachers.This</a:t>
            </a:r>
            <a:r>
              <a:rPr lang="en-US" baseline="0" dirty="0" smtClean="0">
                <a:latin typeface="Arial" charset="0"/>
              </a:rPr>
              <a:t> </a:t>
            </a:r>
            <a:r>
              <a:rPr lang="en-US" baseline="0" dirty="0" smtClean="0">
                <a:latin typeface="Arial" charset="0"/>
              </a:rPr>
              <a:t>is a very stringent process that California has followed to ensure a quality instrument that is valid and reliable. </a:t>
            </a:r>
            <a:endParaRPr lang="en-US" dirty="0" smtClean="0">
              <a:latin typeface="Arial" charset="0"/>
            </a:endParaRPr>
          </a:p>
          <a:p>
            <a:pPr eaLnBrk="1" hangingPunct="1">
              <a:spcBef>
                <a:spcPct val="0"/>
              </a:spcBef>
            </a:pPr>
            <a:endParaRPr lang="en-US" dirty="0" smtClean="0">
              <a:latin typeface="Arial" charset="0"/>
            </a:endParaRPr>
          </a:p>
          <a:p>
            <a:pPr eaLnBrk="1" hangingPunct="1">
              <a:spcBef>
                <a:spcPct val="0"/>
              </a:spcBef>
            </a:pPr>
            <a:endParaRPr lang="en-US" dirty="0"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Currently there are </a:t>
            </a:r>
            <a:r>
              <a:rPr lang="en-US" dirty="0" smtClean="0"/>
              <a:t>three </a:t>
            </a:r>
            <a:r>
              <a:rPr lang="en-US" dirty="0" smtClean="0"/>
              <a:t>assessments used for children before</a:t>
            </a:r>
            <a:r>
              <a:rPr lang="en-US" baseline="0" dirty="0" smtClean="0"/>
              <a:t> kindergarten</a:t>
            </a:r>
            <a:r>
              <a:rPr lang="en-US" dirty="0" smtClean="0"/>
              <a:t> </a:t>
            </a:r>
            <a:r>
              <a:rPr lang="en-US" baseline="0" dirty="0" smtClean="0"/>
              <a:t>entry. </a:t>
            </a:r>
            <a:endParaRPr lang="en-US" dirty="0" smtClean="0"/>
          </a:p>
          <a:p>
            <a:r>
              <a:rPr lang="en-US" dirty="0" smtClean="0"/>
              <a:t>The DRDP-IT and the DRDP-PS are aligned to the Early Learning and Development System. Children with IEPs receive two assessments</a:t>
            </a:r>
            <a:r>
              <a:rPr lang="en-US" baseline="0" dirty="0" smtClean="0"/>
              <a:t> the ACCESS  and the age appropriate instrument. </a:t>
            </a:r>
          </a:p>
          <a:p>
            <a:r>
              <a:rPr lang="en-US" baseline="0" dirty="0" smtClean="0"/>
              <a:t>The DRDP 2015 replaces these three instruments. </a:t>
            </a:r>
            <a:endParaRPr lang="en-US" dirty="0" smtClean="0"/>
          </a:p>
          <a:p>
            <a:r>
              <a:rPr lang="en-US" dirty="0" smtClean="0"/>
              <a:t>.</a:t>
            </a:r>
          </a:p>
          <a:p>
            <a:r>
              <a:rPr lang="en-US" baseline="0" dirty="0" smtClean="0"/>
              <a:t>Effective </a:t>
            </a:r>
            <a:r>
              <a:rPr lang="en-US" dirty="0" smtClean="0"/>
              <a:t>f</a:t>
            </a:r>
            <a:r>
              <a:rPr lang="en-US" baseline="0" dirty="0" smtClean="0"/>
              <a:t>all of 2015, the DRDP 2015 is required of all EESD programs and Special Education Programs </a:t>
            </a:r>
            <a:r>
              <a:rPr lang="en-US" baseline="0" dirty="0" smtClean="0"/>
              <a:t>and </a:t>
            </a:r>
            <a:r>
              <a:rPr lang="en-US" baseline="0" dirty="0" smtClean="0"/>
              <a:t>it is required for all children with an  IFSPs and IEPS. (new contract year 2015-16</a:t>
            </a:r>
            <a:r>
              <a:rPr lang="en-US" baseline="0" dirty="0" smtClean="0"/>
              <a:t>).</a:t>
            </a:r>
            <a:endParaRPr lang="en-US" dirty="0" smtClean="0"/>
          </a:p>
        </p:txBody>
      </p:sp>
      <p:sp>
        <p:nvSpPr>
          <p:cNvPr id="47108" name="Slide Number Placeholder 3"/>
          <p:cNvSpPr>
            <a:spLocks noGrp="1"/>
          </p:cNvSpPr>
          <p:nvPr>
            <p:ph type="sldNum" sz="quarter" idx="5"/>
          </p:nvPr>
        </p:nvSpPr>
        <p:spPr bwMode="auto">
          <a:noFill/>
          <a:ln>
            <a:miter lim="800000"/>
            <a:headEnd/>
            <a:tailEnd/>
          </a:ln>
        </p:spPr>
        <p:txBody>
          <a:bodyPr/>
          <a:lstStyle/>
          <a:p>
            <a:fld id="{04050ED1-CF50-4028-8455-97266DEB787C}" type="slidenum">
              <a:rPr lang="en-US"/>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instrument consists of a full continuum representing development from early infancy to early kindergarten. There is also the DRDP-K for children in transitional kindergarten or kindergarten.</a:t>
            </a:r>
          </a:p>
        </p:txBody>
      </p:sp>
      <p:sp>
        <p:nvSpPr>
          <p:cNvPr id="32772" name="Slide Number Placeholder 3"/>
          <p:cNvSpPr>
            <a:spLocks noGrp="1"/>
          </p:cNvSpPr>
          <p:nvPr>
            <p:ph type="sldNum" sz="quarter" idx="5"/>
          </p:nvPr>
        </p:nvSpPr>
        <p:spPr bwMode="auto">
          <a:noFill/>
          <a:ln>
            <a:miter lim="800000"/>
            <a:headEnd/>
            <a:tailEnd/>
          </a:ln>
        </p:spPr>
        <p:txBody>
          <a:bodyPr/>
          <a:lstStyle/>
          <a:p>
            <a:r>
              <a:rPr lang="en-US" dirty="0"/>
              <a:t>1</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
            </a:r>
            <a:br>
              <a:rPr lang="en-US" dirty="0" smtClean="0"/>
            </a:br>
            <a:r>
              <a:rPr lang="en-US" dirty="0" smtClean="0"/>
              <a:t>Purpose behind DRDP </a:t>
            </a:r>
            <a:r>
              <a:rPr lang="en-US" dirty="0" smtClean="0"/>
              <a:t>(2015):</a:t>
            </a:r>
            <a:endParaRPr lang="en-US" dirty="0" smtClean="0"/>
          </a:p>
          <a:p>
            <a:pPr eaLnBrk="1" hangingPunct="1">
              <a:spcBef>
                <a:spcPct val="0"/>
              </a:spcBef>
            </a:pPr>
            <a:r>
              <a:rPr lang="en-US" dirty="0" smtClean="0">
                <a:latin typeface="Arial" charset="0"/>
              </a:rPr>
              <a:t>The DRDP (2015) represents a full continuum instrument to assess all children from early infancy to kindergarten entry including children with Individual Family Service Plans (IFSP) and Individualized Education Programs (IEP).</a:t>
            </a:r>
          </a:p>
          <a:p>
            <a:pPr eaLnBrk="1" hangingPunct="1">
              <a:spcBef>
                <a:spcPct val="0"/>
              </a:spcBef>
            </a:pPr>
            <a:endParaRPr lang="en-US" dirty="0" smtClean="0">
              <a:latin typeface="Arial" charset="0"/>
            </a:endParaRPr>
          </a:p>
          <a:p>
            <a:pPr eaLnBrk="1" hangingPunct="1">
              <a:spcBef>
                <a:spcPct val="0"/>
              </a:spcBef>
            </a:pPr>
            <a:r>
              <a:rPr lang="en-US" dirty="0" smtClean="0">
                <a:latin typeface="Arial" charset="0"/>
              </a:rPr>
              <a:t>The DRDP </a:t>
            </a:r>
            <a:r>
              <a:rPr lang="en-US" dirty="0" smtClean="0">
                <a:latin typeface="Arial" charset="0"/>
              </a:rPr>
              <a:t>(2015)</a:t>
            </a:r>
            <a:r>
              <a:rPr lang="en-US" baseline="0" dirty="0" smtClean="0">
                <a:latin typeface="Arial" charset="0"/>
              </a:rPr>
              <a:t> </a:t>
            </a:r>
            <a:r>
              <a:rPr lang="en-US" baseline="0" dirty="0" smtClean="0">
                <a:latin typeface="Arial" charset="0"/>
              </a:rPr>
              <a:t>provides one single instrument in place of the three. It is</a:t>
            </a:r>
            <a:r>
              <a:rPr lang="en-US" dirty="0" smtClean="0">
                <a:latin typeface="Arial" charset="0"/>
              </a:rPr>
              <a:t> a</a:t>
            </a:r>
            <a:r>
              <a:rPr lang="en-US" baseline="0" dirty="0" smtClean="0">
                <a:latin typeface="Arial" charset="0"/>
              </a:rPr>
              <a:t>ligned to infant toddler foundations, preschool </a:t>
            </a:r>
            <a:r>
              <a:rPr lang="en-US" baseline="0" dirty="0" smtClean="0">
                <a:latin typeface="Arial" charset="0"/>
              </a:rPr>
              <a:t>foundations,</a:t>
            </a:r>
            <a:r>
              <a:rPr lang="en-US" dirty="0" smtClean="0">
                <a:latin typeface="Arial" charset="0"/>
              </a:rPr>
              <a:t> </a:t>
            </a:r>
            <a:r>
              <a:rPr lang="en-US" baseline="0" dirty="0" smtClean="0">
                <a:latin typeface="Arial" charset="0"/>
              </a:rPr>
              <a:t>Common </a:t>
            </a:r>
            <a:r>
              <a:rPr lang="en-US" baseline="0" dirty="0" smtClean="0">
                <a:latin typeface="Arial" charset="0"/>
              </a:rPr>
              <a:t>Core and Head Start </a:t>
            </a:r>
            <a:r>
              <a:rPr lang="en-US" baseline="0" dirty="0" smtClean="0">
                <a:latin typeface="Arial" charset="0"/>
              </a:rPr>
              <a:t>Early </a:t>
            </a:r>
            <a:r>
              <a:rPr lang="en-US" baseline="0" dirty="0" smtClean="0">
                <a:latin typeface="Arial" charset="0"/>
              </a:rPr>
              <a:t>Learning </a:t>
            </a:r>
            <a:r>
              <a:rPr lang="en-US" baseline="0" dirty="0" smtClean="0">
                <a:latin typeface="Arial" charset="0"/>
              </a:rPr>
              <a:t>Framework</a:t>
            </a:r>
            <a:r>
              <a:rPr lang="en-US" baseline="0" dirty="0" smtClean="0">
                <a:latin typeface="Arial" charset="0"/>
              </a:rPr>
              <a:t>. </a:t>
            </a:r>
            <a:endParaRPr lang="en-US" dirty="0" smtClean="0"/>
          </a:p>
          <a:p>
            <a:pPr eaLnBrk="1" hangingPunct="1">
              <a:spcBef>
                <a:spcPct val="0"/>
              </a:spcBef>
            </a:pPr>
            <a:endParaRPr lang="en-US" dirty="0" smtClean="0"/>
          </a:p>
          <a:p>
            <a:endParaRPr lang="en-US" dirty="0" smtClean="0"/>
          </a:p>
          <a:p>
            <a:endParaRPr lang="en-US" dirty="0" smtClean="0"/>
          </a:p>
          <a:p>
            <a:pPr eaLnBrk="1" hangingPunct="1">
              <a:spcBef>
                <a:spcPct val="0"/>
              </a:spcBef>
            </a:pPr>
            <a:endParaRPr lang="en-US" dirty="0" smtClean="0"/>
          </a:p>
        </p:txBody>
      </p:sp>
      <p:sp>
        <p:nvSpPr>
          <p:cNvPr id="34820" name="Slide Number Placeholder 3"/>
          <p:cNvSpPr>
            <a:spLocks noGrp="1"/>
          </p:cNvSpPr>
          <p:nvPr>
            <p:ph type="sldNum" sz="quarter" idx="5"/>
          </p:nvPr>
        </p:nvSpPr>
        <p:spPr bwMode="auto">
          <a:noFill/>
          <a:ln>
            <a:miter lim="800000"/>
            <a:headEnd/>
            <a:tailEnd/>
          </a:ln>
        </p:spPr>
        <p:txBody>
          <a:bodyPr/>
          <a:lstStyle/>
          <a:p>
            <a:fld id="{F1CBCC0E-5C49-4D48-AF41-DB547FE6336D}" type="slidenum">
              <a:rPr lang="en-US"/>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11D0AF-60F5-4A7B-A0F2-6380295F8496}" type="datetime1">
              <a:rPr lang="en-US" smtClean="0"/>
              <a:pPr/>
              <a:t>4/3/2015</a:t>
            </a:fld>
            <a:endParaRPr lang="en-US" dirty="0"/>
          </a:p>
        </p:txBody>
      </p:sp>
      <p:sp>
        <p:nvSpPr>
          <p:cNvPr id="5" name="Footer Placeholder 4"/>
          <p:cNvSpPr>
            <a:spLocks noGrp="1"/>
          </p:cNvSpPr>
          <p:nvPr>
            <p:ph type="ftr" sz="quarter" idx="11"/>
          </p:nvPr>
        </p:nvSpPr>
        <p:spPr/>
        <p:txBody>
          <a:bodyPr/>
          <a:lstStyle/>
          <a:p>
            <a:r>
              <a:rPr lang="en-US" dirty="0" smtClean="0"/>
              <a:t>©2015 California Department of Education - All rights reserved</a:t>
            </a:r>
            <a:endParaRPr lang="en-US" dirty="0"/>
          </a:p>
        </p:txBody>
      </p:sp>
      <p:sp>
        <p:nvSpPr>
          <p:cNvPr id="6" name="Slide Number Placeholder 5"/>
          <p:cNvSpPr>
            <a:spLocks noGrp="1"/>
          </p:cNvSpPr>
          <p:nvPr>
            <p:ph type="sldNum" sz="quarter" idx="12"/>
          </p:nvPr>
        </p:nvSpPr>
        <p:spPr/>
        <p:txBody>
          <a:bodyPr/>
          <a:lstStyle/>
          <a:p>
            <a:fld id="{2BF1E6B0-A63A-4C28-AA28-E4DFECAC834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260AFF-8E92-4A8E-9F25-5839DFC26CBB}" type="datetime1">
              <a:rPr lang="en-US" smtClean="0"/>
              <a:pPr/>
              <a:t>4/3/2015</a:t>
            </a:fld>
            <a:endParaRPr lang="en-US" dirty="0"/>
          </a:p>
        </p:txBody>
      </p:sp>
      <p:sp>
        <p:nvSpPr>
          <p:cNvPr id="5" name="Footer Placeholder 4"/>
          <p:cNvSpPr>
            <a:spLocks noGrp="1"/>
          </p:cNvSpPr>
          <p:nvPr>
            <p:ph type="ftr" sz="quarter" idx="11"/>
          </p:nvPr>
        </p:nvSpPr>
        <p:spPr/>
        <p:txBody>
          <a:bodyPr/>
          <a:lstStyle/>
          <a:p>
            <a:r>
              <a:rPr lang="en-US" dirty="0" smtClean="0"/>
              <a:t>©2015 California Department of Education - All rights reserved</a:t>
            </a:r>
            <a:endParaRPr lang="en-US" dirty="0"/>
          </a:p>
        </p:txBody>
      </p:sp>
      <p:sp>
        <p:nvSpPr>
          <p:cNvPr id="6" name="Slide Number Placeholder 5"/>
          <p:cNvSpPr>
            <a:spLocks noGrp="1"/>
          </p:cNvSpPr>
          <p:nvPr>
            <p:ph type="sldNum" sz="quarter" idx="12"/>
          </p:nvPr>
        </p:nvSpPr>
        <p:spPr/>
        <p:txBody>
          <a:bodyPr/>
          <a:lstStyle/>
          <a:p>
            <a:fld id="{2BF1E6B0-A63A-4C28-AA28-E4DFECAC834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7D4ACC-A126-40B7-B5DD-1D9636BCD618}" type="datetime1">
              <a:rPr lang="en-US" smtClean="0"/>
              <a:pPr/>
              <a:t>4/3/2015</a:t>
            </a:fld>
            <a:endParaRPr lang="en-US" dirty="0"/>
          </a:p>
        </p:txBody>
      </p:sp>
      <p:sp>
        <p:nvSpPr>
          <p:cNvPr id="5" name="Footer Placeholder 4"/>
          <p:cNvSpPr>
            <a:spLocks noGrp="1"/>
          </p:cNvSpPr>
          <p:nvPr>
            <p:ph type="ftr" sz="quarter" idx="11"/>
          </p:nvPr>
        </p:nvSpPr>
        <p:spPr/>
        <p:txBody>
          <a:bodyPr/>
          <a:lstStyle/>
          <a:p>
            <a:r>
              <a:rPr lang="en-US" dirty="0" smtClean="0"/>
              <a:t>©2015 California Department of Education - All rights reserved</a:t>
            </a:r>
            <a:endParaRPr lang="en-US" dirty="0"/>
          </a:p>
        </p:txBody>
      </p:sp>
      <p:sp>
        <p:nvSpPr>
          <p:cNvPr id="6" name="Slide Number Placeholder 5"/>
          <p:cNvSpPr>
            <a:spLocks noGrp="1"/>
          </p:cNvSpPr>
          <p:nvPr>
            <p:ph type="sldNum" sz="quarter" idx="12"/>
          </p:nvPr>
        </p:nvSpPr>
        <p:spPr/>
        <p:txBody>
          <a:bodyPr/>
          <a:lstStyle/>
          <a:p>
            <a:fld id="{2BF1E6B0-A63A-4C28-AA28-E4DFECAC834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51E399-E6EB-4966-A4DE-84F0F4A88505}" type="datetime1">
              <a:rPr lang="en-US" smtClean="0"/>
              <a:pPr/>
              <a:t>4/3/2015</a:t>
            </a:fld>
            <a:endParaRPr lang="en-US" dirty="0"/>
          </a:p>
        </p:txBody>
      </p:sp>
      <p:sp>
        <p:nvSpPr>
          <p:cNvPr id="5" name="Footer Placeholder 4"/>
          <p:cNvSpPr>
            <a:spLocks noGrp="1"/>
          </p:cNvSpPr>
          <p:nvPr>
            <p:ph type="ftr" sz="quarter" idx="11"/>
          </p:nvPr>
        </p:nvSpPr>
        <p:spPr/>
        <p:txBody>
          <a:bodyPr/>
          <a:lstStyle/>
          <a:p>
            <a:r>
              <a:rPr lang="en-US" dirty="0" smtClean="0"/>
              <a:t>©2015 California Department of Education - All rights reserved</a:t>
            </a:r>
            <a:endParaRPr lang="en-US" dirty="0"/>
          </a:p>
        </p:txBody>
      </p:sp>
      <p:sp>
        <p:nvSpPr>
          <p:cNvPr id="6" name="Slide Number Placeholder 5"/>
          <p:cNvSpPr>
            <a:spLocks noGrp="1"/>
          </p:cNvSpPr>
          <p:nvPr>
            <p:ph type="sldNum" sz="quarter" idx="12"/>
          </p:nvPr>
        </p:nvSpPr>
        <p:spPr/>
        <p:txBody>
          <a:bodyPr/>
          <a:lstStyle/>
          <a:p>
            <a:fld id="{2BF1E6B0-A63A-4C28-AA28-E4DFECAC8348}"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B8C2C0-6DA7-4E55-8E37-AEF7214C7D82}" type="datetime1">
              <a:rPr lang="en-US" smtClean="0"/>
              <a:pPr/>
              <a:t>4/3/2015</a:t>
            </a:fld>
            <a:endParaRPr lang="en-US" dirty="0"/>
          </a:p>
        </p:txBody>
      </p:sp>
      <p:sp>
        <p:nvSpPr>
          <p:cNvPr id="5" name="Footer Placeholder 4"/>
          <p:cNvSpPr>
            <a:spLocks noGrp="1"/>
          </p:cNvSpPr>
          <p:nvPr>
            <p:ph type="ftr" sz="quarter" idx="11"/>
          </p:nvPr>
        </p:nvSpPr>
        <p:spPr/>
        <p:txBody>
          <a:bodyPr/>
          <a:lstStyle/>
          <a:p>
            <a:r>
              <a:rPr lang="en-US" dirty="0" smtClean="0"/>
              <a:t>©2015 California Department of Education - All rights reserved</a:t>
            </a:r>
            <a:endParaRPr lang="en-US" dirty="0"/>
          </a:p>
        </p:txBody>
      </p:sp>
      <p:sp>
        <p:nvSpPr>
          <p:cNvPr id="6" name="Slide Number Placeholder 5"/>
          <p:cNvSpPr>
            <a:spLocks noGrp="1"/>
          </p:cNvSpPr>
          <p:nvPr>
            <p:ph type="sldNum" sz="quarter" idx="12"/>
          </p:nvPr>
        </p:nvSpPr>
        <p:spPr/>
        <p:txBody>
          <a:bodyPr/>
          <a:lstStyle/>
          <a:p>
            <a:fld id="{2BF1E6B0-A63A-4C28-AA28-E4DFECAC834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26BF53-A847-4781-A439-C8A55A1D829E}" type="datetime1">
              <a:rPr lang="en-US" smtClean="0"/>
              <a:pPr/>
              <a:t>4/3/2015</a:t>
            </a:fld>
            <a:endParaRPr lang="en-US" dirty="0"/>
          </a:p>
        </p:txBody>
      </p:sp>
      <p:sp>
        <p:nvSpPr>
          <p:cNvPr id="6" name="Footer Placeholder 5"/>
          <p:cNvSpPr>
            <a:spLocks noGrp="1"/>
          </p:cNvSpPr>
          <p:nvPr>
            <p:ph type="ftr" sz="quarter" idx="11"/>
          </p:nvPr>
        </p:nvSpPr>
        <p:spPr/>
        <p:txBody>
          <a:bodyPr/>
          <a:lstStyle/>
          <a:p>
            <a:r>
              <a:rPr lang="en-US" dirty="0" smtClean="0"/>
              <a:t>©2015 California Department of Education - All rights reserved</a:t>
            </a:r>
            <a:endParaRPr lang="en-US" dirty="0"/>
          </a:p>
        </p:txBody>
      </p:sp>
      <p:sp>
        <p:nvSpPr>
          <p:cNvPr id="7" name="Slide Number Placeholder 6"/>
          <p:cNvSpPr>
            <a:spLocks noGrp="1"/>
          </p:cNvSpPr>
          <p:nvPr>
            <p:ph type="sldNum" sz="quarter" idx="12"/>
          </p:nvPr>
        </p:nvSpPr>
        <p:spPr/>
        <p:txBody>
          <a:bodyPr/>
          <a:lstStyle/>
          <a:p>
            <a:fld id="{2BF1E6B0-A63A-4C28-AA28-E4DFECAC834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DC145F-84DC-4607-BC2F-343A3DD0A78A}" type="datetime1">
              <a:rPr lang="en-US" smtClean="0"/>
              <a:pPr/>
              <a:t>4/3/2015</a:t>
            </a:fld>
            <a:endParaRPr lang="en-US" dirty="0"/>
          </a:p>
        </p:txBody>
      </p:sp>
      <p:sp>
        <p:nvSpPr>
          <p:cNvPr id="8" name="Footer Placeholder 7"/>
          <p:cNvSpPr>
            <a:spLocks noGrp="1"/>
          </p:cNvSpPr>
          <p:nvPr>
            <p:ph type="ftr" sz="quarter" idx="11"/>
          </p:nvPr>
        </p:nvSpPr>
        <p:spPr/>
        <p:txBody>
          <a:bodyPr/>
          <a:lstStyle/>
          <a:p>
            <a:r>
              <a:rPr lang="en-US" dirty="0" smtClean="0"/>
              <a:t>©2015 California Department of Education - All rights reserved</a:t>
            </a:r>
            <a:endParaRPr lang="en-US" dirty="0"/>
          </a:p>
        </p:txBody>
      </p:sp>
      <p:sp>
        <p:nvSpPr>
          <p:cNvPr id="9" name="Slide Number Placeholder 8"/>
          <p:cNvSpPr>
            <a:spLocks noGrp="1"/>
          </p:cNvSpPr>
          <p:nvPr>
            <p:ph type="sldNum" sz="quarter" idx="12"/>
          </p:nvPr>
        </p:nvSpPr>
        <p:spPr/>
        <p:txBody>
          <a:bodyPr/>
          <a:lstStyle/>
          <a:p>
            <a:fld id="{2BF1E6B0-A63A-4C28-AA28-E4DFECAC834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D2CC38-20A6-48E9-9494-40E972D2504E}" type="datetime1">
              <a:rPr lang="en-US" smtClean="0"/>
              <a:pPr/>
              <a:t>4/3/2015</a:t>
            </a:fld>
            <a:endParaRPr lang="en-US" dirty="0"/>
          </a:p>
        </p:txBody>
      </p:sp>
      <p:sp>
        <p:nvSpPr>
          <p:cNvPr id="4" name="Footer Placeholder 3"/>
          <p:cNvSpPr>
            <a:spLocks noGrp="1"/>
          </p:cNvSpPr>
          <p:nvPr>
            <p:ph type="ftr" sz="quarter" idx="11"/>
          </p:nvPr>
        </p:nvSpPr>
        <p:spPr/>
        <p:txBody>
          <a:bodyPr/>
          <a:lstStyle/>
          <a:p>
            <a:r>
              <a:rPr lang="en-US" dirty="0" smtClean="0"/>
              <a:t>©2015 California Department of Education - All rights reserved</a:t>
            </a:r>
            <a:endParaRPr lang="en-US" dirty="0"/>
          </a:p>
        </p:txBody>
      </p:sp>
      <p:sp>
        <p:nvSpPr>
          <p:cNvPr id="5" name="Slide Number Placeholder 4"/>
          <p:cNvSpPr>
            <a:spLocks noGrp="1"/>
          </p:cNvSpPr>
          <p:nvPr>
            <p:ph type="sldNum" sz="quarter" idx="12"/>
          </p:nvPr>
        </p:nvSpPr>
        <p:spPr/>
        <p:txBody>
          <a:bodyPr/>
          <a:lstStyle/>
          <a:p>
            <a:fld id="{2BF1E6B0-A63A-4C28-AA28-E4DFECAC834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DC966C-A03A-42AD-B3C4-6743A1C56850}" type="datetime1">
              <a:rPr lang="en-US" smtClean="0"/>
              <a:pPr/>
              <a:t>4/3/2015</a:t>
            </a:fld>
            <a:endParaRPr lang="en-US" dirty="0"/>
          </a:p>
        </p:txBody>
      </p:sp>
      <p:sp>
        <p:nvSpPr>
          <p:cNvPr id="3" name="Footer Placeholder 2"/>
          <p:cNvSpPr>
            <a:spLocks noGrp="1"/>
          </p:cNvSpPr>
          <p:nvPr>
            <p:ph type="ftr" sz="quarter" idx="11"/>
          </p:nvPr>
        </p:nvSpPr>
        <p:spPr/>
        <p:txBody>
          <a:bodyPr/>
          <a:lstStyle/>
          <a:p>
            <a:r>
              <a:rPr lang="en-US" dirty="0" smtClean="0"/>
              <a:t>©2015 California Department of Education - All rights reserved</a:t>
            </a:r>
            <a:endParaRPr lang="en-US" dirty="0"/>
          </a:p>
        </p:txBody>
      </p:sp>
      <p:sp>
        <p:nvSpPr>
          <p:cNvPr id="4" name="Slide Number Placeholder 3"/>
          <p:cNvSpPr>
            <a:spLocks noGrp="1"/>
          </p:cNvSpPr>
          <p:nvPr>
            <p:ph type="sldNum" sz="quarter" idx="12"/>
          </p:nvPr>
        </p:nvSpPr>
        <p:spPr/>
        <p:txBody>
          <a:bodyPr/>
          <a:lstStyle/>
          <a:p>
            <a:fld id="{2BF1E6B0-A63A-4C28-AA28-E4DFECAC834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F7037C-4A05-4587-8FF6-62CAC79D248D}" type="datetime1">
              <a:rPr lang="en-US" smtClean="0"/>
              <a:pPr/>
              <a:t>4/3/2015</a:t>
            </a:fld>
            <a:endParaRPr lang="en-US" dirty="0"/>
          </a:p>
        </p:txBody>
      </p:sp>
      <p:sp>
        <p:nvSpPr>
          <p:cNvPr id="6" name="Footer Placeholder 5"/>
          <p:cNvSpPr>
            <a:spLocks noGrp="1"/>
          </p:cNvSpPr>
          <p:nvPr>
            <p:ph type="ftr" sz="quarter" idx="11"/>
          </p:nvPr>
        </p:nvSpPr>
        <p:spPr/>
        <p:txBody>
          <a:bodyPr/>
          <a:lstStyle/>
          <a:p>
            <a:r>
              <a:rPr lang="en-US" dirty="0" smtClean="0"/>
              <a:t>©2015 California Department of Education - All rights reserved</a:t>
            </a:r>
            <a:endParaRPr lang="en-US" dirty="0"/>
          </a:p>
        </p:txBody>
      </p:sp>
      <p:sp>
        <p:nvSpPr>
          <p:cNvPr id="7" name="Slide Number Placeholder 6"/>
          <p:cNvSpPr>
            <a:spLocks noGrp="1"/>
          </p:cNvSpPr>
          <p:nvPr>
            <p:ph type="sldNum" sz="quarter" idx="12"/>
          </p:nvPr>
        </p:nvSpPr>
        <p:spPr/>
        <p:txBody>
          <a:bodyPr/>
          <a:lstStyle/>
          <a:p>
            <a:fld id="{2BF1E6B0-A63A-4C28-AA28-E4DFECAC834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CCF97F-34A2-497D-91A6-3070BB278C69}" type="datetime1">
              <a:rPr lang="en-US" smtClean="0"/>
              <a:pPr/>
              <a:t>4/3/2015</a:t>
            </a:fld>
            <a:endParaRPr lang="en-US" dirty="0"/>
          </a:p>
        </p:txBody>
      </p:sp>
      <p:sp>
        <p:nvSpPr>
          <p:cNvPr id="6" name="Footer Placeholder 5"/>
          <p:cNvSpPr>
            <a:spLocks noGrp="1"/>
          </p:cNvSpPr>
          <p:nvPr>
            <p:ph type="ftr" sz="quarter" idx="11"/>
          </p:nvPr>
        </p:nvSpPr>
        <p:spPr/>
        <p:txBody>
          <a:bodyPr/>
          <a:lstStyle/>
          <a:p>
            <a:r>
              <a:rPr lang="en-US" dirty="0" smtClean="0"/>
              <a:t>©2015 California Department of Education - All rights reserved</a:t>
            </a:r>
            <a:endParaRPr lang="en-US" dirty="0"/>
          </a:p>
        </p:txBody>
      </p:sp>
      <p:sp>
        <p:nvSpPr>
          <p:cNvPr id="7" name="Slide Number Placeholder 6"/>
          <p:cNvSpPr>
            <a:spLocks noGrp="1"/>
          </p:cNvSpPr>
          <p:nvPr>
            <p:ph type="sldNum" sz="quarter" idx="12"/>
          </p:nvPr>
        </p:nvSpPr>
        <p:spPr/>
        <p:txBody>
          <a:bodyPr/>
          <a:lstStyle/>
          <a:p>
            <a:fld id="{2BF1E6B0-A63A-4C28-AA28-E4DFECAC834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20000"/>
                <a:lumOff val="80000"/>
              </a:schemeClr>
            </a:gs>
            <a:gs pos="39999">
              <a:schemeClr val="bg1"/>
            </a:gs>
            <a:gs pos="70000">
              <a:schemeClr val="bg1"/>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AF790970-5D25-4C07-B741-E9D08D0E5568}" type="datetime1">
              <a:rPr lang="en-US" smtClean="0"/>
              <a:pPr/>
              <a:t>4/3/2015</a:t>
            </a:fld>
            <a:endParaRPr lang="en-US" dirty="0"/>
          </a:p>
        </p:txBody>
      </p:sp>
      <p:sp>
        <p:nvSpPr>
          <p:cNvPr id="5" name="Footer Placeholder 4"/>
          <p:cNvSpPr>
            <a:spLocks noGrp="1"/>
          </p:cNvSpPr>
          <p:nvPr>
            <p:ph type="ftr" sz="quarter" idx="3"/>
          </p:nvPr>
        </p:nvSpPr>
        <p:spPr>
          <a:xfrm>
            <a:off x="1752600" y="6356350"/>
            <a:ext cx="5715000" cy="365125"/>
          </a:xfrm>
          <a:prstGeom prst="rect">
            <a:avLst/>
          </a:prstGeom>
        </p:spPr>
        <p:txBody>
          <a:bodyPr vert="horz" lIns="91440" tIns="45720" rIns="91440" bIns="45720" rtlCol="0" anchor="ctr"/>
          <a:lstStyle>
            <a:lvl1pPr algn="ctr">
              <a:defRPr sz="1100" b="0">
                <a:solidFill>
                  <a:schemeClr val="tx1">
                    <a:tint val="75000"/>
                  </a:schemeClr>
                </a:solidFill>
                <a:latin typeface="+mn-lt"/>
                <a:cs typeface="Arial" pitchFamily="34" charset="0"/>
              </a:defRPr>
            </a:lvl1pPr>
          </a:lstStyle>
          <a:p>
            <a:r>
              <a:rPr lang="en-US" dirty="0" smtClean="0"/>
              <a:t>©2015 California Department of Education - All rights reserved</a:t>
            </a:r>
            <a:endParaRPr lang="en-US" dirty="0"/>
          </a:p>
        </p:txBody>
      </p:sp>
      <p:sp>
        <p:nvSpPr>
          <p:cNvPr id="6" name="Slide Number Placeholder 5"/>
          <p:cNvSpPr>
            <a:spLocks noGrp="1"/>
          </p:cNvSpPr>
          <p:nvPr>
            <p:ph type="sldNum" sz="quarter" idx="4"/>
          </p:nvPr>
        </p:nvSpPr>
        <p:spPr>
          <a:xfrm>
            <a:off x="7010400" y="0"/>
            <a:ext cx="21336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2BF1E6B0-A63A-4C28-AA28-E4DFECAC8348}" type="slidenum">
              <a:rPr lang="en-US" smtClean="0"/>
              <a:pPr/>
              <a:t>‹#›</a:t>
            </a:fld>
            <a:endParaRPr lang="en-US" dirty="0"/>
          </a:p>
        </p:txBody>
      </p:sp>
      <p:pic>
        <p:nvPicPr>
          <p:cNvPr id="7" name="Picture 6" descr="StateLogo_box.GIF"/>
          <p:cNvPicPr>
            <a:picLocks noChangeAspect="1"/>
          </p:cNvPicPr>
          <p:nvPr/>
        </p:nvPicPr>
        <p:blipFill>
          <a:blip r:embed="rId13" cstate="email"/>
          <a:stretch>
            <a:fillRect/>
          </a:stretch>
        </p:blipFill>
        <p:spPr>
          <a:xfrm>
            <a:off x="8077200" y="5791200"/>
            <a:ext cx="914400" cy="914400"/>
          </a:xfrm>
          <a:prstGeom prst="rect">
            <a:avLst/>
          </a:prstGeom>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p:txStyles>
    <p:titleStyle>
      <a:lvl1pPr algn="ctr" defTabSz="914400" rtl="0" eaLnBrk="1" latinLnBrk="0" hangingPunct="1">
        <a:spcBef>
          <a:spcPct val="0"/>
        </a:spcBef>
        <a:buNone/>
        <a:defRPr sz="4400" kern="1200">
          <a:solidFill>
            <a:srgbClr val="501B0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baseline="0">
          <a:solidFill>
            <a:srgbClr val="501B00"/>
          </a:solidFill>
          <a:latin typeface="Arial"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rgbClr val="501B00"/>
          </a:solidFill>
          <a:latin typeface="Arial"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rgbClr val="501B00"/>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rgbClr val="501B00"/>
          </a:solidFill>
          <a:latin typeface="Arial"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rgbClr val="501B00"/>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 Id="rId9" Type="http://schemas.openxmlformats.org/officeDocument/2006/relationships/image" Target="../media/image38.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24.xml"/><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slide" Target="slide23.xml"/><Relationship Id="rId5" Type="http://schemas.openxmlformats.org/officeDocument/2006/relationships/slide" Target="slide7.xml"/><Relationship Id="rId4" Type="http://schemas.openxmlformats.org/officeDocument/2006/relationships/slide" Target="slide4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35.xml.rels><?xml version="1.0" encoding="UTF-8" standalone="yes"?>
<Relationships xmlns="http://schemas.openxmlformats.org/package/2006/relationships"><Relationship Id="rId3" Type="http://schemas.openxmlformats.org/officeDocument/2006/relationships/hyperlink" Target="http://www.desiredresults.us"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3" Type="http://schemas.openxmlformats.org/officeDocument/2006/relationships/hyperlink" Target="http://www.desiredresults.us" TargetMode="External"/><Relationship Id="rId2" Type="http://schemas.openxmlformats.org/officeDocument/2006/relationships/notesSlide" Target="../notesSlides/notesSlide36.xml"/><Relationship Id="rId1" Type="http://schemas.openxmlformats.org/officeDocument/2006/relationships/slideLayout" Target="../slideLayouts/slideLayout4.xml"/><Relationship Id="rId5" Type="http://schemas.openxmlformats.org/officeDocument/2006/relationships/hyperlink" Target="http://www.desiredresults.us/training_drdp2015.html" TargetMode="External"/><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desiredresults.us/trainings_opp_teacher.html"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4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6.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3.xml"/><Relationship Id="rId1" Type="http://schemas.openxmlformats.org/officeDocument/2006/relationships/slideLayout" Target="../slideLayouts/slideLayout4.xml"/><Relationship Id="rId5" Type="http://schemas.openxmlformats.org/officeDocument/2006/relationships/hyperlink" Target="http://www.caearlychildhoodonline.org/" TargetMode="External"/><Relationship Id="rId4" Type="http://schemas.openxmlformats.org/officeDocument/2006/relationships/image" Target="../media/image53.png"/></Relationships>
</file>

<file path=ppt/slides/_rels/slide4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4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6.xml"/><Relationship Id="rId1" Type="http://schemas.openxmlformats.org/officeDocument/2006/relationships/slideLayout" Target="../slideLayouts/slideLayout5.xml"/><Relationship Id="rId4" Type="http://schemas.openxmlformats.org/officeDocument/2006/relationships/image" Target="../media/image60.png"/></Relationships>
</file>

<file path=ppt/slides/_rels/slide4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67.jpeg"/><Relationship Id="rId7" Type="http://schemas.openxmlformats.org/officeDocument/2006/relationships/image" Target="../media/image71.jpeg"/><Relationship Id="rId2" Type="http://schemas.openxmlformats.org/officeDocument/2006/relationships/notesSlide" Target="../notesSlides/notesSlide54.xml"/><Relationship Id="rId1" Type="http://schemas.openxmlformats.org/officeDocument/2006/relationships/slideLayout" Target="../slideLayouts/slideLayout4.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jpeg"/></Relationships>
</file>

<file path=ppt/slides/_rels/slide5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324850" cy="1143000"/>
          </a:xfrm>
        </p:spPr>
        <p:txBody>
          <a:bodyPr vert="horz" wrap="square" lIns="91440" tIns="45720" rIns="91440" bIns="45720" numCol="1" anchorCtr="0" compatLnSpc="1">
            <a:prstTxWarp prst="textNoShape">
              <a:avLst/>
            </a:prstTxWarp>
            <a:noAutofit/>
          </a:bodyPr>
          <a:lstStyle/>
          <a:p>
            <a:pPr>
              <a:defRPr/>
            </a:pPr>
            <a:r>
              <a:rPr lang="en-US" dirty="0" smtClean="0">
                <a:effectLst>
                  <a:outerShdw blurRad="38100" dist="38100" dir="2700000" algn="tl">
                    <a:srgbClr val="000000">
                      <a:alpha val="43137"/>
                    </a:srgbClr>
                  </a:outerShdw>
                </a:effectLst>
                <a:latin typeface="Arial" charset="0"/>
                <a:cs typeface="Arial" charset="0"/>
              </a:rPr>
              <a:t>DRDP (2015) </a:t>
            </a:r>
            <a:br>
              <a:rPr lang="en-US" dirty="0" smtClean="0">
                <a:effectLst>
                  <a:outerShdw blurRad="38100" dist="38100" dir="2700000" algn="tl">
                    <a:srgbClr val="000000">
                      <a:alpha val="43137"/>
                    </a:srgbClr>
                  </a:outerShdw>
                </a:effectLst>
                <a:latin typeface="Arial" charset="0"/>
                <a:cs typeface="Arial" charset="0"/>
              </a:rPr>
            </a:br>
            <a:r>
              <a:rPr lang="en-US" dirty="0" smtClean="0">
                <a:effectLst>
                  <a:outerShdw blurRad="38100" dist="38100" dir="2700000" algn="tl">
                    <a:srgbClr val="000000">
                      <a:alpha val="43137"/>
                    </a:srgbClr>
                  </a:outerShdw>
                </a:effectLst>
                <a:latin typeface="Arial" charset="0"/>
                <a:cs typeface="Arial" charset="0"/>
              </a:rPr>
              <a:t>What’s It All About?</a:t>
            </a:r>
            <a:endParaRPr lang="en-US" dirty="0">
              <a:effectLst>
                <a:outerShdw blurRad="38100" dist="38100" dir="2700000" algn="tl">
                  <a:srgbClr val="DDDDDD"/>
                </a:outerShdw>
              </a:effectLst>
              <a:latin typeface="Arial" charset="0"/>
              <a:ea typeface="ＭＳ Ｐゴシック" charset="0"/>
              <a:cs typeface="Arial" charset="0"/>
            </a:endParaRPr>
          </a:p>
        </p:txBody>
      </p:sp>
      <p:graphicFrame>
        <p:nvGraphicFramePr>
          <p:cNvPr id="23" name="Diagram 22"/>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p:txBody>
          <a:bodyPr/>
          <a:lstStyle/>
          <a:p>
            <a:r>
              <a:rPr lang="en-US" dirty="0" smtClean="0"/>
              <a:t>©2015 California Department of Education - All rights reserved</a:t>
            </a:r>
            <a:endParaRPr lang="en-US" dirty="0"/>
          </a:p>
        </p:txBody>
      </p:sp>
      <p:sp>
        <p:nvSpPr>
          <p:cNvPr id="6" name="Slide Number Placeholder 5"/>
          <p:cNvSpPr>
            <a:spLocks noGrp="1"/>
          </p:cNvSpPr>
          <p:nvPr>
            <p:ph type="sldNum" sz="quarter" idx="12"/>
          </p:nvPr>
        </p:nvSpPr>
        <p:spPr/>
        <p:txBody>
          <a:bodyPr/>
          <a:lstStyle/>
          <a:p>
            <a:fld id="{2BF1E6B0-A63A-4C28-AA28-E4DFECAC8348}" type="slidenum">
              <a:rPr lang="en-US" smtClean="0"/>
              <a:pPr/>
              <a:t>1</a:t>
            </a:fld>
            <a:endParaRPr lang="en-US" dirty="0"/>
          </a:p>
        </p:txBody>
      </p:sp>
      <p:sp>
        <p:nvSpPr>
          <p:cNvPr id="7" name="Date Placeholder 6"/>
          <p:cNvSpPr>
            <a:spLocks noGrp="1"/>
          </p:cNvSpPr>
          <p:nvPr>
            <p:ph type="dt" sz="half" idx="10"/>
          </p:nvPr>
        </p:nvSpPr>
        <p:spPr/>
        <p:txBody>
          <a:bodyPr/>
          <a:lstStyle/>
          <a:p>
            <a:fld id="{516FD986-FBFF-4395-9499-3E2658987F9F}" type="datetime1">
              <a:rPr lang="en-US" smtClean="0"/>
              <a:pPr/>
              <a:t>4/3/2015</a:t>
            </a:fld>
            <a:endParaRPr lang="en-US" dirty="0"/>
          </a:p>
        </p:txBody>
      </p:sp>
    </p:spTree>
  </p:cSld>
  <p:clrMapOvr>
    <a:masterClrMapping/>
  </p:clrMapOvr>
  <p:transition>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noAutofit/>
          </a:bodyPr>
          <a:lstStyle/>
          <a:p>
            <a:pPr>
              <a:defRPr/>
            </a:pPr>
            <a:r>
              <a:rPr lang="en-US" sz="4000" dirty="0" smtClean="0">
                <a:ea typeface="ＭＳ Ｐゴシック" pitchFamily="34" charset="-128"/>
              </a:rPr>
              <a:t>Accommodating the Range of Abilities</a:t>
            </a:r>
          </a:p>
        </p:txBody>
      </p:sp>
      <p:sp>
        <p:nvSpPr>
          <p:cNvPr id="39939" name="Content Placeholder 2"/>
          <p:cNvSpPr>
            <a:spLocks noGrp="1"/>
          </p:cNvSpPr>
          <p:nvPr>
            <p:ph idx="1"/>
          </p:nvPr>
        </p:nvSpPr>
        <p:spPr/>
        <p:txBody>
          <a:bodyPr>
            <a:noAutofit/>
          </a:bodyPr>
          <a:lstStyle/>
          <a:p>
            <a:pPr marL="0" indent="0">
              <a:spcBef>
                <a:spcPts val="0"/>
              </a:spcBef>
              <a:buFont typeface="Wingdings 2" pitchFamily="-1" charset="2"/>
              <a:buNone/>
            </a:pPr>
            <a:r>
              <a:rPr lang="en-US" sz="2400" b="1" dirty="0" smtClean="0">
                <a:solidFill>
                  <a:srgbClr val="002060"/>
                </a:solidFill>
              </a:rPr>
              <a:t>Accommodate the development of almost all children in the age range:</a:t>
            </a:r>
          </a:p>
          <a:p>
            <a:pPr marL="0" indent="0">
              <a:spcBef>
                <a:spcPts val="0"/>
              </a:spcBef>
              <a:buNone/>
            </a:pPr>
            <a:r>
              <a:rPr lang="en-US" sz="2400" dirty="0" smtClean="0"/>
              <a:t>Each measure was created to prevent ceiling or floor effects.</a:t>
            </a:r>
          </a:p>
          <a:p>
            <a:pPr marL="274320" lvl="1" indent="-274320">
              <a:spcBef>
                <a:spcPts val="0"/>
              </a:spcBef>
            </a:pPr>
            <a:r>
              <a:rPr lang="en-US" sz="2400" b="1" u="sng" dirty="0" smtClean="0">
                <a:solidFill>
                  <a:srgbClr val="002060"/>
                </a:solidFill>
              </a:rPr>
              <a:t>Preventing a floor effect</a:t>
            </a:r>
            <a:r>
              <a:rPr lang="en-US" sz="2400" dirty="0" smtClean="0"/>
              <a:t>: The earliest level of development on the continuum begins a little earlier than what would be expected for most children assessed by the instrument.</a:t>
            </a:r>
          </a:p>
          <a:p>
            <a:pPr marL="274320" lvl="1" indent="-274320">
              <a:spcBef>
                <a:spcPts val="0"/>
              </a:spcBef>
            </a:pPr>
            <a:r>
              <a:rPr lang="en-US" sz="2400" b="1" u="sng" dirty="0" smtClean="0">
                <a:solidFill>
                  <a:srgbClr val="002060"/>
                </a:solidFill>
              </a:rPr>
              <a:t>Preventing a ceiling effect</a:t>
            </a:r>
            <a:r>
              <a:rPr lang="en-US" sz="2400" dirty="0" smtClean="0"/>
              <a:t>: In the developmental continuum, the latest level is beyond the development of what would be expect of most children assessed by the instrument.</a:t>
            </a:r>
          </a:p>
          <a:p>
            <a:pPr marL="0" lvl="1">
              <a:spcBef>
                <a:spcPts val="0"/>
              </a:spcBef>
            </a:pPr>
            <a:endParaRPr lang="en-US" sz="2400" dirty="0" smtClean="0"/>
          </a:p>
        </p:txBody>
      </p:sp>
      <p:sp>
        <p:nvSpPr>
          <p:cNvPr id="9" name="Slide Number Placeholder 8"/>
          <p:cNvSpPr>
            <a:spLocks noGrp="1"/>
          </p:cNvSpPr>
          <p:nvPr>
            <p:ph type="sldNum" sz="quarter" idx="12"/>
          </p:nvPr>
        </p:nvSpPr>
        <p:spPr/>
        <p:txBody>
          <a:bodyPr/>
          <a:lstStyle/>
          <a:p>
            <a:fld id="{2BF1E6B0-A63A-4C28-AA28-E4DFECAC8348}" type="slidenum">
              <a:rPr lang="en-US" smtClean="0"/>
              <a:pPr/>
              <a:t>10</a:t>
            </a:fld>
            <a:endParaRPr lang="en-US"/>
          </a:p>
        </p:txBody>
      </p:sp>
      <p:sp>
        <p:nvSpPr>
          <p:cNvPr id="10" name="Footer Placeholder 9"/>
          <p:cNvSpPr>
            <a:spLocks noGrp="1"/>
          </p:cNvSpPr>
          <p:nvPr>
            <p:ph type="ftr" sz="quarter" idx="11"/>
          </p:nvPr>
        </p:nvSpPr>
        <p:spPr/>
        <p:txBody>
          <a:bodyPr/>
          <a:lstStyle/>
          <a:p>
            <a:r>
              <a:rPr lang="en-US" smtClean="0"/>
              <a:t>©2015 California Department of Education - All rights reserved</a:t>
            </a:r>
            <a:endParaRPr lang="en-US"/>
          </a:p>
        </p:txBody>
      </p:sp>
    </p:spTree>
  </p:cSld>
  <p:clrMapOvr>
    <a:masterClrMapping/>
  </p:clrMapOvr>
  <p:transition>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Content Placeholder 4" descr="DRDP2015_FieldStudy_Full_PS_012914 FINAL curiosity.jpg"/>
          <p:cNvPicPr>
            <a:picLocks noGrp="1" noChangeAspect="1"/>
          </p:cNvPicPr>
          <p:nvPr>
            <p:ph idx="1"/>
          </p:nvPr>
        </p:nvPicPr>
        <p:blipFill>
          <a:blip r:embed="rId3" cstate="email"/>
          <a:srcRect/>
          <a:stretch>
            <a:fillRect/>
          </a:stretch>
        </p:blipFill>
        <p:spPr>
          <a:xfrm>
            <a:off x="0" y="0"/>
            <a:ext cx="7010400" cy="4876800"/>
          </a:xfrm>
          <a:ln>
            <a:solidFill>
              <a:srgbClr val="0070C0"/>
            </a:solidFill>
          </a:ln>
        </p:spPr>
      </p:pic>
      <p:sp>
        <p:nvSpPr>
          <p:cNvPr id="7" name="Rectangle 6"/>
          <p:cNvSpPr/>
          <p:nvPr/>
        </p:nvSpPr>
        <p:spPr>
          <a:xfrm>
            <a:off x="3505200" y="685800"/>
            <a:ext cx="3505200" cy="4191000"/>
          </a:xfrm>
          <a:prstGeom prst="rect">
            <a:avLst/>
          </a:prstGeom>
          <a:solidFill>
            <a:schemeClr val="accent5">
              <a:lumMod val="60000"/>
              <a:lumOff val="40000"/>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41988" name="Picture 5" descr="KIDS FIeld Study Instrument Part 2 - Julie to Review 2014-01-23 curiosity.jpg"/>
          <p:cNvPicPr>
            <a:picLocks noChangeAspect="1"/>
          </p:cNvPicPr>
          <p:nvPr/>
        </p:nvPicPr>
        <p:blipFill>
          <a:blip r:embed="rId4" cstate="email"/>
          <a:srcRect l="2786" t="3226" r="2493" b="8064"/>
          <a:stretch>
            <a:fillRect/>
          </a:stretch>
        </p:blipFill>
        <p:spPr bwMode="auto">
          <a:xfrm>
            <a:off x="3352800" y="2667000"/>
            <a:ext cx="5791200" cy="4191000"/>
          </a:xfrm>
          <a:prstGeom prst="rect">
            <a:avLst/>
          </a:prstGeom>
          <a:noFill/>
          <a:ln w="9525">
            <a:solidFill>
              <a:srgbClr val="0070C0"/>
            </a:solidFill>
            <a:miter lim="800000"/>
            <a:headEnd/>
            <a:tailEnd/>
          </a:ln>
        </p:spPr>
      </p:pic>
      <p:sp>
        <p:nvSpPr>
          <p:cNvPr id="8" name="Rectangle 7"/>
          <p:cNvSpPr/>
          <p:nvPr/>
        </p:nvSpPr>
        <p:spPr>
          <a:xfrm>
            <a:off x="3352800" y="3429000"/>
            <a:ext cx="3733800" cy="3200400"/>
          </a:xfrm>
          <a:prstGeom prst="rect">
            <a:avLst/>
          </a:prstGeom>
          <a:solidFill>
            <a:schemeClr val="accent5">
              <a:lumMod val="60000"/>
              <a:lumOff val="40000"/>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ight Arrow 10"/>
          <p:cNvSpPr/>
          <p:nvPr/>
        </p:nvSpPr>
        <p:spPr>
          <a:xfrm rot="19762335">
            <a:off x="796925" y="2303463"/>
            <a:ext cx="2773363" cy="1143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ight Arrow Callout 9"/>
          <p:cNvSpPr/>
          <p:nvPr/>
        </p:nvSpPr>
        <p:spPr>
          <a:xfrm>
            <a:off x="533400" y="3352800"/>
            <a:ext cx="2667000" cy="2438400"/>
          </a:xfrm>
          <a:prstGeom prst="rightArrowCallout">
            <a:avLst>
              <a:gd name="adj1" fmla="val 25000"/>
              <a:gd name="adj2" fmla="val 25000"/>
              <a:gd name="adj3" fmla="val 2556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4 levels overlap with</a:t>
            </a:r>
            <a:r>
              <a:rPr lang="en-US" dirty="0" smtClean="0"/>
              <a:t> DRDP </a:t>
            </a:r>
            <a:r>
              <a:rPr lang="en-US" dirty="0"/>
              <a:t>(2015</a:t>
            </a:r>
            <a:r>
              <a:rPr lang="en-US" dirty="0" smtClean="0"/>
              <a:t>) full continuum </a:t>
            </a:r>
            <a:r>
              <a:rPr lang="en-US" dirty="0"/>
              <a:t>to avoid floor effect</a:t>
            </a:r>
          </a:p>
        </p:txBody>
      </p:sp>
      <p:sp>
        <p:nvSpPr>
          <p:cNvPr id="13" name="Down Arrow Callout 12"/>
          <p:cNvSpPr/>
          <p:nvPr/>
        </p:nvSpPr>
        <p:spPr>
          <a:xfrm>
            <a:off x="7162800" y="1524000"/>
            <a:ext cx="1981200" cy="18288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2 new levels span into </a:t>
            </a:r>
            <a:r>
              <a:rPr lang="en-US" dirty="0" smtClean="0"/>
              <a:t>first </a:t>
            </a:r>
            <a:r>
              <a:rPr lang="en-US" dirty="0"/>
              <a:t>g</a:t>
            </a:r>
            <a:r>
              <a:rPr lang="en-US" dirty="0" smtClean="0"/>
              <a:t>rade </a:t>
            </a:r>
            <a:r>
              <a:rPr lang="en-US" dirty="0"/>
              <a:t>to avoid a ceiling effect</a:t>
            </a:r>
          </a:p>
        </p:txBody>
      </p:sp>
      <p:sp>
        <p:nvSpPr>
          <p:cNvPr id="14" name="Rectangle 13"/>
          <p:cNvSpPr/>
          <p:nvPr/>
        </p:nvSpPr>
        <p:spPr>
          <a:xfrm>
            <a:off x="7162800" y="3429000"/>
            <a:ext cx="1981200" cy="3200400"/>
          </a:xfrm>
          <a:prstGeom prst="rect">
            <a:avLst/>
          </a:prstGeom>
          <a:solidFill>
            <a:srgbClr val="FFFF00">
              <a:alpha val="23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Slide Number Placeholder 14"/>
          <p:cNvSpPr>
            <a:spLocks noGrp="1"/>
          </p:cNvSpPr>
          <p:nvPr>
            <p:ph type="sldNum" sz="quarter" idx="12"/>
          </p:nvPr>
        </p:nvSpPr>
        <p:spPr/>
        <p:txBody>
          <a:bodyPr/>
          <a:lstStyle/>
          <a:p>
            <a:fld id="{2BF1E6B0-A63A-4C28-AA28-E4DFECAC8348}" type="slidenum">
              <a:rPr lang="en-US" smtClean="0"/>
              <a:pPr/>
              <a:t>11</a:t>
            </a:fld>
            <a:endParaRPr lang="en-US" dirty="0"/>
          </a:p>
        </p:txBody>
      </p:sp>
      <p:sp>
        <p:nvSpPr>
          <p:cNvPr id="17" name="Date Placeholder 16"/>
          <p:cNvSpPr>
            <a:spLocks noGrp="1"/>
          </p:cNvSpPr>
          <p:nvPr>
            <p:ph type="dt" sz="half" idx="10"/>
          </p:nvPr>
        </p:nvSpPr>
        <p:spPr/>
        <p:txBody>
          <a:bodyPr/>
          <a:lstStyle/>
          <a:p>
            <a:fld id="{879EDD4F-1987-4D8F-A503-12FDECDA42A3}" type="datetime1">
              <a:rPr lang="en-US" smtClean="0"/>
              <a:pPr/>
              <a:t>4/3/2015</a:t>
            </a:fld>
            <a:endParaRPr lang="en-US" dirty="0"/>
          </a:p>
        </p:txBody>
      </p:sp>
      <p:sp>
        <p:nvSpPr>
          <p:cNvPr id="12" name="Footer Placeholder 11"/>
          <p:cNvSpPr>
            <a:spLocks noGrp="1"/>
          </p:cNvSpPr>
          <p:nvPr>
            <p:ph type="ftr" sz="quarter" idx="11"/>
          </p:nvPr>
        </p:nvSpPr>
        <p:spPr/>
        <p:txBody>
          <a:bodyPr/>
          <a:lstStyle/>
          <a:p>
            <a:r>
              <a:rPr lang="en-US" dirty="0" smtClean="0"/>
              <a:t>©2015 California Department of Education - All rights reserved</a:t>
            </a:r>
            <a:endParaRPr lang="en-US" dirty="0"/>
          </a:p>
        </p:txBody>
      </p:sp>
    </p:spTree>
  </p:cSld>
  <p:clrMapOvr>
    <a:masterClrMapping/>
  </p:clrMapOvr>
  <p:transition>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8" descr="common-core-standards.jpg"/>
          <p:cNvPicPr>
            <a:picLocks noChangeAspect="1"/>
          </p:cNvPicPr>
          <p:nvPr/>
        </p:nvPicPr>
        <p:blipFill>
          <a:blip r:embed="rId3" cstate="email"/>
          <a:srcRect/>
          <a:stretch>
            <a:fillRect/>
          </a:stretch>
        </p:blipFill>
        <p:spPr bwMode="auto">
          <a:xfrm>
            <a:off x="2514600" y="5181600"/>
            <a:ext cx="2895600" cy="787400"/>
          </a:xfrm>
          <a:prstGeom prst="rect">
            <a:avLst/>
          </a:prstGeom>
          <a:noFill/>
          <a:ln w="9525">
            <a:noFill/>
            <a:miter lim="800000"/>
            <a:headEnd/>
            <a:tailEnd/>
          </a:ln>
        </p:spPr>
      </p:pic>
      <p:pic>
        <p:nvPicPr>
          <p:cNvPr id="35843" name="Picture 7" descr="Screen Shot 2014-01-05 at 5.52.26 PM.png"/>
          <p:cNvPicPr>
            <a:picLocks noChangeAspect="1"/>
          </p:cNvPicPr>
          <p:nvPr/>
        </p:nvPicPr>
        <p:blipFill>
          <a:blip r:embed="rId4" cstate="email"/>
          <a:srcRect/>
          <a:stretch>
            <a:fillRect/>
          </a:stretch>
        </p:blipFill>
        <p:spPr bwMode="auto">
          <a:xfrm>
            <a:off x="609600" y="762000"/>
            <a:ext cx="2362200" cy="2806700"/>
          </a:xfrm>
          <a:prstGeom prst="rect">
            <a:avLst/>
          </a:prstGeom>
          <a:noFill/>
          <a:ln w="9525">
            <a:noFill/>
            <a:miter lim="800000"/>
            <a:headEnd/>
            <a:tailEnd/>
          </a:ln>
        </p:spPr>
      </p:pic>
      <p:pic>
        <p:nvPicPr>
          <p:cNvPr id="35845" name="Content Placeholder 4" descr="Screen Shot 2014-01-05 at 5.50.56 PM.png"/>
          <p:cNvPicPr>
            <a:picLocks noGrp="1" noChangeAspect="1"/>
          </p:cNvPicPr>
          <p:nvPr>
            <p:ph idx="1"/>
          </p:nvPr>
        </p:nvPicPr>
        <p:blipFill>
          <a:blip r:embed="rId5" cstate="email"/>
          <a:srcRect/>
          <a:stretch>
            <a:fillRect/>
          </a:stretch>
        </p:blipFill>
        <p:spPr>
          <a:xfrm>
            <a:off x="2133600" y="1295400"/>
            <a:ext cx="2400300" cy="3105150"/>
          </a:xfrm>
          <a:ln>
            <a:solidFill>
              <a:schemeClr val="accent1">
                <a:alpha val="58000"/>
              </a:schemeClr>
            </a:solidFill>
          </a:ln>
        </p:spPr>
      </p:pic>
      <p:pic>
        <p:nvPicPr>
          <p:cNvPr id="35846" name="Picture 5" descr="Screen Shot 2014-01-05 at 5.51.14 PM.png"/>
          <p:cNvPicPr>
            <a:picLocks noChangeAspect="1"/>
          </p:cNvPicPr>
          <p:nvPr/>
        </p:nvPicPr>
        <p:blipFill>
          <a:blip r:embed="rId6" cstate="email"/>
          <a:srcRect/>
          <a:stretch>
            <a:fillRect/>
          </a:stretch>
        </p:blipFill>
        <p:spPr bwMode="auto">
          <a:xfrm>
            <a:off x="3657600" y="1905000"/>
            <a:ext cx="2432050" cy="3105150"/>
          </a:xfrm>
          <a:prstGeom prst="rect">
            <a:avLst/>
          </a:prstGeom>
          <a:noFill/>
          <a:ln w="9525">
            <a:solidFill>
              <a:schemeClr val="accent1">
                <a:alpha val="58000"/>
              </a:schemeClr>
            </a:solidFill>
            <a:miter lim="800000"/>
            <a:headEnd/>
            <a:tailEnd/>
          </a:ln>
        </p:spPr>
      </p:pic>
      <p:pic>
        <p:nvPicPr>
          <p:cNvPr id="35847" name="Picture 6" descr="Screen Shot 2014-01-05 at 5.51.48 PM.png"/>
          <p:cNvPicPr>
            <a:picLocks noChangeAspect="1"/>
          </p:cNvPicPr>
          <p:nvPr/>
        </p:nvPicPr>
        <p:blipFill>
          <a:blip r:embed="rId7" cstate="email"/>
          <a:srcRect/>
          <a:stretch>
            <a:fillRect/>
          </a:stretch>
        </p:blipFill>
        <p:spPr bwMode="auto">
          <a:xfrm>
            <a:off x="5638800" y="2438400"/>
            <a:ext cx="2432050" cy="3105150"/>
          </a:xfrm>
          <a:prstGeom prst="rect">
            <a:avLst/>
          </a:prstGeom>
          <a:noFill/>
          <a:ln w="9525">
            <a:solidFill>
              <a:schemeClr val="accent1">
                <a:alpha val="58000"/>
              </a:schemeClr>
            </a:solidFill>
            <a:miter lim="800000"/>
            <a:headEnd/>
            <a:tailEnd/>
          </a:ln>
        </p:spPr>
      </p:pic>
      <p:sp>
        <p:nvSpPr>
          <p:cNvPr id="8" name="Footer Placeholder 7"/>
          <p:cNvSpPr>
            <a:spLocks noGrp="1"/>
          </p:cNvSpPr>
          <p:nvPr>
            <p:ph type="ftr" sz="quarter" idx="11"/>
          </p:nvPr>
        </p:nvSpPr>
        <p:spPr/>
        <p:txBody>
          <a:bodyPr/>
          <a:lstStyle/>
          <a:p>
            <a:r>
              <a:rPr lang="en-US" dirty="0" smtClean="0"/>
              <a:t>©2015 California Department of Education - All rights reserved</a:t>
            </a:r>
            <a:endParaRPr lang="en-US" dirty="0"/>
          </a:p>
        </p:txBody>
      </p:sp>
      <p:sp>
        <p:nvSpPr>
          <p:cNvPr id="9" name="Slide Number Placeholder 8"/>
          <p:cNvSpPr>
            <a:spLocks noGrp="1"/>
          </p:cNvSpPr>
          <p:nvPr>
            <p:ph type="sldNum" sz="quarter" idx="12"/>
          </p:nvPr>
        </p:nvSpPr>
        <p:spPr/>
        <p:txBody>
          <a:bodyPr/>
          <a:lstStyle/>
          <a:p>
            <a:fld id="{2BF1E6B0-A63A-4C28-AA28-E4DFECAC8348}" type="slidenum">
              <a:rPr lang="en-US" smtClean="0"/>
              <a:pPr/>
              <a:t>12</a:t>
            </a:fld>
            <a:endParaRPr lang="en-US" dirty="0"/>
          </a:p>
        </p:txBody>
      </p:sp>
      <p:sp>
        <p:nvSpPr>
          <p:cNvPr id="10" name="Date Placeholder 9"/>
          <p:cNvSpPr>
            <a:spLocks noGrp="1"/>
          </p:cNvSpPr>
          <p:nvPr>
            <p:ph type="dt" sz="half" idx="10"/>
          </p:nvPr>
        </p:nvSpPr>
        <p:spPr/>
        <p:txBody>
          <a:bodyPr/>
          <a:lstStyle/>
          <a:p>
            <a:fld id="{A227284C-AB42-4680-9CE5-9A7D38D4CC79}" type="datetime1">
              <a:rPr lang="en-US" smtClean="0"/>
              <a:pPr/>
              <a:t>4/3/2015</a:t>
            </a:fld>
            <a:endParaRPr lang="en-US" dirty="0"/>
          </a:p>
        </p:txBody>
      </p:sp>
    </p:spTree>
  </p:cSld>
  <p:clrMapOvr>
    <a:masterClrMapping/>
  </p:clrMapOvr>
  <p:transition>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04800"/>
            <a:ext cx="7499350" cy="1143000"/>
          </a:xfrm>
        </p:spPr>
        <p:txBody>
          <a:bodyPr vert="horz" wrap="square" lIns="91440" tIns="45720" rIns="91440" bIns="45720" numCol="1" anchorCtr="0" compatLnSpc="1">
            <a:prstTxWarp prst="textNoShape">
              <a:avLst/>
            </a:prstTxWarp>
          </a:bodyPr>
          <a:lstStyle/>
          <a:p>
            <a:r>
              <a:rPr lang="en-US" dirty="0" smtClean="0">
                <a:effectLst>
                  <a:outerShdw blurRad="38100" dist="38100" dir="2700000" algn="tl">
                    <a:srgbClr val="C0C0C0"/>
                  </a:outerShdw>
                </a:effectLst>
                <a:latin typeface="Arial" charset="0"/>
                <a:cs typeface="Arial" charset="0"/>
              </a:rPr>
              <a:t>DRDP (2015)</a:t>
            </a:r>
          </a:p>
        </p:txBody>
      </p:sp>
      <p:sp>
        <p:nvSpPr>
          <p:cNvPr id="8" name="Footer Placeholder 7"/>
          <p:cNvSpPr>
            <a:spLocks noGrp="1"/>
          </p:cNvSpPr>
          <p:nvPr>
            <p:ph type="ftr" sz="quarter" idx="11"/>
          </p:nvPr>
        </p:nvSpPr>
        <p:spPr/>
        <p:txBody>
          <a:bodyPr/>
          <a:lstStyle/>
          <a:p>
            <a:r>
              <a:rPr lang="en-US" dirty="0" smtClean="0"/>
              <a:t>©2015 California Department of Education - All rights reserved</a:t>
            </a:r>
            <a:endParaRPr lang="en-US" dirty="0"/>
          </a:p>
        </p:txBody>
      </p:sp>
      <p:sp>
        <p:nvSpPr>
          <p:cNvPr id="9" name="Slide Number Placeholder 8"/>
          <p:cNvSpPr>
            <a:spLocks noGrp="1"/>
          </p:cNvSpPr>
          <p:nvPr>
            <p:ph type="sldNum" sz="quarter" idx="12"/>
          </p:nvPr>
        </p:nvSpPr>
        <p:spPr/>
        <p:txBody>
          <a:bodyPr/>
          <a:lstStyle/>
          <a:p>
            <a:fld id="{2BF1E6B0-A63A-4C28-AA28-E4DFECAC8348}" type="slidenum">
              <a:rPr lang="en-US" smtClean="0"/>
              <a:pPr/>
              <a:t>13</a:t>
            </a:fld>
            <a:endParaRPr lang="en-US" dirty="0"/>
          </a:p>
        </p:txBody>
      </p:sp>
      <p:sp>
        <p:nvSpPr>
          <p:cNvPr id="10" name="Date Placeholder 9"/>
          <p:cNvSpPr>
            <a:spLocks noGrp="1"/>
          </p:cNvSpPr>
          <p:nvPr>
            <p:ph type="dt" sz="half" idx="10"/>
          </p:nvPr>
        </p:nvSpPr>
        <p:spPr/>
        <p:txBody>
          <a:bodyPr/>
          <a:lstStyle/>
          <a:p>
            <a:fld id="{ADEBCA80-B838-4F83-BD4B-3BF314094A47}" type="datetime1">
              <a:rPr lang="en-US" smtClean="0"/>
              <a:pPr/>
              <a:t>4/3/2015</a:t>
            </a:fld>
            <a:endParaRPr lang="en-US" dirty="0"/>
          </a:p>
        </p:txBody>
      </p:sp>
      <p:pic>
        <p:nvPicPr>
          <p:cNvPr id="12" name="Content Placeholder 11" descr="Screen Shot 2015-01-26 at 12.31.18 PM.png"/>
          <p:cNvPicPr>
            <a:picLocks noGrp="1" noChangeAspect="1"/>
          </p:cNvPicPr>
          <p:nvPr>
            <p:ph idx="1"/>
          </p:nvPr>
        </p:nvPicPr>
        <p:blipFill>
          <a:blip r:embed="rId3" cstate="email"/>
          <a:srcRect/>
          <a:stretch>
            <a:fillRect/>
          </a:stretch>
        </p:blipFill>
        <p:spPr>
          <a:xfrm>
            <a:off x="1905000" y="1676400"/>
            <a:ext cx="5691591" cy="4262933"/>
          </a:xfrm>
          <a:prstGeom prst="rect">
            <a:avLst/>
          </a:prstGeom>
          <a:solidFill>
            <a:srgbClr val="FFFFFF">
              <a:shade val="85000"/>
            </a:srgbClr>
          </a:solidFill>
          <a:ln w="190500" cap="sq">
            <a:solidFill>
              <a:srgbClr val="4F81BD"/>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DRDP 2015 </a:t>
            </a:r>
            <a:br>
              <a:rPr lang="en-US" smtClean="0"/>
            </a:br>
            <a:r>
              <a:rPr lang="en-US" smtClean="0"/>
              <a:t>Table of Contents</a:t>
            </a:r>
            <a:endParaRPr lang="en-US" dirty="0"/>
          </a:p>
        </p:txBody>
      </p:sp>
      <p:sp>
        <p:nvSpPr>
          <p:cNvPr id="4" name="Date Placeholder 3"/>
          <p:cNvSpPr>
            <a:spLocks noGrp="1"/>
          </p:cNvSpPr>
          <p:nvPr>
            <p:ph type="dt" sz="half" idx="10"/>
          </p:nvPr>
        </p:nvSpPr>
        <p:spPr/>
        <p:txBody>
          <a:bodyPr/>
          <a:lstStyle/>
          <a:p>
            <a:fld id="{3F51E399-E6EB-4966-A4DE-84F0F4A88505}" type="datetime1">
              <a:rPr lang="en-US" smtClean="0"/>
              <a:pPr/>
              <a:t>4/3/2015</a:t>
            </a:fld>
            <a:endParaRPr lang="en-US" dirty="0"/>
          </a:p>
        </p:txBody>
      </p:sp>
      <p:sp>
        <p:nvSpPr>
          <p:cNvPr id="5" name="Footer Placeholder 4"/>
          <p:cNvSpPr>
            <a:spLocks noGrp="1"/>
          </p:cNvSpPr>
          <p:nvPr>
            <p:ph type="ftr" sz="quarter" idx="11"/>
          </p:nvPr>
        </p:nvSpPr>
        <p:spPr/>
        <p:txBody>
          <a:bodyPr/>
          <a:lstStyle/>
          <a:p>
            <a:r>
              <a:rPr lang="en-US" smtClean="0"/>
              <a:t>©2015 California Department of Education - All rights reserved</a:t>
            </a:r>
            <a:endParaRPr lang="en-US" dirty="0"/>
          </a:p>
        </p:txBody>
      </p:sp>
      <p:sp>
        <p:nvSpPr>
          <p:cNvPr id="6" name="Slide Number Placeholder 5"/>
          <p:cNvSpPr>
            <a:spLocks noGrp="1"/>
          </p:cNvSpPr>
          <p:nvPr>
            <p:ph type="sldNum" sz="quarter" idx="12"/>
          </p:nvPr>
        </p:nvSpPr>
        <p:spPr/>
        <p:txBody>
          <a:bodyPr/>
          <a:lstStyle/>
          <a:p>
            <a:fld id="{2BF1E6B0-A63A-4C28-AA28-E4DFECAC8348}" type="slidenum">
              <a:rPr lang="en-US" smtClean="0"/>
              <a:pPr/>
              <a:t>14</a:t>
            </a:fld>
            <a:endParaRPr lang="en-US" dirty="0"/>
          </a:p>
        </p:txBody>
      </p:sp>
      <p:pic>
        <p:nvPicPr>
          <p:cNvPr id="13" name="Content Placeholder 12" descr="Screen Shot 2015-03-29 at 8.06.45 PM.png"/>
          <p:cNvPicPr>
            <a:picLocks noGrp="1" noChangeAspect="1"/>
          </p:cNvPicPr>
          <p:nvPr>
            <p:ph idx="1"/>
          </p:nvPr>
        </p:nvPicPr>
        <p:blipFill>
          <a:blip r:embed="rId3" cstate="email"/>
          <a:srcRect/>
          <a:stretch>
            <a:fillRect/>
          </a:stretch>
        </p:blipFill>
        <p:spPr>
          <a:xfrm>
            <a:off x="0" y="1"/>
            <a:ext cx="9144000" cy="6858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 </a:t>
            </a:r>
            <a:r>
              <a:rPr lang="en-US" dirty="0" err="1" smtClean="0"/>
              <a:t>Siri</a:t>
            </a:r>
            <a:r>
              <a:rPr lang="en-US" dirty="0" smtClean="0"/>
              <a:t>……</a:t>
            </a:r>
            <a:endParaRPr lang="en-US" dirty="0"/>
          </a:p>
        </p:txBody>
      </p:sp>
      <p:sp>
        <p:nvSpPr>
          <p:cNvPr id="3" name="Content Placeholder 2"/>
          <p:cNvSpPr>
            <a:spLocks noGrp="1"/>
          </p:cNvSpPr>
          <p:nvPr>
            <p:ph idx="1"/>
          </p:nvPr>
        </p:nvSpPr>
        <p:spPr/>
        <p:txBody>
          <a:bodyPr/>
          <a:lstStyle/>
          <a:p>
            <a:endParaRPr lang="en-US" dirty="0" smtClean="0"/>
          </a:p>
          <a:p>
            <a:r>
              <a:rPr lang="en-US" dirty="0" smtClean="0"/>
              <a:t>What is the important note on page xiii?</a:t>
            </a:r>
          </a:p>
          <a:p>
            <a:r>
              <a:rPr lang="en-US" dirty="0" smtClean="0"/>
              <a:t>Do </a:t>
            </a:r>
            <a:r>
              <a:rPr lang="en-US" dirty="0" smtClean="0"/>
              <a:t>I need to see a child do all of the examples before rating a developmental level </a:t>
            </a:r>
            <a:r>
              <a:rPr lang="en-US" dirty="0" smtClean="0"/>
              <a:t>as </a:t>
            </a:r>
            <a:r>
              <a:rPr lang="en-US" dirty="0" smtClean="0"/>
              <a:t>mastered?</a:t>
            </a:r>
          </a:p>
          <a:p>
            <a:r>
              <a:rPr lang="en-US" dirty="0" smtClean="0"/>
              <a:t>What dos the </a:t>
            </a:r>
            <a:r>
              <a:rPr lang="en-US" b="1" dirty="0" smtClean="0">
                <a:ln>
                  <a:solidFill>
                    <a:srgbClr val="000090"/>
                  </a:solidFill>
                </a:ln>
                <a:solidFill>
                  <a:srgbClr val="000090"/>
                </a:solidFill>
              </a:rPr>
              <a:t>;and </a:t>
            </a:r>
            <a:r>
              <a:rPr lang="en-US" dirty="0" smtClean="0"/>
              <a:t>mean?</a:t>
            </a:r>
          </a:p>
          <a:p>
            <a:endParaRPr lang="en-US" dirty="0" smtClean="0"/>
          </a:p>
          <a:p>
            <a:endParaRPr lang="en-US" dirty="0"/>
          </a:p>
        </p:txBody>
      </p:sp>
      <p:sp>
        <p:nvSpPr>
          <p:cNvPr id="4" name="Date Placeholder 3"/>
          <p:cNvSpPr>
            <a:spLocks noGrp="1"/>
          </p:cNvSpPr>
          <p:nvPr>
            <p:ph type="dt" sz="half" idx="10"/>
          </p:nvPr>
        </p:nvSpPr>
        <p:spPr/>
        <p:txBody>
          <a:bodyPr/>
          <a:lstStyle/>
          <a:p>
            <a:fld id="{3F51E399-E6EB-4966-A4DE-84F0F4A88505}" type="datetime1">
              <a:rPr lang="en-US" smtClean="0"/>
              <a:pPr/>
              <a:t>4/3/2015</a:t>
            </a:fld>
            <a:endParaRPr lang="en-US" dirty="0"/>
          </a:p>
        </p:txBody>
      </p:sp>
      <p:sp>
        <p:nvSpPr>
          <p:cNvPr id="5" name="Footer Placeholder 4"/>
          <p:cNvSpPr>
            <a:spLocks noGrp="1"/>
          </p:cNvSpPr>
          <p:nvPr>
            <p:ph type="ftr" sz="quarter" idx="11"/>
          </p:nvPr>
        </p:nvSpPr>
        <p:spPr/>
        <p:txBody>
          <a:bodyPr/>
          <a:lstStyle/>
          <a:p>
            <a:r>
              <a:rPr lang="en-US" smtClean="0"/>
              <a:t>©2015 California Department of Education - All rights reserved</a:t>
            </a:r>
            <a:endParaRPr lang="en-US" dirty="0"/>
          </a:p>
        </p:txBody>
      </p:sp>
      <p:sp>
        <p:nvSpPr>
          <p:cNvPr id="6" name="Slide Number Placeholder 5"/>
          <p:cNvSpPr>
            <a:spLocks noGrp="1"/>
          </p:cNvSpPr>
          <p:nvPr>
            <p:ph type="sldNum" sz="quarter" idx="12"/>
          </p:nvPr>
        </p:nvSpPr>
        <p:spPr/>
        <p:txBody>
          <a:bodyPr/>
          <a:lstStyle/>
          <a:p>
            <a:fld id="{2BF1E6B0-A63A-4C28-AA28-E4DFECAC8348}" type="slidenum">
              <a:rPr lang="en-US" smtClean="0"/>
              <a:pPr/>
              <a:t>15</a:t>
            </a:fld>
            <a:endParaRPr lang="en-US" dirty="0"/>
          </a:p>
        </p:txBody>
      </p:sp>
      <p:pic>
        <p:nvPicPr>
          <p:cNvPr id="7" name="Picture 6" descr="siri.jpg"/>
          <p:cNvPicPr>
            <a:picLocks noChangeAspect="1"/>
          </p:cNvPicPr>
          <p:nvPr/>
        </p:nvPicPr>
        <p:blipFill>
          <a:blip r:embed="rId3" cstate="email"/>
          <a:stretch>
            <a:fillRect/>
          </a:stretch>
        </p:blipFill>
        <p:spPr>
          <a:xfrm rot="20115752">
            <a:off x="1150851" y="528324"/>
            <a:ext cx="1343893" cy="842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8818" name="Rectangle 2"/>
          <p:cNvSpPr>
            <a:spLocks noGrp="1" noChangeArrowheads="1"/>
          </p:cNvSpPr>
          <p:nvPr>
            <p:ph type="title"/>
          </p:nvPr>
        </p:nvSpPr>
        <p:spPr/>
        <p:txBody>
          <a:bodyPr vert="horz" wrap="square" lIns="91440" tIns="45720" rIns="91440" bIns="45720" numCol="1" anchorCtr="0" compatLnSpc="1">
            <a:prstTxWarp prst="textNoShape">
              <a:avLst/>
            </a:prstTxWarp>
            <a:noAutofit/>
          </a:bodyPr>
          <a:lstStyle/>
          <a:p>
            <a:pPr eaLnBrk="1" hangingPunct="1"/>
            <a:r>
              <a:rPr lang="en-US" sz="4000" dirty="0" smtClean="0">
                <a:effectLst>
                  <a:outerShdw blurRad="38100" dist="38100" dir="2700000" algn="tl">
                    <a:srgbClr val="C0C0C0"/>
                  </a:outerShdw>
                </a:effectLst>
                <a:latin typeface="Arial" charset="0"/>
                <a:cs typeface="Arial" charset="0"/>
              </a:rPr>
              <a:t>What’s new in the DRDP (2015) ?</a:t>
            </a:r>
          </a:p>
        </p:txBody>
      </p:sp>
      <p:sp>
        <p:nvSpPr>
          <p:cNvPr id="48131" name="Rectangle 3"/>
          <p:cNvSpPr>
            <a:spLocks noGrp="1" noChangeArrowheads="1"/>
          </p:cNvSpPr>
          <p:nvPr>
            <p:ph idx="1"/>
          </p:nvPr>
        </p:nvSpPr>
        <p:spPr/>
        <p:txBody>
          <a:bodyPr/>
          <a:lstStyle/>
          <a:p>
            <a:pPr eaLnBrk="1" hangingPunct="1"/>
            <a:r>
              <a:rPr lang="en-US" dirty="0" smtClean="0">
                <a:latin typeface="Arial" charset="0"/>
                <a:cs typeface="Arial" charset="0"/>
              </a:rPr>
              <a:t>Domains </a:t>
            </a:r>
          </a:p>
          <a:p>
            <a:pPr eaLnBrk="1" hangingPunct="1"/>
            <a:r>
              <a:rPr lang="en-US" dirty="0" smtClean="0">
                <a:latin typeface="Arial" charset="0"/>
                <a:cs typeface="Arial" charset="0"/>
              </a:rPr>
              <a:t>Developmental levels </a:t>
            </a:r>
          </a:p>
          <a:p>
            <a:pPr eaLnBrk="1" hangingPunct="1"/>
            <a:r>
              <a:rPr lang="en-US" dirty="0" smtClean="0">
                <a:latin typeface="Arial" charset="0"/>
                <a:cs typeface="Arial" charset="0"/>
              </a:rPr>
              <a:t>Measure names </a:t>
            </a:r>
          </a:p>
          <a:p>
            <a:pPr eaLnBrk="1" hangingPunct="1"/>
            <a:r>
              <a:rPr lang="en-US" dirty="0" smtClean="0">
                <a:latin typeface="Arial" charset="0"/>
                <a:cs typeface="Arial" charset="0"/>
              </a:rPr>
              <a:t>Number of measures completed for each age group</a:t>
            </a:r>
          </a:p>
        </p:txBody>
      </p:sp>
      <p:sp>
        <p:nvSpPr>
          <p:cNvPr id="5" name="Footer Placeholder 4"/>
          <p:cNvSpPr>
            <a:spLocks noGrp="1"/>
          </p:cNvSpPr>
          <p:nvPr>
            <p:ph type="ftr" sz="quarter" idx="11"/>
          </p:nvPr>
        </p:nvSpPr>
        <p:spPr/>
        <p:txBody>
          <a:bodyPr/>
          <a:lstStyle/>
          <a:p>
            <a:r>
              <a:rPr lang="en-US" dirty="0" smtClean="0"/>
              <a:t>©2015 California Department of Education - All rights reserved</a:t>
            </a:r>
            <a:endParaRPr lang="en-US" dirty="0"/>
          </a:p>
        </p:txBody>
      </p:sp>
      <p:sp>
        <p:nvSpPr>
          <p:cNvPr id="6" name="Slide Number Placeholder 5"/>
          <p:cNvSpPr>
            <a:spLocks noGrp="1"/>
          </p:cNvSpPr>
          <p:nvPr>
            <p:ph type="sldNum" sz="quarter" idx="12"/>
          </p:nvPr>
        </p:nvSpPr>
        <p:spPr/>
        <p:txBody>
          <a:bodyPr/>
          <a:lstStyle/>
          <a:p>
            <a:fld id="{2BF1E6B0-A63A-4C28-AA28-E4DFECAC8348}" type="slidenum">
              <a:rPr lang="en-US" smtClean="0"/>
              <a:pPr/>
              <a:t>16</a:t>
            </a:fld>
            <a:endParaRPr lang="en-US" dirty="0"/>
          </a:p>
        </p:txBody>
      </p:sp>
      <p:sp>
        <p:nvSpPr>
          <p:cNvPr id="7" name="Date Placeholder 6"/>
          <p:cNvSpPr>
            <a:spLocks noGrp="1"/>
          </p:cNvSpPr>
          <p:nvPr>
            <p:ph type="dt" sz="half" idx="10"/>
          </p:nvPr>
        </p:nvSpPr>
        <p:spPr/>
        <p:txBody>
          <a:bodyPr/>
          <a:lstStyle/>
          <a:p>
            <a:fld id="{13A67A8F-6C79-4708-9944-3C584E35B238}" type="datetime1">
              <a:rPr lang="en-US" smtClean="0"/>
              <a:pPr/>
              <a:t>4/3/2015</a:t>
            </a:fld>
            <a:endParaRPr lang="en-US" dirty="0"/>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fade">
                                      <p:cBhvr>
                                        <p:cTn id="7" dur="2000"/>
                                        <p:tgtEl>
                                          <p:spTgt spid="48131">
                                            <p:txEl>
                                              <p:pRg st="0" end="0"/>
                                            </p:txEl>
                                          </p:spTgt>
                                        </p:tgtEl>
                                      </p:cBhvr>
                                    </p:animEffect>
                                    <p:anim calcmode="lin" valueType="num">
                                      <p:cBhvr>
                                        <p:cTn id="8" dur="2000" fill="hold"/>
                                        <p:tgtEl>
                                          <p:spTgt spid="48131">
                                            <p:txEl>
                                              <p:pRg st="0" end="0"/>
                                            </p:txEl>
                                          </p:spTgt>
                                        </p:tgtEl>
                                        <p:attrNameLst>
                                          <p:attrName>ppt_x</p:attrName>
                                        </p:attrNameLst>
                                      </p:cBhvr>
                                      <p:tavLst>
                                        <p:tav tm="0">
                                          <p:val>
                                            <p:strVal val="#ppt_x"/>
                                          </p:val>
                                        </p:tav>
                                        <p:tav tm="100000">
                                          <p:val>
                                            <p:strVal val="#ppt_x"/>
                                          </p:val>
                                        </p:tav>
                                      </p:tavLst>
                                    </p:anim>
                                    <p:anim calcmode="lin" valueType="num">
                                      <p:cBhvr>
                                        <p:cTn id="9" dur="1800" decel="100000" fill="hold"/>
                                        <p:tgtEl>
                                          <p:spTgt spid="48131">
                                            <p:txEl>
                                              <p:pRg st="0" end="0"/>
                                            </p:txEl>
                                          </p:spTgt>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4813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8131">
                                            <p:txEl>
                                              <p:pRg st="1" end="1"/>
                                            </p:txEl>
                                          </p:spTgt>
                                        </p:tgtEl>
                                        <p:attrNameLst>
                                          <p:attrName>style.visibility</p:attrName>
                                        </p:attrNameLst>
                                      </p:cBhvr>
                                      <p:to>
                                        <p:strVal val="visible"/>
                                      </p:to>
                                    </p:set>
                                    <p:animEffect transition="in" filter="fade">
                                      <p:cBhvr>
                                        <p:cTn id="15" dur="2000"/>
                                        <p:tgtEl>
                                          <p:spTgt spid="48131">
                                            <p:txEl>
                                              <p:pRg st="1" end="1"/>
                                            </p:txEl>
                                          </p:spTgt>
                                        </p:tgtEl>
                                      </p:cBhvr>
                                    </p:animEffect>
                                    <p:anim calcmode="lin" valueType="num">
                                      <p:cBhvr>
                                        <p:cTn id="16" dur="2000" fill="hold"/>
                                        <p:tgtEl>
                                          <p:spTgt spid="48131">
                                            <p:txEl>
                                              <p:pRg st="1" end="1"/>
                                            </p:txEl>
                                          </p:spTgt>
                                        </p:tgtEl>
                                        <p:attrNameLst>
                                          <p:attrName>ppt_x</p:attrName>
                                        </p:attrNameLst>
                                      </p:cBhvr>
                                      <p:tavLst>
                                        <p:tav tm="0">
                                          <p:val>
                                            <p:strVal val="#ppt_x"/>
                                          </p:val>
                                        </p:tav>
                                        <p:tav tm="100000">
                                          <p:val>
                                            <p:strVal val="#ppt_x"/>
                                          </p:val>
                                        </p:tav>
                                      </p:tavLst>
                                    </p:anim>
                                    <p:anim calcmode="lin" valueType="num">
                                      <p:cBhvr>
                                        <p:cTn id="17" dur="1800" decel="100000" fill="hold"/>
                                        <p:tgtEl>
                                          <p:spTgt spid="48131">
                                            <p:txEl>
                                              <p:pRg st="1" end="1"/>
                                            </p:txEl>
                                          </p:spTgt>
                                        </p:tgtEl>
                                        <p:attrNameLst>
                                          <p:attrName>ppt_y</p:attrName>
                                        </p:attrNameLst>
                                      </p:cBhvr>
                                      <p:tavLst>
                                        <p:tav tm="0">
                                          <p:val>
                                            <p:strVal val="#ppt_y+1"/>
                                          </p:val>
                                        </p:tav>
                                        <p:tav tm="100000">
                                          <p:val>
                                            <p:strVal val="#ppt_y-.03"/>
                                          </p:val>
                                        </p:tav>
                                      </p:tavLst>
                                    </p:anim>
                                    <p:anim calcmode="lin" valueType="num">
                                      <p:cBhvr>
                                        <p:cTn id="18" dur="200" accel="100000" fill="hold">
                                          <p:stCondLst>
                                            <p:cond delay="1800"/>
                                          </p:stCondLst>
                                        </p:cTn>
                                        <p:tgtEl>
                                          <p:spTgt spid="48131">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48131">
                                            <p:txEl>
                                              <p:pRg st="2" end="2"/>
                                            </p:txEl>
                                          </p:spTgt>
                                        </p:tgtEl>
                                        <p:attrNameLst>
                                          <p:attrName>style.visibility</p:attrName>
                                        </p:attrNameLst>
                                      </p:cBhvr>
                                      <p:to>
                                        <p:strVal val="visible"/>
                                      </p:to>
                                    </p:set>
                                    <p:animEffect transition="in" filter="fade">
                                      <p:cBhvr>
                                        <p:cTn id="23" dur="2000"/>
                                        <p:tgtEl>
                                          <p:spTgt spid="48131">
                                            <p:txEl>
                                              <p:pRg st="2" end="2"/>
                                            </p:txEl>
                                          </p:spTgt>
                                        </p:tgtEl>
                                      </p:cBhvr>
                                    </p:animEffect>
                                    <p:anim calcmode="lin" valueType="num">
                                      <p:cBhvr>
                                        <p:cTn id="24" dur="2000" fill="hold"/>
                                        <p:tgtEl>
                                          <p:spTgt spid="48131">
                                            <p:txEl>
                                              <p:pRg st="2" end="2"/>
                                            </p:txEl>
                                          </p:spTgt>
                                        </p:tgtEl>
                                        <p:attrNameLst>
                                          <p:attrName>ppt_x</p:attrName>
                                        </p:attrNameLst>
                                      </p:cBhvr>
                                      <p:tavLst>
                                        <p:tav tm="0">
                                          <p:val>
                                            <p:strVal val="#ppt_x"/>
                                          </p:val>
                                        </p:tav>
                                        <p:tav tm="100000">
                                          <p:val>
                                            <p:strVal val="#ppt_x"/>
                                          </p:val>
                                        </p:tav>
                                      </p:tavLst>
                                    </p:anim>
                                    <p:anim calcmode="lin" valueType="num">
                                      <p:cBhvr>
                                        <p:cTn id="25" dur="1800" decel="100000" fill="hold"/>
                                        <p:tgtEl>
                                          <p:spTgt spid="48131">
                                            <p:txEl>
                                              <p:pRg st="2" end="2"/>
                                            </p:txEl>
                                          </p:spTgt>
                                        </p:tgtEl>
                                        <p:attrNameLst>
                                          <p:attrName>ppt_y</p:attrName>
                                        </p:attrNameLst>
                                      </p:cBhvr>
                                      <p:tavLst>
                                        <p:tav tm="0">
                                          <p:val>
                                            <p:strVal val="#ppt_y+1"/>
                                          </p:val>
                                        </p:tav>
                                        <p:tav tm="100000">
                                          <p:val>
                                            <p:strVal val="#ppt_y-.03"/>
                                          </p:val>
                                        </p:tav>
                                      </p:tavLst>
                                    </p:anim>
                                    <p:anim calcmode="lin" valueType="num">
                                      <p:cBhvr>
                                        <p:cTn id="26" dur="200" accel="100000" fill="hold">
                                          <p:stCondLst>
                                            <p:cond delay="1800"/>
                                          </p:stCondLst>
                                        </p:cTn>
                                        <p:tgtEl>
                                          <p:spTgt spid="48131">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48131">
                                            <p:txEl>
                                              <p:pRg st="3" end="3"/>
                                            </p:txEl>
                                          </p:spTgt>
                                        </p:tgtEl>
                                        <p:attrNameLst>
                                          <p:attrName>style.visibility</p:attrName>
                                        </p:attrNameLst>
                                      </p:cBhvr>
                                      <p:to>
                                        <p:strVal val="visible"/>
                                      </p:to>
                                    </p:set>
                                    <p:animEffect transition="in" filter="fade">
                                      <p:cBhvr>
                                        <p:cTn id="31" dur="2000"/>
                                        <p:tgtEl>
                                          <p:spTgt spid="48131">
                                            <p:txEl>
                                              <p:pRg st="3" end="3"/>
                                            </p:txEl>
                                          </p:spTgt>
                                        </p:tgtEl>
                                      </p:cBhvr>
                                    </p:animEffect>
                                    <p:anim calcmode="lin" valueType="num">
                                      <p:cBhvr>
                                        <p:cTn id="32" dur="2000" fill="hold"/>
                                        <p:tgtEl>
                                          <p:spTgt spid="48131">
                                            <p:txEl>
                                              <p:pRg st="3" end="3"/>
                                            </p:txEl>
                                          </p:spTgt>
                                        </p:tgtEl>
                                        <p:attrNameLst>
                                          <p:attrName>ppt_x</p:attrName>
                                        </p:attrNameLst>
                                      </p:cBhvr>
                                      <p:tavLst>
                                        <p:tav tm="0">
                                          <p:val>
                                            <p:strVal val="#ppt_x"/>
                                          </p:val>
                                        </p:tav>
                                        <p:tav tm="100000">
                                          <p:val>
                                            <p:strVal val="#ppt_x"/>
                                          </p:val>
                                        </p:tav>
                                      </p:tavLst>
                                    </p:anim>
                                    <p:anim calcmode="lin" valueType="num">
                                      <p:cBhvr>
                                        <p:cTn id="33" dur="1800" decel="100000" fill="hold"/>
                                        <p:tgtEl>
                                          <p:spTgt spid="48131">
                                            <p:txEl>
                                              <p:pRg st="3" end="3"/>
                                            </p:txEl>
                                          </p:spTgt>
                                        </p:tgtEl>
                                        <p:attrNameLst>
                                          <p:attrName>ppt_y</p:attrName>
                                        </p:attrNameLst>
                                      </p:cBhvr>
                                      <p:tavLst>
                                        <p:tav tm="0">
                                          <p:val>
                                            <p:strVal val="#ppt_y+1"/>
                                          </p:val>
                                        </p:tav>
                                        <p:tav tm="100000">
                                          <p:val>
                                            <p:strVal val="#ppt_y-.03"/>
                                          </p:val>
                                        </p:tav>
                                      </p:tavLst>
                                    </p:anim>
                                    <p:anim calcmode="lin" valueType="num">
                                      <p:cBhvr>
                                        <p:cTn id="34" dur="200" accel="100000" fill="hold">
                                          <p:stCondLst>
                                            <p:cond delay="1800"/>
                                          </p:stCondLst>
                                        </p:cTn>
                                        <p:tgtEl>
                                          <p:spTgt spid="48131">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1106" name="Rectangle 1026"/>
          <p:cNvSpPr>
            <a:spLocks noGrp="1" noChangeArrowheads="1"/>
          </p:cNvSpPr>
          <p:nvPr>
            <p:ph type="title"/>
          </p:nvPr>
        </p:nvSpPr>
        <p:spPr/>
        <p:txBody>
          <a:bodyPr vert="horz" wrap="square" lIns="91440" tIns="45720" rIns="91440" bIns="45720" numCol="1" anchorCtr="0" compatLnSpc="1">
            <a:prstTxWarp prst="textNoShape">
              <a:avLst/>
            </a:prstTxWarp>
          </a:bodyPr>
          <a:lstStyle/>
          <a:p>
            <a:pPr eaLnBrk="1" hangingPunct="1"/>
            <a:r>
              <a:rPr lang="en-US" sz="3900" dirty="0" smtClean="0">
                <a:effectLst>
                  <a:outerShdw blurRad="38100" dist="38100" dir="2700000" algn="tl">
                    <a:srgbClr val="C0C0C0"/>
                  </a:outerShdw>
                </a:effectLst>
                <a:latin typeface="Arial" charset="0"/>
                <a:cs typeface="Arial" charset="0"/>
              </a:rPr>
              <a:t> DRDP (2015) Navigation Map</a:t>
            </a:r>
            <a:endParaRPr lang="en-US" sz="3900" dirty="0" smtClean="0">
              <a:solidFill>
                <a:srgbClr val="800000"/>
              </a:solidFill>
              <a:effectLst>
                <a:outerShdw blurRad="38100" dist="38100" dir="2700000" algn="tl">
                  <a:srgbClr val="C0C0C0"/>
                </a:outerShdw>
              </a:effectLst>
              <a:latin typeface="Arial" charset="0"/>
              <a:cs typeface="Arial" charset="0"/>
            </a:endParaRPr>
          </a:p>
        </p:txBody>
      </p:sp>
      <p:pic>
        <p:nvPicPr>
          <p:cNvPr id="22" name="Content Placeholder 21" descr="Screen Shot 2015-01-26 at 12.35.22 PM.png"/>
          <p:cNvPicPr>
            <a:picLocks noGrp="1" noChangeAspect="1"/>
          </p:cNvPicPr>
          <p:nvPr>
            <p:ph idx="1"/>
          </p:nvPr>
        </p:nvPicPr>
        <p:blipFill>
          <a:blip r:embed="rId3" cstate="email"/>
          <a:srcRect l="13700" t="10400" r="12700" b="1600"/>
          <a:stretch>
            <a:fillRect/>
          </a:stretch>
        </p:blipFill>
        <p:spPr>
          <a:xfrm>
            <a:off x="0" y="0"/>
            <a:ext cx="9125711" cy="6705600"/>
          </a:xfrm>
        </p:spPr>
      </p:pic>
      <p:sp>
        <p:nvSpPr>
          <p:cNvPr id="50180" name="Slide Number Placeholder 5"/>
          <p:cNvSpPr txBox="1">
            <a:spLocks/>
          </p:cNvSpPr>
          <p:nvPr/>
        </p:nvSpPr>
        <p:spPr bwMode="auto">
          <a:xfrm>
            <a:off x="7772400" y="152400"/>
            <a:ext cx="1905000" cy="457200"/>
          </a:xfrm>
          <a:prstGeom prst="rect">
            <a:avLst/>
          </a:prstGeom>
          <a:noFill/>
          <a:ln w="9525">
            <a:noFill/>
            <a:miter lim="800000"/>
            <a:headEnd/>
            <a:tailEnd/>
          </a:ln>
        </p:spPr>
        <p:txBody>
          <a:bodyPr/>
          <a:lstStyle/>
          <a:p>
            <a:pPr algn="ctr" defTabSz="914400"/>
            <a:fld id="{5608C9E6-6F8E-4A13-ADFD-7D6E7AF8869B}" type="slidenum">
              <a:rPr lang="en-US" sz="1400">
                <a:solidFill>
                  <a:srgbClr val="000000"/>
                </a:solidFill>
                <a:latin typeface="Tahoma" pitchFamily="-1" charset="0"/>
              </a:rPr>
              <a:pPr algn="ctr" defTabSz="914400"/>
              <a:t>17</a:t>
            </a:fld>
            <a:endParaRPr lang="en-US" sz="1400" dirty="0">
              <a:solidFill>
                <a:srgbClr val="000000"/>
              </a:solidFill>
              <a:latin typeface="Tahoma" pitchFamily="-1" charset="0"/>
            </a:endParaRPr>
          </a:p>
        </p:txBody>
      </p:sp>
      <p:sp>
        <p:nvSpPr>
          <p:cNvPr id="10" name="Rounded Rectangular Callout 9"/>
          <p:cNvSpPr/>
          <p:nvPr/>
        </p:nvSpPr>
        <p:spPr>
          <a:xfrm>
            <a:off x="5638800" y="0"/>
            <a:ext cx="1143000" cy="414337"/>
          </a:xfrm>
          <a:prstGeom prst="wedgeRoundRectCallout">
            <a:avLst>
              <a:gd name="adj1" fmla="val -224715"/>
              <a:gd name="adj2" fmla="val 20668"/>
              <a:gd name="adj3" fmla="val 16667"/>
            </a:avLst>
          </a:prstGeom>
          <a:solidFill>
            <a:srgbClr val="CCECFF"/>
          </a:solidFill>
        </p:spPr>
        <p:style>
          <a:lnRef idx="1">
            <a:schemeClr val="accent1"/>
          </a:lnRef>
          <a:fillRef idx="3">
            <a:schemeClr val="accent1"/>
          </a:fillRef>
          <a:effectRef idx="2">
            <a:schemeClr val="accent1"/>
          </a:effectRef>
          <a:fontRef idx="minor">
            <a:schemeClr val="lt1"/>
          </a:fontRef>
        </p:style>
        <p:txBody>
          <a:bodyPr anchor="ctr">
            <a:normAutofit fontScale="92500" lnSpcReduction="10000"/>
          </a:bodyPr>
          <a:lstStyle/>
          <a:p>
            <a:pPr algn="ctr" defTabSz="914400" eaLnBrk="0" hangingPunct="0">
              <a:defRPr/>
            </a:pPr>
            <a:r>
              <a:rPr lang="en-US" sz="2000" dirty="0">
                <a:solidFill>
                  <a:prstClr val="black"/>
                </a:solidFill>
              </a:rPr>
              <a:t>Domain</a:t>
            </a:r>
          </a:p>
        </p:txBody>
      </p:sp>
      <p:sp>
        <p:nvSpPr>
          <p:cNvPr id="16" name="Rounded Rectangular Callout 15"/>
          <p:cNvSpPr/>
          <p:nvPr/>
        </p:nvSpPr>
        <p:spPr>
          <a:xfrm>
            <a:off x="320675" y="985837"/>
            <a:ext cx="990600" cy="381000"/>
          </a:xfrm>
          <a:prstGeom prst="wedgeRoundRectCallout">
            <a:avLst>
              <a:gd name="adj1" fmla="val -11611"/>
              <a:gd name="adj2" fmla="val -175069"/>
              <a:gd name="adj3" fmla="val 16667"/>
            </a:avLst>
          </a:prstGeom>
          <a:solidFill>
            <a:srgbClr val="CCECFF"/>
          </a:solidFill>
        </p:spPr>
        <p:style>
          <a:lnRef idx="1">
            <a:schemeClr val="accent1"/>
          </a:lnRef>
          <a:fillRef idx="3">
            <a:schemeClr val="accent1"/>
          </a:fillRef>
          <a:effectRef idx="2">
            <a:schemeClr val="accent1"/>
          </a:effectRef>
          <a:fontRef idx="minor">
            <a:schemeClr val="lt1"/>
          </a:fontRef>
        </p:style>
        <p:txBody>
          <a:bodyPr anchor="ctr">
            <a:normAutofit fontScale="77500" lnSpcReduction="20000"/>
          </a:bodyPr>
          <a:lstStyle/>
          <a:p>
            <a:pPr algn="ctr" defTabSz="914400" eaLnBrk="0" hangingPunct="0">
              <a:defRPr/>
            </a:pPr>
            <a:r>
              <a:rPr lang="en-US" sz="2000" dirty="0">
                <a:solidFill>
                  <a:prstClr val="black"/>
                </a:solidFill>
              </a:rPr>
              <a:t>Measure</a:t>
            </a:r>
          </a:p>
        </p:txBody>
      </p:sp>
      <p:sp>
        <p:nvSpPr>
          <p:cNvPr id="17" name="Rounded Rectangular Callout 16"/>
          <p:cNvSpPr/>
          <p:nvPr/>
        </p:nvSpPr>
        <p:spPr>
          <a:xfrm>
            <a:off x="4343400" y="795337"/>
            <a:ext cx="1219200" cy="304800"/>
          </a:xfrm>
          <a:prstGeom prst="wedgeRoundRectCallout">
            <a:avLst>
              <a:gd name="adj1" fmla="val -177681"/>
              <a:gd name="adj2" fmla="val -91694"/>
              <a:gd name="adj3" fmla="val 16667"/>
            </a:avLst>
          </a:prstGeom>
          <a:solidFill>
            <a:srgbClr val="CCECFF"/>
          </a:solidFill>
        </p:spPr>
        <p:style>
          <a:lnRef idx="1">
            <a:schemeClr val="accent1"/>
          </a:lnRef>
          <a:fillRef idx="3">
            <a:schemeClr val="accent1"/>
          </a:fillRef>
          <a:effectRef idx="2">
            <a:schemeClr val="accent1"/>
          </a:effectRef>
          <a:fontRef idx="minor">
            <a:schemeClr val="lt1"/>
          </a:fontRef>
        </p:style>
        <p:txBody>
          <a:bodyPr anchor="ctr">
            <a:normAutofit fontScale="70000" lnSpcReduction="20000"/>
          </a:bodyPr>
          <a:lstStyle/>
          <a:p>
            <a:pPr algn="ctr" defTabSz="914400" eaLnBrk="0" hangingPunct="0">
              <a:defRPr/>
            </a:pPr>
            <a:r>
              <a:rPr lang="en-US" sz="2000" dirty="0">
                <a:solidFill>
                  <a:prstClr val="black"/>
                </a:solidFill>
              </a:rPr>
              <a:t>Definition</a:t>
            </a:r>
          </a:p>
        </p:txBody>
      </p:sp>
      <p:sp>
        <p:nvSpPr>
          <p:cNvPr id="18" name="Rounded Rectangular Callout 17"/>
          <p:cNvSpPr/>
          <p:nvPr/>
        </p:nvSpPr>
        <p:spPr>
          <a:xfrm>
            <a:off x="7010400" y="304800"/>
            <a:ext cx="1600200" cy="566737"/>
          </a:xfrm>
          <a:prstGeom prst="wedgeRoundRectCallout">
            <a:avLst>
              <a:gd name="adj1" fmla="val -86078"/>
              <a:gd name="adj2" fmla="val 86824"/>
              <a:gd name="adj3" fmla="val 16667"/>
            </a:avLst>
          </a:prstGeom>
          <a:solidFill>
            <a:srgbClr val="CCECFF"/>
          </a:solidFill>
        </p:spPr>
        <p:style>
          <a:lnRef idx="1">
            <a:schemeClr val="accent1"/>
          </a:lnRef>
          <a:fillRef idx="3">
            <a:schemeClr val="accent1"/>
          </a:fillRef>
          <a:effectRef idx="2">
            <a:schemeClr val="accent1"/>
          </a:effectRef>
          <a:fontRef idx="minor">
            <a:schemeClr val="lt1"/>
          </a:fontRef>
        </p:style>
        <p:txBody>
          <a:bodyPr anchor="ctr">
            <a:normAutofit fontScale="85000" lnSpcReduction="20000"/>
          </a:bodyPr>
          <a:lstStyle/>
          <a:p>
            <a:pPr algn="ctr" defTabSz="914400" eaLnBrk="0" hangingPunct="0">
              <a:defRPr/>
            </a:pPr>
            <a:r>
              <a:rPr lang="en-US" sz="2000" dirty="0">
                <a:solidFill>
                  <a:prstClr val="black"/>
                </a:solidFill>
              </a:rPr>
              <a:t>Developmental Level</a:t>
            </a:r>
          </a:p>
        </p:txBody>
      </p:sp>
      <p:sp>
        <p:nvSpPr>
          <p:cNvPr id="19" name="Rounded Rectangular Callout 18"/>
          <p:cNvSpPr/>
          <p:nvPr/>
        </p:nvSpPr>
        <p:spPr>
          <a:xfrm>
            <a:off x="7239000" y="4703426"/>
            <a:ext cx="1066800" cy="401973"/>
          </a:xfrm>
          <a:prstGeom prst="wedgeRoundRectCallout">
            <a:avLst>
              <a:gd name="adj1" fmla="val -54490"/>
              <a:gd name="adj2" fmla="val -237328"/>
              <a:gd name="adj3" fmla="val 16667"/>
            </a:avLst>
          </a:prstGeom>
          <a:solidFill>
            <a:srgbClr val="CCECFF"/>
          </a:solidFill>
        </p:spPr>
        <p:style>
          <a:lnRef idx="1">
            <a:schemeClr val="accent1"/>
          </a:lnRef>
          <a:fillRef idx="3">
            <a:schemeClr val="accent1"/>
          </a:fillRef>
          <a:effectRef idx="2">
            <a:schemeClr val="accent1"/>
          </a:effectRef>
          <a:fontRef idx="minor">
            <a:schemeClr val="lt1"/>
          </a:fontRef>
        </p:style>
        <p:txBody>
          <a:bodyPr anchor="ctr">
            <a:normAutofit fontScale="92500" lnSpcReduction="10000"/>
          </a:bodyPr>
          <a:lstStyle/>
          <a:p>
            <a:pPr algn="ctr" defTabSz="914400" eaLnBrk="0" hangingPunct="0">
              <a:defRPr/>
            </a:pPr>
            <a:r>
              <a:rPr lang="en-US" sz="2000" dirty="0">
                <a:solidFill>
                  <a:prstClr val="black"/>
                </a:solidFill>
              </a:rPr>
              <a:t>Example</a:t>
            </a:r>
          </a:p>
        </p:txBody>
      </p:sp>
      <p:sp>
        <p:nvSpPr>
          <p:cNvPr id="20" name="Rounded Rectangular Callout 19"/>
          <p:cNvSpPr/>
          <p:nvPr/>
        </p:nvSpPr>
        <p:spPr>
          <a:xfrm>
            <a:off x="4038600" y="2166937"/>
            <a:ext cx="990600" cy="381000"/>
          </a:xfrm>
          <a:prstGeom prst="wedgeRoundRectCallout">
            <a:avLst>
              <a:gd name="adj1" fmla="val 61769"/>
              <a:gd name="adj2" fmla="val -121913"/>
              <a:gd name="adj3" fmla="val 16667"/>
            </a:avLst>
          </a:prstGeom>
          <a:solidFill>
            <a:srgbClr val="CCECFF"/>
          </a:solidFill>
        </p:spPr>
        <p:style>
          <a:lnRef idx="1">
            <a:schemeClr val="accent1"/>
          </a:lnRef>
          <a:fillRef idx="3">
            <a:schemeClr val="accent1"/>
          </a:fillRef>
          <a:effectRef idx="2">
            <a:schemeClr val="accent1"/>
          </a:effectRef>
          <a:fontRef idx="minor">
            <a:schemeClr val="lt1"/>
          </a:fontRef>
        </p:style>
        <p:txBody>
          <a:bodyPr anchor="ctr">
            <a:normAutofit fontScale="70000" lnSpcReduction="20000"/>
          </a:bodyPr>
          <a:lstStyle/>
          <a:p>
            <a:pPr algn="ctr" defTabSz="914400" eaLnBrk="0" hangingPunct="0">
              <a:defRPr/>
            </a:pPr>
            <a:r>
              <a:rPr lang="en-US" sz="2000" dirty="0">
                <a:solidFill>
                  <a:prstClr val="black"/>
                </a:solidFill>
              </a:rPr>
              <a:t>Descriptor</a:t>
            </a:r>
          </a:p>
        </p:txBody>
      </p:sp>
      <p:sp>
        <p:nvSpPr>
          <p:cNvPr id="13" name="Slide Number Placeholder 12"/>
          <p:cNvSpPr>
            <a:spLocks noGrp="1"/>
          </p:cNvSpPr>
          <p:nvPr>
            <p:ph type="sldNum" sz="quarter" idx="12"/>
          </p:nvPr>
        </p:nvSpPr>
        <p:spPr/>
        <p:txBody>
          <a:bodyPr/>
          <a:lstStyle/>
          <a:p>
            <a:fld id="{2BF1E6B0-A63A-4C28-AA28-E4DFECAC8348}" type="slidenum">
              <a:rPr lang="en-US" smtClean="0"/>
              <a:pPr/>
              <a:t>17</a:t>
            </a:fld>
            <a:endParaRPr lang="en-US" dirty="0"/>
          </a:p>
        </p:txBody>
      </p:sp>
      <p:sp>
        <p:nvSpPr>
          <p:cNvPr id="12" name="Date Placeholder 11"/>
          <p:cNvSpPr>
            <a:spLocks noGrp="1"/>
          </p:cNvSpPr>
          <p:nvPr>
            <p:ph type="dt" sz="half" idx="10"/>
          </p:nvPr>
        </p:nvSpPr>
        <p:spPr/>
        <p:txBody>
          <a:bodyPr/>
          <a:lstStyle/>
          <a:p>
            <a:fld id="{BCCFCAE4-13A9-4550-89AE-12B4AB83020A}" type="datetime1">
              <a:rPr lang="en-US" smtClean="0"/>
              <a:pPr/>
              <a:t>4/3/2015</a:t>
            </a:fld>
            <a:endParaRPr lang="en-US" dirty="0"/>
          </a:p>
        </p:txBody>
      </p:sp>
      <p:sp>
        <p:nvSpPr>
          <p:cNvPr id="14" name="Footer Placeholder 13"/>
          <p:cNvSpPr>
            <a:spLocks noGrp="1"/>
          </p:cNvSpPr>
          <p:nvPr>
            <p:ph type="ftr" sz="quarter" idx="11"/>
          </p:nvPr>
        </p:nvSpPr>
        <p:spPr/>
        <p:txBody>
          <a:bodyPr/>
          <a:lstStyle/>
          <a:p>
            <a:r>
              <a:rPr lang="en-US" dirty="0" smtClean="0"/>
              <a:t>©2015 California Department of Education - All rights reserved</a:t>
            </a:r>
            <a:endParaRPr lang="en-US" dirty="0"/>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accel="50000" decel="5000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accel="50000" decel="5000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accel="50000" decel="5000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accel="50000" decel="5000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accel="50000" decel="5000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eaLnBrk="1" hangingPunct="1"/>
            <a:r>
              <a:rPr lang="en-US" dirty="0" smtClean="0">
                <a:effectLst>
                  <a:outerShdw blurRad="38100" dist="38100" dir="2700000" algn="tl">
                    <a:srgbClr val="C0C0C0"/>
                  </a:outerShdw>
                </a:effectLst>
                <a:latin typeface="Arial" charset="0"/>
                <a:cs typeface="Arial" charset="0"/>
              </a:rPr>
              <a:t>DRDP (2015) Domains </a:t>
            </a:r>
          </a:p>
        </p:txBody>
      </p:sp>
      <p:sp>
        <p:nvSpPr>
          <p:cNvPr id="52227" name="Content Placeholder 2"/>
          <p:cNvSpPr>
            <a:spLocks noGrp="1"/>
          </p:cNvSpPr>
          <p:nvPr>
            <p:ph idx="1"/>
          </p:nvPr>
        </p:nvSpPr>
        <p:spPr/>
        <p:txBody>
          <a:bodyPr>
            <a:normAutofit lnSpcReduction="10000"/>
          </a:bodyPr>
          <a:lstStyle/>
          <a:p>
            <a:pPr eaLnBrk="1" hangingPunct="1"/>
            <a:r>
              <a:rPr lang="en-US" dirty="0" smtClean="0">
                <a:latin typeface="Arial" charset="0"/>
                <a:cs typeface="Arial" charset="0"/>
              </a:rPr>
              <a:t>Approaches to Learning—Self-Regulation*</a:t>
            </a:r>
          </a:p>
          <a:p>
            <a:pPr eaLnBrk="1" hangingPunct="1"/>
            <a:r>
              <a:rPr lang="en-US" dirty="0" smtClean="0">
                <a:latin typeface="Arial" charset="0"/>
                <a:cs typeface="Arial" charset="0"/>
              </a:rPr>
              <a:t>Social and Emotional Development*</a:t>
            </a:r>
          </a:p>
          <a:p>
            <a:pPr eaLnBrk="1" hangingPunct="1"/>
            <a:r>
              <a:rPr lang="en-US" dirty="0" smtClean="0">
                <a:latin typeface="Arial" charset="0"/>
                <a:cs typeface="Arial" charset="0"/>
              </a:rPr>
              <a:t>Language and Literacy Development* </a:t>
            </a:r>
          </a:p>
          <a:p>
            <a:pPr eaLnBrk="1" hangingPunct="1"/>
            <a:r>
              <a:rPr lang="en-US" dirty="0" smtClean="0">
                <a:latin typeface="Arial" charset="0"/>
                <a:cs typeface="Arial" charset="0"/>
              </a:rPr>
              <a:t>English Language Development</a:t>
            </a:r>
          </a:p>
          <a:p>
            <a:pPr eaLnBrk="1" hangingPunct="1"/>
            <a:r>
              <a:rPr lang="en-US" dirty="0" smtClean="0">
                <a:latin typeface="Arial" charset="0"/>
                <a:cs typeface="Arial" charset="0"/>
              </a:rPr>
              <a:t>Cognition, Including Math and Science*</a:t>
            </a:r>
          </a:p>
          <a:p>
            <a:pPr eaLnBrk="1" hangingPunct="1"/>
            <a:r>
              <a:rPr lang="en-US" dirty="0" smtClean="0">
                <a:latin typeface="Arial" charset="0"/>
                <a:cs typeface="Arial" charset="0"/>
              </a:rPr>
              <a:t>Physical Development—Health* </a:t>
            </a:r>
          </a:p>
          <a:p>
            <a:r>
              <a:rPr lang="en-US" dirty="0" smtClean="0">
                <a:latin typeface="Arial" charset="0"/>
                <a:cs typeface="Arial" charset="0"/>
              </a:rPr>
              <a:t>History—Social Science</a:t>
            </a:r>
          </a:p>
          <a:p>
            <a:pPr eaLnBrk="1" hangingPunct="1"/>
            <a:r>
              <a:rPr lang="en-US" dirty="0" smtClean="0">
                <a:latin typeface="Arial" charset="0"/>
                <a:cs typeface="Arial" charset="0"/>
              </a:rPr>
              <a:t>Visual and Performing Arts</a:t>
            </a:r>
          </a:p>
          <a:p>
            <a:pPr eaLnBrk="1" hangingPunct="1"/>
            <a:endParaRPr lang="en-US" dirty="0" smtClean="0">
              <a:latin typeface="Arial" charset="0"/>
              <a:cs typeface="Arial" charset="0"/>
            </a:endParaRPr>
          </a:p>
        </p:txBody>
      </p:sp>
      <p:sp>
        <p:nvSpPr>
          <p:cNvPr id="5" name="Footer Placeholder 4"/>
          <p:cNvSpPr>
            <a:spLocks noGrp="1"/>
          </p:cNvSpPr>
          <p:nvPr>
            <p:ph type="ftr" sz="quarter" idx="11"/>
          </p:nvPr>
        </p:nvSpPr>
        <p:spPr/>
        <p:txBody>
          <a:bodyPr/>
          <a:lstStyle/>
          <a:p>
            <a:r>
              <a:rPr lang="en-US" dirty="0" smtClean="0"/>
              <a:t>©2015 California Department of Education - All rights reserved</a:t>
            </a:r>
            <a:endParaRPr lang="en-US" dirty="0"/>
          </a:p>
        </p:txBody>
      </p:sp>
      <p:sp>
        <p:nvSpPr>
          <p:cNvPr id="6" name="Slide Number Placeholder 5"/>
          <p:cNvSpPr>
            <a:spLocks noGrp="1"/>
          </p:cNvSpPr>
          <p:nvPr>
            <p:ph type="sldNum" sz="quarter" idx="12"/>
          </p:nvPr>
        </p:nvSpPr>
        <p:spPr/>
        <p:txBody>
          <a:bodyPr/>
          <a:lstStyle/>
          <a:p>
            <a:fld id="{2BF1E6B0-A63A-4C28-AA28-E4DFECAC8348}" type="slidenum">
              <a:rPr lang="en-US" smtClean="0"/>
              <a:pPr/>
              <a:t>18</a:t>
            </a:fld>
            <a:endParaRPr lang="en-US" dirty="0"/>
          </a:p>
        </p:txBody>
      </p:sp>
      <p:sp>
        <p:nvSpPr>
          <p:cNvPr id="7" name="Date Placeholder 6"/>
          <p:cNvSpPr>
            <a:spLocks noGrp="1"/>
          </p:cNvSpPr>
          <p:nvPr>
            <p:ph type="dt" sz="half" idx="10"/>
          </p:nvPr>
        </p:nvSpPr>
        <p:spPr/>
        <p:txBody>
          <a:bodyPr/>
          <a:lstStyle/>
          <a:p>
            <a:fld id="{8B6F1F6F-945D-4ADF-8B7D-109434AA5B1E}" type="datetime1">
              <a:rPr lang="en-US" smtClean="0"/>
              <a:pPr/>
              <a:t>4/3/2015</a:t>
            </a:fld>
            <a:endParaRPr lang="en-US" dirty="0"/>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 calcmode="lin" valueType="num">
                                      <p:cBhvr>
                                        <p:cTn id="7" dur="2000" fill="hold"/>
                                        <p:tgtEl>
                                          <p:spTgt spid="52227">
                                            <p:txEl>
                                              <p:pRg st="0" end="0"/>
                                            </p:txEl>
                                          </p:spTgt>
                                        </p:tgtEl>
                                        <p:attrNameLst>
                                          <p:attrName>ppt_x</p:attrName>
                                        </p:attrNameLst>
                                      </p:cBhvr>
                                      <p:tavLst>
                                        <p:tav tm="0">
                                          <p:val>
                                            <p:strVal val="#ppt_x-.2"/>
                                          </p:val>
                                        </p:tav>
                                        <p:tav tm="100000">
                                          <p:val>
                                            <p:strVal val="#ppt_x"/>
                                          </p:val>
                                        </p:tav>
                                      </p:tavLst>
                                    </p:anim>
                                    <p:anim calcmode="lin" valueType="num">
                                      <p:cBhvr>
                                        <p:cTn id="8" dur="2000" fill="hold"/>
                                        <p:tgtEl>
                                          <p:spTgt spid="5222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2000"/>
                                        <p:tgtEl>
                                          <p:spTgt spid="5222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2227">
                                            <p:txEl>
                                              <p:pRg st="1" end="1"/>
                                            </p:txEl>
                                          </p:spTgt>
                                        </p:tgtEl>
                                        <p:attrNameLst>
                                          <p:attrName>style.visibility</p:attrName>
                                        </p:attrNameLst>
                                      </p:cBhvr>
                                      <p:to>
                                        <p:strVal val="visible"/>
                                      </p:to>
                                    </p:set>
                                    <p:anim calcmode="lin" valueType="num">
                                      <p:cBhvr>
                                        <p:cTn id="14" dur="2000" fill="hold"/>
                                        <p:tgtEl>
                                          <p:spTgt spid="52227">
                                            <p:txEl>
                                              <p:pRg st="1" end="1"/>
                                            </p:txEl>
                                          </p:spTgt>
                                        </p:tgtEl>
                                        <p:attrNameLst>
                                          <p:attrName>ppt_x</p:attrName>
                                        </p:attrNameLst>
                                      </p:cBhvr>
                                      <p:tavLst>
                                        <p:tav tm="0">
                                          <p:val>
                                            <p:strVal val="#ppt_x-.2"/>
                                          </p:val>
                                        </p:tav>
                                        <p:tav tm="100000">
                                          <p:val>
                                            <p:strVal val="#ppt_x"/>
                                          </p:val>
                                        </p:tav>
                                      </p:tavLst>
                                    </p:anim>
                                    <p:anim calcmode="lin" valueType="num">
                                      <p:cBhvr>
                                        <p:cTn id="15" dur="2000" fill="hold"/>
                                        <p:tgtEl>
                                          <p:spTgt spid="52227">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2000"/>
                                        <p:tgtEl>
                                          <p:spTgt spid="5222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52227">
                                            <p:txEl>
                                              <p:pRg st="2" end="2"/>
                                            </p:txEl>
                                          </p:spTgt>
                                        </p:tgtEl>
                                        <p:attrNameLst>
                                          <p:attrName>style.visibility</p:attrName>
                                        </p:attrNameLst>
                                      </p:cBhvr>
                                      <p:to>
                                        <p:strVal val="visible"/>
                                      </p:to>
                                    </p:set>
                                    <p:anim calcmode="lin" valueType="num">
                                      <p:cBhvr>
                                        <p:cTn id="21" dur="2000" fill="hold"/>
                                        <p:tgtEl>
                                          <p:spTgt spid="52227">
                                            <p:txEl>
                                              <p:pRg st="2" end="2"/>
                                            </p:txEl>
                                          </p:spTgt>
                                        </p:tgtEl>
                                        <p:attrNameLst>
                                          <p:attrName>ppt_x</p:attrName>
                                        </p:attrNameLst>
                                      </p:cBhvr>
                                      <p:tavLst>
                                        <p:tav tm="0">
                                          <p:val>
                                            <p:strVal val="#ppt_x-.2"/>
                                          </p:val>
                                        </p:tav>
                                        <p:tav tm="100000">
                                          <p:val>
                                            <p:strVal val="#ppt_x"/>
                                          </p:val>
                                        </p:tav>
                                      </p:tavLst>
                                    </p:anim>
                                    <p:anim calcmode="lin" valueType="num">
                                      <p:cBhvr>
                                        <p:cTn id="22" dur="2000" fill="hold"/>
                                        <p:tgtEl>
                                          <p:spTgt spid="52227">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2000"/>
                                        <p:tgtEl>
                                          <p:spTgt spid="5222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52227">
                                            <p:txEl>
                                              <p:pRg st="3" end="3"/>
                                            </p:txEl>
                                          </p:spTgt>
                                        </p:tgtEl>
                                        <p:attrNameLst>
                                          <p:attrName>style.visibility</p:attrName>
                                        </p:attrNameLst>
                                      </p:cBhvr>
                                      <p:to>
                                        <p:strVal val="visible"/>
                                      </p:to>
                                    </p:set>
                                    <p:anim calcmode="lin" valueType="num">
                                      <p:cBhvr>
                                        <p:cTn id="28" dur="2000" fill="hold"/>
                                        <p:tgtEl>
                                          <p:spTgt spid="52227">
                                            <p:txEl>
                                              <p:pRg st="3" end="3"/>
                                            </p:txEl>
                                          </p:spTgt>
                                        </p:tgtEl>
                                        <p:attrNameLst>
                                          <p:attrName>ppt_x</p:attrName>
                                        </p:attrNameLst>
                                      </p:cBhvr>
                                      <p:tavLst>
                                        <p:tav tm="0">
                                          <p:val>
                                            <p:strVal val="#ppt_x-.2"/>
                                          </p:val>
                                        </p:tav>
                                        <p:tav tm="100000">
                                          <p:val>
                                            <p:strVal val="#ppt_x"/>
                                          </p:val>
                                        </p:tav>
                                      </p:tavLst>
                                    </p:anim>
                                    <p:anim calcmode="lin" valueType="num">
                                      <p:cBhvr>
                                        <p:cTn id="29" dur="2000" fill="hold"/>
                                        <p:tgtEl>
                                          <p:spTgt spid="52227">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2000"/>
                                        <p:tgtEl>
                                          <p:spTgt spid="52227">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52227">
                                            <p:txEl>
                                              <p:pRg st="4" end="4"/>
                                            </p:txEl>
                                          </p:spTgt>
                                        </p:tgtEl>
                                        <p:attrNameLst>
                                          <p:attrName>style.visibility</p:attrName>
                                        </p:attrNameLst>
                                      </p:cBhvr>
                                      <p:to>
                                        <p:strVal val="visible"/>
                                      </p:to>
                                    </p:set>
                                    <p:anim calcmode="lin" valueType="num">
                                      <p:cBhvr>
                                        <p:cTn id="35" dur="2000" fill="hold"/>
                                        <p:tgtEl>
                                          <p:spTgt spid="52227">
                                            <p:txEl>
                                              <p:pRg st="4" end="4"/>
                                            </p:txEl>
                                          </p:spTgt>
                                        </p:tgtEl>
                                        <p:attrNameLst>
                                          <p:attrName>ppt_x</p:attrName>
                                        </p:attrNameLst>
                                      </p:cBhvr>
                                      <p:tavLst>
                                        <p:tav tm="0">
                                          <p:val>
                                            <p:strVal val="#ppt_x-.2"/>
                                          </p:val>
                                        </p:tav>
                                        <p:tav tm="100000">
                                          <p:val>
                                            <p:strVal val="#ppt_x"/>
                                          </p:val>
                                        </p:tav>
                                      </p:tavLst>
                                    </p:anim>
                                    <p:anim calcmode="lin" valueType="num">
                                      <p:cBhvr>
                                        <p:cTn id="36" dur="2000" fill="hold"/>
                                        <p:tgtEl>
                                          <p:spTgt spid="52227">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7" dur="2000"/>
                                        <p:tgtEl>
                                          <p:spTgt spid="5222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52227">
                                            <p:txEl>
                                              <p:pRg st="5" end="5"/>
                                            </p:txEl>
                                          </p:spTgt>
                                        </p:tgtEl>
                                        <p:attrNameLst>
                                          <p:attrName>style.visibility</p:attrName>
                                        </p:attrNameLst>
                                      </p:cBhvr>
                                      <p:to>
                                        <p:strVal val="visible"/>
                                      </p:to>
                                    </p:set>
                                    <p:anim calcmode="lin" valueType="num">
                                      <p:cBhvr>
                                        <p:cTn id="42" dur="2000" fill="hold"/>
                                        <p:tgtEl>
                                          <p:spTgt spid="52227">
                                            <p:txEl>
                                              <p:pRg st="5" end="5"/>
                                            </p:txEl>
                                          </p:spTgt>
                                        </p:tgtEl>
                                        <p:attrNameLst>
                                          <p:attrName>ppt_x</p:attrName>
                                        </p:attrNameLst>
                                      </p:cBhvr>
                                      <p:tavLst>
                                        <p:tav tm="0">
                                          <p:val>
                                            <p:strVal val="#ppt_x-.2"/>
                                          </p:val>
                                        </p:tav>
                                        <p:tav tm="100000">
                                          <p:val>
                                            <p:strVal val="#ppt_x"/>
                                          </p:val>
                                        </p:tav>
                                      </p:tavLst>
                                    </p:anim>
                                    <p:anim calcmode="lin" valueType="num">
                                      <p:cBhvr>
                                        <p:cTn id="43" dur="2000" fill="hold"/>
                                        <p:tgtEl>
                                          <p:spTgt spid="52227">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4" dur="2000"/>
                                        <p:tgtEl>
                                          <p:spTgt spid="52227">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52227">
                                            <p:txEl>
                                              <p:pRg st="6" end="6"/>
                                            </p:txEl>
                                          </p:spTgt>
                                        </p:tgtEl>
                                        <p:attrNameLst>
                                          <p:attrName>style.visibility</p:attrName>
                                        </p:attrNameLst>
                                      </p:cBhvr>
                                      <p:to>
                                        <p:strVal val="visible"/>
                                      </p:to>
                                    </p:set>
                                    <p:anim calcmode="lin" valueType="num">
                                      <p:cBhvr>
                                        <p:cTn id="49" dur="2000" fill="hold"/>
                                        <p:tgtEl>
                                          <p:spTgt spid="52227">
                                            <p:txEl>
                                              <p:pRg st="6" end="6"/>
                                            </p:txEl>
                                          </p:spTgt>
                                        </p:tgtEl>
                                        <p:attrNameLst>
                                          <p:attrName>ppt_x</p:attrName>
                                        </p:attrNameLst>
                                      </p:cBhvr>
                                      <p:tavLst>
                                        <p:tav tm="0">
                                          <p:val>
                                            <p:strVal val="#ppt_x-.2"/>
                                          </p:val>
                                        </p:tav>
                                        <p:tav tm="100000">
                                          <p:val>
                                            <p:strVal val="#ppt_x"/>
                                          </p:val>
                                        </p:tav>
                                      </p:tavLst>
                                    </p:anim>
                                    <p:anim calcmode="lin" valueType="num">
                                      <p:cBhvr>
                                        <p:cTn id="50" dur="2000" fill="hold"/>
                                        <p:tgtEl>
                                          <p:spTgt spid="52227">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51" dur="2000"/>
                                        <p:tgtEl>
                                          <p:spTgt spid="52227">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grpId="0" nodeType="clickEffect">
                                  <p:stCondLst>
                                    <p:cond delay="0"/>
                                  </p:stCondLst>
                                  <p:childTnLst>
                                    <p:set>
                                      <p:cBhvr>
                                        <p:cTn id="55" dur="1" fill="hold">
                                          <p:stCondLst>
                                            <p:cond delay="0"/>
                                          </p:stCondLst>
                                        </p:cTn>
                                        <p:tgtEl>
                                          <p:spTgt spid="52227">
                                            <p:txEl>
                                              <p:pRg st="7" end="7"/>
                                            </p:txEl>
                                          </p:spTgt>
                                        </p:tgtEl>
                                        <p:attrNameLst>
                                          <p:attrName>style.visibility</p:attrName>
                                        </p:attrNameLst>
                                      </p:cBhvr>
                                      <p:to>
                                        <p:strVal val="visible"/>
                                      </p:to>
                                    </p:set>
                                    <p:anim calcmode="lin" valueType="num">
                                      <p:cBhvr>
                                        <p:cTn id="56" dur="2000" fill="hold"/>
                                        <p:tgtEl>
                                          <p:spTgt spid="52227">
                                            <p:txEl>
                                              <p:pRg st="7" end="7"/>
                                            </p:txEl>
                                          </p:spTgt>
                                        </p:tgtEl>
                                        <p:attrNameLst>
                                          <p:attrName>ppt_x</p:attrName>
                                        </p:attrNameLst>
                                      </p:cBhvr>
                                      <p:tavLst>
                                        <p:tav tm="0">
                                          <p:val>
                                            <p:strVal val="#ppt_x-.2"/>
                                          </p:val>
                                        </p:tav>
                                        <p:tav tm="100000">
                                          <p:val>
                                            <p:strVal val="#ppt_x"/>
                                          </p:val>
                                        </p:tav>
                                      </p:tavLst>
                                    </p:anim>
                                    <p:anim calcmode="lin" valueType="num">
                                      <p:cBhvr>
                                        <p:cTn id="57" dur="2000" fill="hold"/>
                                        <p:tgtEl>
                                          <p:spTgt spid="52227">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58" dur="2000"/>
                                        <p:tgtEl>
                                          <p:spTgt spid="5222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vert="horz" wrap="square" lIns="91440" tIns="45720" rIns="91440" bIns="45720" numCol="1" anchorCtr="0" compatLnSpc="1">
            <a:prstTxWarp prst="textNoShape">
              <a:avLst/>
            </a:prstTxWarp>
          </a:bodyPr>
          <a:lstStyle/>
          <a:p>
            <a:r>
              <a:rPr lang="en-US" sz="4000" dirty="0" smtClean="0">
                <a:effectLst>
                  <a:outerShdw blurRad="38100" dist="38100" dir="2700000" algn="tl">
                    <a:srgbClr val="C0C0C0"/>
                  </a:outerShdw>
                </a:effectLst>
                <a:latin typeface="Arial" charset="0"/>
                <a:cs typeface="Arial" charset="0"/>
              </a:rPr>
              <a:t>Developmental Levels</a:t>
            </a:r>
          </a:p>
        </p:txBody>
      </p:sp>
      <p:sp>
        <p:nvSpPr>
          <p:cNvPr id="5" name="Content Placeholder 4"/>
          <p:cNvSpPr>
            <a:spLocks noGrp="1"/>
          </p:cNvSpPr>
          <p:nvPr>
            <p:ph idx="1"/>
          </p:nvPr>
        </p:nvSpPr>
        <p:spPr>
          <a:xfrm>
            <a:off x="609600" y="1371600"/>
            <a:ext cx="8001000" cy="4648200"/>
          </a:xfrm>
          <a:extLst/>
        </p:spPr>
        <p:txBody>
          <a:bodyPr/>
          <a:lstStyle/>
          <a:p>
            <a:pPr marL="0" indent="0">
              <a:spcBef>
                <a:spcPts val="0"/>
              </a:spcBef>
              <a:buFont typeface="Wingdings 2" pitchFamily="18" charset="2"/>
              <a:buNone/>
              <a:defRPr/>
            </a:pPr>
            <a:r>
              <a:rPr lang="en-US" sz="2800" dirty="0" smtClean="0">
                <a:latin typeface="Arial"/>
              </a:rPr>
              <a:t>The full-range of developmental levels on the DRDP (2015) includes the following:</a:t>
            </a:r>
          </a:p>
          <a:p>
            <a:pPr>
              <a:buFont typeface="Wingdings 2" pitchFamily="18" charset="2"/>
              <a:buChar char=""/>
              <a:defRPr/>
            </a:pPr>
            <a:r>
              <a:rPr lang="en-US" sz="2000" b="1" dirty="0" smtClean="0">
                <a:solidFill>
                  <a:schemeClr val="tx2">
                    <a:lumMod val="50000"/>
                  </a:schemeClr>
                </a:solidFill>
                <a:latin typeface="Arial"/>
              </a:rPr>
              <a:t>Responding </a:t>
            </a:r>
            <a:r>
              <a:rPr lang="en-US" sz="2000" b="1" dirty="0">
                <a:solidFill>
                  <a:schemeClr val="tx2">
                    <a:lumMod val="50000"/>
                  </a:schemeClr>
                </a:solidFill>
                <a:latin typeface="Arial"/>
              </a:rPr>
              <a:t>(Earlier, </a:t>
            </a:r>
            <a:r>
              <a:rPr lang="en-US" sz="2000" b="1" dirty="0">
                <a:solidFill>
                  <a:srgbClr val="10253F"/>
                </a:solidFill>
                <a:latin typeface="Arial"/>
              </a:rPr>
              <a:t>Later</a:t>
            </a:r>
            <a:r>
              <a:rPr lang="en-US" sz="2000" dirty="0">
                <a:solidFill>
                  <a:srgbClr val="10253F"/>
                </a:solidFill>
                <a:latin typeface="Arial"/>
              </a:rPr>
              <a:t>): </a:t>
            </a:r>
            <a:r>
              <a:rPr lang="en-US" sz="2000" dirty="0">
                <a:latin typeface="Arial"/>
              </a:rPr>
              <a:t>Generally, knowledge, skills, or behaviors observed during early infancy </a:t>
            </a:r>
          </a:p>
          <a:p>
            <a:pPr>
              <a:buFont typeface="Wingdings 2" pitchFamily="18" charset="2"/>
              <a:buChar char=""/>
              <a:defRPr/>
            </a:pPr>
            <a:r>
              <a:rPr lang="en-US" sz="2000" b="1" dirty="0">
                <a:solidFill>
                  <a:srgbClr val="10253F"/>
                </a:solidFill>
                <a:latin typeface="Arial"/>
              </a:rPr>
              <a:t>Exploring (Earlier, Middle, Later):</a:t>
            </a:r>
            <a:r>
              <a:rPr lang="en-US" sz="2000" dirty="0">
                <a:solidFill>
                  <a:srgbClr val="10253F"/>
                </a:solidFill>
                <a:latin typeface="Arial"/>
              </a:rPr>
              <a:t> </a:t>
            </a:r>
            <a:r>
              <a:rPr lang="en-US" sz="2000" dirty="0">
                <a:latin typeface="Arial"/>
              </a:rPr>
              <a:t>Generally, knowledge, skills, or behaviors observed in later infancy, toddlerhood, and early preschool</a:t>
            </a:r>
            <a:r>
              <a:rPr lang="en-US" sz="2000" strike="sngStrike" dirty="0">
                <a:latin typeface="Arial"/>
              </a:rPr>
              <a:t> </a:t>
            </a:r>
            <a:endParaRPr lang="en-US" sz="2000" dirty="0">
              <a:latin typeface="Arial"/>
            </a:endParaRPr>
          </a:p>
          <a:p>
            <a:pPr>
              <a:buFont typeface="Wingdings 2" pitchFamily="18" charset="2"/>
              <a:buChar char=""/>
              <a:defRPr/>
            </a:pPr>
            <a:r>
              <a:rPr lang="en-US" sz="2000" b="1" dirty="0">
                <a:solidFill>
                  <a:srgbClr val="10253F"/>
                </a:solidFill>
                <a:latin typeface="Arial"/>
              </a:rPr>
              <a:t>Exploring Later/Building Earlier: </a:t>
            </a:r>
            <a:r>
              <a:rPr lang="en-US" sz="2000" dirty="0">
                <a:latin typeface="Arial"/>
              </a:rPr>
              <a:t>Generally, knowledge, skills, or behaviors observed in later toddlerhood and early </a:t>
            </a:r>
            <a:r>
              <a:rPr lang="en-US" sz="2000" dirty="0" smtClean="0">
                <a:latin typeface="Arial"/>
              </a:rPr>
              <a:t>preschool</a:t>
            </a:r>
            <a:endParaRPr lang="en-US" sz="2000" dirty="0">
              <a:latin typeface="Arial"/>
            </a:endParaRPr>
          </a:p>
          <a:p>
            <a:pPr>
              <a:buFont typeface="Wingdings 2" pitchFamily="18" charset="2"/>
              <a:buChar char=""/>
              <a:defRPr/>
            </a:pPr>
            <a:r>
              <a:rPr lang="en-US" sz="2000" b="1" dirty="0">
                <a:solidFill>
                  <a:srgbClr val="10253F"/>
                </a:solidFill>
                <a:latin typeface="Arial"/>
              </a:rPr>
              <a:t>Building (Earlier, Middle, Later):</a:t>
            </a:r>
            <a:r>
              <a:rPr lang="en-US" sz="2000" b="1" dirty="0">
                <a:solidFill>
                  <a:srgbClr val="006699"/>
                </a:solidFill>
                <a:latin typeface="Arial"/>
              </a:rPr>
              <a:t> </a:t>
            </a:r>
            <a:r>
              <a:rPr lang="en-US" sz="2000" dirty="0">
                <a:latin typeface="Arial"/>
              </a:rPr>
              <a:t>Generally, knowledge, skills, or behaviors observed in preschool</a:t>
            </a:r>
          </a:p>
          <a:p>
            <a:pPr>
              <a:buFont typeface="Wingdings 2" pitchFamily="18" charset="2"/>
              <a:buChar char=""/>
              <a:defRPr/>
            </a:pPr>
            <a:r>
              <a:rPr lang="en-US" sz="2000" b="1" dirty="0">
                <a:solidFill>
                  <a:srgbClr val="10253F"/>
                </a:solidFill>
                <a:latin typeface="Arial"/>
              </a:rPr>
              <a:t>Integrating Earlier:</a:t>
            </a:r>
            <a:r>
              <a:rPr lang="en-US" sz="2000" dirty="0">
                <a:solidFill>
                  <a:srgbClr val="10253F"/>
                </a:solidFill>
                <a:latin typeface="Arial"/>
              </a:rPr>
              <a:t> </a:t>
            </a:r>
            <a:r>
              <a:rPr lang="en-US" sz="2000" dirty="0" smtClean="0">
                <a:latin typeface="Arial"/>
              </a:rPr>
              <a:t>Generally</a:t>
            </a:r>
            <a:r>
              <a:rPr lang="en-US" sz="2000" dirty="0">
                <a:latin typeface="Arial"/>
              </a:rPr>
              <a:t>, knowledge, skills, or behaviors observed in late preschool and early kindergarten</a:t>
            </a:r>
            <a:r>
              <a:rPr lang="en-US" sz="2000" strike="sngStrike" dirty="0">
                <a:latin typeface="Arial"/>
              </a:rPr>
              <a:t> </a:t>
            </a:r>
            <a:endParaRPr lang="en-US" sz="2000" dirty="0" smtClean="0">
              <a:latin typeface="Arial"/>
            </a:endParaRPr>
          </a:p>
          <a:p>
            <a:pPr>
              <a:buFont typeface="Wingdings 2" pitchFamily="18" charset="2"/>
              <a:buChar char=""/>
              <a:defRPr/>
            </a:pPr>
            <a:endParaRPr lang="en-US" dirty="0"/>
          </a:p>
        </p:txBody>
      </p:sp>
      <p:sp>
        <p:nvSpPr>
          <p:cNvPr id="6" name="Footer Placeholder 5"/>
          <p:cNvSpPr>
            <a:spLocks noGrp="1"/>
          </p:cNvSpPr>
          <p:nvPr>
            <p:ph type="ftr" sz="quarter" idx="11"/>
          </p:nvPr>
        </p:nvSpPr>
        <p:spPr/>
        <p:txBody>
          <a:bodyPr/>
          <a:lstStyle/>
          <a:p>
            <a:r>
              <a:rPr lang="en-US" dirty="0" smtClean="0"/>
              <a:t>©2015 California Department of Education - All rights reserved</a:t>
            </a:r>
            <a:endParaRPr lang="en-US" dirty="0"/>
          </a:p>
        </p:txBody>
      </p:sp>
      <p:sp>
        <p:nvSpPr>
          <p:cNvPr id="7" name="Slide Number Placeholder 6"/>
          <p:cNvSpPr>
            <a:spLocks noGrp="1"/>
          </p:cNvSpPr>
          <p:nvPr>
            <p:ph type="sldNum" sz="quarter" idx="12"/>
          </p:nvPr>
        </p:nvSpPr>
        <p:spPr/>
        <p:txBody>
          <a:bodyPr/>
          <a:lstStyle/>
          <a:p>
            <a:fld id="{2BF1E6B0-A63A-4C28-AA28-E4DFECAC8348}" type="slidenum">
              <a:rPr lang="en-US" smtClean="0"/>
              <a:pPr/>
              <a:t>19</a:t>
            </a:fld>
            <a:endParaRPr lang="en-US" dirty="0"/>
          </a:p>
        </p:txBody>
      </p:sp>
      <p:sp>
        <p:nvSpPr>
          <p:cNvPr id="8" name="Date Placeholder 7"/>
          <p:cNvSpPr>
            <a:spLocks noGrp="1"/>
          </p:cNvSpPr>
          <p:nvPr>
            <p:ph type="dt" sz="half" idx="10"/>
          </p:nvPr>
        </p:nvSpPr>
        <p:spPr/>
        <p:txBody>
          <a:bodyPr/>
          <a:lstStyle/>
          <a:p>
            <a:fld id="{695D35C8-A5C8-4770-AF3C-3838108974C3}" type="datetime1">
              <a:rPr lang="en-US" smtClean="0"/>
              <a:pPr/>
              <a:t>4/3/2015</a:t>
            </a:fld>
            <a:endParaRPr lang="en-US" dirty="0"/>
          </a:p>
        </p:txBody>
      </p:sp>
    </p:spTree>
    <p:custDataLst>
      <p:tags r:id="rId1"/>
    </p:custDataLst>
  </p:cSld>
  <p:clrMapOvr>
    <a:masterClrMapping/>
  </p:clrMapOvr>
  <p:transition>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4000" dirty="0" smtClean="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Agenda</a:t>
            </a:r>
          </a:p>
        </p:txBody>
      </p:sp>
      <p:sp>
        <p:nvSpPr>
          <p:cNvPr id="17411" name="Content Placeholder 2"/>
          <p:cNvSpPr>
            <a:spLocks noGrp="1"/>
          </p:cNvSpPr>
          <p:nvPr>
            <p:ph idx="1"/>
          </p:nvPr>
        </p:nvSpPr>
        <p:spPr/>
        <p:txBody>
          <a:bodyPr>
            <a:noAutofit/>
          </a:bodyPr>
          <a:lstStyle/>
          <a:p>
            <a:pPr>
              <a:spcAft>
                <a:spcPts val="600"/>
              </a:spcAft>
            </a:pPr>
            <a:r>
              <a:rPr lang="en-US" dirty="0" smtClean="0">
                <a:latin typeface="+mj-lt"/>
              </a:rPr>
              <a:t>Overview of the DRDP </a:t>
            </a:r>
          </a:p>
          <a:p>
            <a:pPr>
              <a:spcAft>
                <a:spcPts val="600"/>
              </a:spcAft>
            </a:pPr>
            <a:r>
              <a:rPr lang="en-US" dirty="0" smtClean="0">
                <a:latin typeface="+mj-lt"/>
              </a:rPr>
              <a:t>DRDP (2015): What’s the same/What’s new?</a:t>
            </a:r>
          </a:p>
          <a:p>
            <a:pPr>
              <a:spcAft>
                <a:spcPts val="600"/>
              </a:spcAft>
            </a:pPr>
            <a:r>
              <a:rPr lang="en-US" dirty="0" smtClean="0">
                <a:latin typeface="+mj-lt"/>
              </a:rPr>
              <a:t>Professional Development and Resources Available</a:t>
            </a:r>
          </a:p>
          <a:p>
            <a:pPr marL="0" indent="0">
              <a:buNone/>
            </a:pPr>
            <a:endParaRPr lang="en-US" sz="2800" dirty="0" smtClean="0">
              <a:latin typeface="+mj-lt"/>
            </a:endParaRPr>
          </a:p>
        </p:txBody>
      </p:sp>
      <p:sp>
        <p:nvSpPr>
          <p:cNvPr id="13" name="Date Placeholder 12"/>
          <p:cNvSpPr>
            <a:spLocks noGrp="1"/>
          </p:cNvSpPr>
          <p:nvPr>
            <p:ph type="dt" sz="half" idx="10"/>
          </p:nvPr>
        </p:nvSpPr>
        <p:spPr/>
        <p:txBody>
          <a:bodyPr/>
          <a:lstStyle/>
          <a:p>
            <a:fld id="{E7F1A04B-9E49-4F22-AB96-24F518FD450E}" type="datetime1">
              <a:rPr lang="en-US" smtClean="0"/>
              <a:pPr/>
              <a:t>4/3/2015</a:t>
            </a:fld>
            <a:endParaRPr lang="en-US" dirty="0"/>
          </a:p>
        </p:txBody>
      </p:sp>
      <p:sp>
        <p:nvSpPr>
          <p:cNvPr id="12" name="Footer Placeholder 11"/>
          <p:cNvSpPr>
            <a:spLocks noGrp="1"/>
          </p:cNvSpPr>
          <p:nvPr>
            <p:ph type="ftr" sz="quarter" idx="11"/>
          </p:nvPr>
        </p:nvSpPr>
        <p:spPr/>
        <p:txBody>
          <a:bodyPr/>
          <a:lstStyle/>
          <a:p>
            <a:r>
              <a:rPr lang="en-US" dirty="0" smtClean="0"/>
              <a:t>©2015 California Department of Education - All rights reserved</a:t>
            </a:r>
            <a:endParaRPr lang="en-US" dirty="0"/>
          </a:p>
        </p:txBody>
      </p:sp>
      <p:sp>
        <p:nvSpPr>
          <p:cNvPr id="10" name="Slide Number Placeholder 9"/>
          <p:cNvSpPr>
            <a:spLocks noGrp="1"/>
          </p:cNvSpPr>
          <p:nvPr>
            <p:ph type="sldNum" sz="quarter" idx="12"/>
          </p:nvPr>
        </p:nvSpPr>
        <p:spPr/>
        <p:txBody>
          <a:bodyPr/>
          <a:lstStyle/>
          <a:p>
            <a:fld id="{2BF1E6B0-A63A-4C28-AA28-E4DFECAC8348}" type="slidenum">
              <a:rPr lang="en-US" smtClean="0"/>
              <a:pPr/>
              <a:t>2</a:t>
            </a:fld>
            <a:endParaRPr lang="en-US" dirty="0"/>
          </a:p>
        </p:txBody>
      </p:sp>
      <p:pic>
        <p:nvPicPr>
          <p:cNvPr id="9" name="Picture 8" descr="boywithmagnifier"/>
          <p:cNvPicPr>
            <a:picLocks noChangeAspect="1"/>
          </p:cNvPicPr>
          <p:nvPr/>
        </p:nvPicPr>
        <p:blipFill>
          <a:blip r:embed="rId3" cstate="email"/>
          <a:stretch>
            <a:fillRect/>
          </a:stretch>
        </p:blipFill>
        <p:spPr>
          <a:xfrm>
            <a:off x="5638800" y="4114800"/>
            <a:ext cx="2857500" cy="1903095"/>
          </a:xfrm>
          <a:prstGeom prst="ellipse">
            <a:avLst/>
          </a:prstGeom>
          <a:ln>
            <a:noFill/>
          </a:ln>
          <a:effectLst>
            <a:softEdge rad="112500"/>
          </a:effec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Screen Shot 2015-01-26 at 12.35.22 PM.png"/>
          <p:cNvPicPr>
            <a:picLocks noGrp="1" noChangeAspect="1"/>
          </p:cNvPicPr>
          <p:nvPr>
            <p:ph idx="1"/>
          </p:nvPr>
        </p:nvPicPr>
        <p:blipFill>
          <a:blip r:embed="rId3" cstate="email"/>
          <a:srcRect/>
          <a:stretch>
            <a:fillRect/>
          </a:stretch>
        </p:blipFill>
        <p:spPr>
          <a:xfrm>
            <a:off x="914400" y="1478585"/>
            <a:ext cx="7133783" cy="5150815"/>
          </a:xfrm>
        </p:spPr>
      </p:pic>
      <p:sp>
        <p:nvSpPr>
          <p:cNvPr id="2" name="Title 1"/>
          <p:cNvSpPr>
            <a:spLocks noGrp="1"/>
          </p:cNvSpPr>
          <p:nvPr>
            <p:ph type="title"/>
          </p:nvPr>
        </p:nvSpPr>
        <p:spPr/>
        <p:txBody>
          <a:bodyPr vert="horz" wrap="square" lIns="91440" tIns="45720" rIns="91440" bIns="45720" numCol="1" anchorCtr="0" compatLnSpc="1">
            <a:prstTxWarp prst="textNoShape">
              <a:avLst/>
            </a:prstTxWarp>
            <a:noAutofit/>
          </a:bodyPr>
          <a:lstStyle/>
          <a:p>
            <a:pPr eaLnBrk="1" hangingPunct="1"/>
            <a:r>
              <a:rPr lang="en-US" sz="4000" dirty="0" smtClean="0">
                <a:effectLst>
                  <a:outerShdw blurRad="38100" dist="38100" dir="2700000" algn="tl">
                    <a:srgbClr val="C0C0C0"/>
                  </a:outerShdw>
                </a:effectLst>
                <a:latin typeface="Arial" charset="0"/>
                <a:cs typeface="Arial" charset="0"/>
              </a:rPr>
              <a:t>DRDP (2015) Continuum of Developmental Levels</a:t>
            </a:r>
          </a:p>
        </p:txBody>
      </p:sp>
      <p:sp>
        <p:nvSpPr>
          <p:cNvPr id="8" name="Rounded Rectangular Callout 7"/>
          <p:cNvSpPr/>
          <p:nvPr/>
        </p:nvSpPr>
        <p:spPr>
          <a:xfrm flipV="1">
            <a:off x="4528391" y="6300750"/>
            <a:ext cx="45719" cy="45719"/>
          </a:xfrm>
          <a:prstGeom prst="wedgeRoundRectCallout">
            <a:avLst>
              <a:gd name="adj1" fmla="val -1198072"/>
              <a:gd name="adj2" fmla="val 1250514"/>
              <a:gd name="adj3" fmla="val 16667"/>
            </a:avLst>
          </a:prstGeom>
          <a:ln/>
        </p:spPr>
        <p:style>
          <a:lnRef idx="1">
            <a:schemeClr val="accent1"/>
          </a:lnRef>
          <a:fillRef idx="3">
            <a:schemeClr val="accent1"/>
          </a:fillRef>
          <a:effectRef idx="2">
            <a:schemeClr val="accent1"/>
          </a:effectRef>
          <a:fontRef idx="minor">
            <a:schemeClr val="lt1"/>
          </a:fontRef>
        </p:style>
        <p:txBody>
          <a:bodyPr/>
          <a:lstStyle/>
          <a:p>
            <a:pPr eaLnBrk="0" hangingPunct="0">
              <a:defRPr/>
            </a:pPr>
            <a:endParaRPr lang="en-US" dirty="0">
              <a:solidFill>
                <a:srgbClr val="000000"/>
              </a:solidFill>
              <a:latin typeface="Arial" pitchFamily="34" charset="0"/>
              <a:cs typeface="Arial" pitchFamily="34" charset="0"/>
            </a:endParaRPr>
          </a:p>
        </p:txBody>
      </p:sp>
      <p:sp>
        <p:nvSpPr>
          <p:cNvPr id="6" name="Rectangular Callout 5"/>
          <p:cNvSpPr/>
          <p:nvPr/>
        </p:nvSpPr>
        <p:spPr>
          <a:xfrm>
            <a:off x="3659328" y="5476711"/>
            <a:ext cx="3129403" cy="869758"/>
          </a:xfrm>
          <a:prstGeom prst="wedgeRectCallout">
            <a:avLst>
              <a:gd name="adj1" fmla="val -132761"/>
              <a:gd name="adj2" fmla="val -325830"/>
            </a:avLst>
          </a:prstGeom>
          <a:solidFill>
            <a:srgbClr val="CCECFF"/>
          </a:soli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rPr>
              <a:t>Continuum from earlier to later levels of development</a:t>
            </a:r>
          </a:p>
        </p:txBody>
      </p:sp>
      <p:sp>
        <p:nvSpPr>
          <p:cNvPr id="9" name="Slide Number Placeholder 8"/>
          <p:cNvSpPr>
            <a:spLocks noGrp="1"/>
          </p:cNvSpPr>
          <p:nvPr>
            <p:ph type="sldNum" sz="quarter" idx="12"/>
          </p:nvPr>
        </p:nvSpPr>
        <p:spPr/>
        <p:txBody>
          <a:bodyPr/>
          <a:lstStyle/>
          <a:p>
            <a:fld id="{2BF1E6B0-A63A-4C28-AA28-E4DFECAC8348}" type="slidenum">
              <a:rPr lang="en-US" smtClean="0"/>
              <a:pPr/>
              <a:t>20</a:t>
            </a:fld>
            <a:endParaRPr lang="en-US" dirty="0"/>
          </a:p>
        </p:txBody>
      </p:sp>
      <p:sp>
        <p:nvSpPr>
          <p:cNvPr id="10" name="Date Placeholder 9"/>
          <p:cNvSpPr>
            <a:spLocks noGrp="1"/>
          </p:cNvSpPr>
          <p:nvPr>
            <p:ph type="dt" sz="half" idx="10"/>
          </p:nvPr>
        </p:nvSpPr>
        <p:spPr/>
        <p:txBody>
          <a:bodyPr/>
          <a:lstStyle/>
          <a:p>
            <a:fld id="{162AFCA1-F472-4A51-AD4C-324F459CC954}" type="datetime1">
              <a:rPr lang="en-US" smtClean="0"/>
              <a:pPr/>
              <a:t>4/3/2015</a:t>
            </a:fld>
            <a:endParaRPr lang="en-US" dirty="0"/>
          </a:p>
        </p:txBody>
      </p:sp>
      <p:sp>
        <p:nvSpPr>
          <p:cNvPr id="12" name="Up Arrow 11"/>
          <p:cNvSpPr/>
          <p:nvPr/>
        </p:nvSpPr>
        <p:spPr>
          <a:xfrm>
            <a:off x="1143000" y="2895600"/>
            <a:ext cx="609600" cy="1143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ooter Placeholder 10"/>
          <p:cNvSpPr>
            <a:spLocks noGrp="1"/>
          </p:cNvSpPr>
          <p:nvPr>
            <p:ph type="ftr" sz="quarter" idx="11"/>
          </p:nvPr>
        </p:nvSpPr>
        <p:spPr/>
        <p:txBody>
          <a:bodyPr/>
          <a:lstStyle/>
          <a:p>
            <a:r>
              <a:rPr lang="en-US" dirty="0" smtClean="0"/>
              <a:t>©2015 California Department of Education - All rights reserved</a:t>
            </a:r>
            <a:endParaRPr lang="en-US" dirty="0"/>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3.33333E-6 2.11841E-6 L 0.7 -0.00555 " pathEditMode="relative" rAng="0" ptsTypes="AA">
                                      <p:cBhvr>
                                        <p:cTn id="6" dur="5000" fill="hold"/>
                                        <p:tgtEl>
                                          <p:spTgt spid="12"/>
                                        </p:tgtEl>
                                        <p:attrNameLst>
                                          <p:attrName>ppt_x</p:attrName>
                                          <p:attrName>ppt_y</p:attrName>
                                        </p:attrNameLst>
                                      </p:cBhvr>
                                      <p:rCtr x="35000" y="-3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normAutofit fontScale="90000"/>
          </a:bodyPr>
          <a:lstStyle/>
          <a:p>
            <a:r>
              <a:rPr lang="en-US" dirty="0" smtClean="0">
                <a:effectLst>
                  <a:outerShdw blurRad="38100" dist="38100" dir="2700000" algn="tl">
                    <a:srgbClr val="C0C0C0"/>
                  </a:outerShdw>
                </a:effectLst>
                <a:latin typeface="+mj-lt"/>
                <a:cs typeface="Arial" charset="0"/>
              </a:rPr>
              <a:t>DRDP (2010) and DRDP </a:t>
            </a:r>
            <a:r>
              <a:rPr lang="en-US" i="1" dirty="0" smtClean="0">
                <a:effectLst>
                  <a:outerShdw blurRad="38100" dist="38100" dir="2700000" algn="tl">
                    <a:srgbClr val="C0C0C0"/>
                  </a:outerShdw>
                </a:effectLst>
                <a:latin typeface="+mj-lt"/>
                <a:cs typeface="Arial" charset="0"/>
              </a:rPr>
              <a:t>access</a:t>
            </a:r>
            <a:r>
              <a:rPr lang="en-US" dirty="0" smtClean="0">
                <a:effectLst>
                  <a:outerShdw blurRad="38100" dist="38100" dir="2700000" algn="tl">
                    <a:srgbClr val="C0C0C0"/>
                  </a:outerShdw>
                </a:effectLst>
                <a:latin typeface="+mj-lt"/>
                <a:cs typeface="Arial" charset="0"/>
              </a:rPr>
              <a:t> – </a:t>
            </a:r>
            <a:r>
              <a:rPr lang="en-US" dirty="0">
                <a:effectLst>
                  <a:outerShdw blurRad="38100" dist="38100" dir="2700000" algn="tl">
                    <a:srgbClr val="C0C0C0"/>
                  </a:outerShdw>
                </a:effectLst>
                <a:latin typeface="+mj-lt"/>
                <a:cs typeface="Arial" charset="0"/>
              </a:rPr>
              <a:t/>
            </a:r>
            <a:br>
              <a:rPr lang="en-US" dirty="0">
                <a:effectLst>
                  <a:outerShdw blurRad="38100" dist="38100" dir="2700000" algn="tl">
                    <a:srgbClr val="C0C0C0"/>
                  </a:outerShdw>
                </a:effectLst>
                <a:latin typeface="+mj-lt"/>
                <a:cs typeface="Arial" charset="0"/>
              </a:rPr>
            </a:br>
            <a:r>
              <a:rPr lang="en-US" dirty="0" smtClean="0">
                <a:effectLst>
                  <a:outerShdw blurRad="38100" dist="38100" dir="2700000" algn="tl">
                    <a:srgbClr val="C0C0C0"/>
                  </a:outerShdw>
                </a:effectLst>
                <a:latin typeface="+mj-lt"/>
                <a:cs typeface="Arial" charset="0"/>
              </a:rPr>
              <a:t>DRDP (2015)</a:t>
            </a:r>
          </a:p>
        </p:txBody>
      </p:sp>
      <p:sp>
        <p:nvSpPr>
          <p:cNvPr id="9" name="Content Placeholder 8"/>
          <p:cNvSpPr>
            <a:spLocks noGrp="1"/>
          </p:cNvSpPr>
          <p:nvPr>
            <p:ph sz="half" idx="1"/>
          </p:nvPr>
        </p:nvSpPr>
        <p:spPr>
          <a:xfrm>
            <a:off x="381000" y="1676401"/>
            <a:ext cx="3733800" cy="2209800"/>
          </a:xfrm>
          <a:solidFill>
            <a:schemeClr val="tx2">
              <a:lumMod val="40000"/>
              <a:lumOff val="60000"/>
              <a:alpha val="64000"/>
            </a:schemeClr>
          </a:solidFill>
          <a:ln>
            <a:solidFill>
              <a:schemeClr val="tx2">
                <a:lumMod val="40000"/>
                <a:lumOff val="60000"/>
              </a:schemeClr>
            </a:solidFill>
          </a:ln>
        </p:spPr>
        <p:txBody>
          <a:bodyPr>
            <a:normAutofit fontScale="85000" lnSpcReduction="20000"/>
          </a:bodyPr>
          <a:lstStyle/>
          <a:p>
            <a:pPr marL="0" indent="0" algn="ctr">
              <a:buFont typeface="Wingdings 2" pitchFamily="-1" charset="2"/>
              <a:buNone/>
            </a:pPr>
            <a:r>
              <a:rPr lang="en-US" b="1" dirty="0" smtClean="0">
                <a:latin typeface="+mj-lt"/>
                <a:cs typeface="Arial" charset="0"/>
              </a:rPr>
              <a:t>DRDP (2010):</a:t>
            </a:r>
          </a:p>
          <a:p>
            <a:pPr marL="0" indent="0">
              <a:buFont typeface="Wingdings 2" pitchFamily="-1" charset="2"/>
              <a:buNone/>
            </a:pPr>
            <a:r>
              <a:rPr lang="en-US" b="1" dirty="0" smtClean="0">
                <a:latin typeface="+mj-lt"/>
                <a:cs typeface="Arial" charset="0"/>
              </a:rPr>
              <a:t>Infant/Toddler</a:t>
            </a:r>
            <a:r>
              <a:rPr lang="en-US" dirty="0" smtClean="0">
                <a:latin typeface="+mj-lt"/>
                <a:cs typeface="Arial" charset="0"/>
              </a:rPr>
              <a:t> </a:t>
            </a:r>
          </a:p>
          <a:p>
            <a:pPr marL="0" indent="0">
              <a:buFont typeface="Wingdings 2" pitchFamily="-1" charset="2"/>
              <a:buNone/>
            </a:pPr>
            <a:r>
              <a:rPr lang="en-US" dirty="0" smtClean="0">
                <a:latin typeface="+mj-lt"/>
                <a:cs typeface="Arial" charset="0"/>
              </a:rPr>
              <a:t>35 measures in 5 domains</a:t>
            </a:r>
            <a:br>
              <a:rPr lang="en-US" dirty="0" smtClean="0">
                <a:latin typeface="+mj-lt"/>
                <a:cs typeface="Arial" charset="0"/>
              </a:rPr>
            </a:br>
            <a:endParaRPr lang="en-US" dirty="0" smtClean="0">
              <a:latin typeface="+mj-lt"/>
              <a:cs typeface="Arial" charset="0"/>
            </a:endParaRPr>
          </a:p>
          <a:p>
            <a:pPr marL="0" indent="0">
              <a:buFont typeface="Wingdings 2" pitchFamily="-1" charset="2"/>
              <a:buNone/>
            </a:pPr>
            <a:r>
              <a:rPr lang="en-US" b="1" dirty="0" smtClean="0">
                <a:latin typeface="+mj-lt"/>
                <a:cs typeface="Arial" charset="0"/>
              </a:rPr>
              <a:t>Preschool </a:t>
            </a:r>
          </a:p>
          <a:p>
            <a:pPr marL="0" indent="0">
              <a:buFont typeface="Wingdings 2" pitchFamily="-1" charset="2"/>
              <a:buNone/>
            </a:pPr>
            <a:r>
              <a:rPr lang="en-US" dirty="0" smtClean="0">
                <a:latin typeface="+mj-lt"/>
                <a:cs typeface="Arial" charset="0"/>
              </a:rPr>
              <a:t>43 measures in 7 domains</a:t>
            </a:r>
          </a:p>
        </p:txBody>
      </p:sp>
      <p:sp>
        <p:nvSpPr>
          <p:cNvPr id="8" name="Content Placeholder 7"/>
          <p:cNvSpPr>
            <a:spLocks noGrp="1"/>
          </p:cNvSpPr>
          <p:nvPr>
            <p:ph sz="half" idx="2"/>
          </p:nvPr>
        </p:nvSpPr>
        <p:spPr>
          <a:xfrm>
            <a:off x="4495800" y="2209800"/>
            <a:ext cx="3810000" cy="2743200"/>
          </a:xfrm>
          <a:solidFill>
            <a:schemeClr val="accent4">
              <a:lumMod val="60000"/>
              <a:lumOff val="40000"/>
              <a:alpha val="62000"/>
            </a:schemeClr>
          </a:solidFill>
          <a:ln>
            <a:solidFill>
              <a:schemeClr val="tx2">
                <a:lumMod val="40000"/>
                <a:lumOff val="60000"/>
              </a:schemeClr>
            </a:solidFill>
          </a:ln>
        </p:spPr>
        <p:txBody>
          <a:bodyPr>
            <a:normAutofit fontScale="85000" lnSpcReduction="20000"/>
          </a:bodyPr>
          <a:lstStyle/>
          <a:p>
            <a:pPr marL="0" indent="0" algn="ctr">
              <a:buFont typeface="Wingdings 2" pitchFamily="-1" charset="2"/>
              <a:buNone/>
            </a:pPr>
            <a:r>
              <a:rPr lang="en-US" b="1" dirty="0" smtClean="0">
                <a:latin typeface="+mj-lt"/>
                <a:cs typeface="Arial" charset="0"/>
              </a:rPr>
              <a:t>DRDP (2015):</a:t>
            </a:r>
          </a:p>
          <a:p>
            <a:pPr marL="0" indent="0">
              <a:buFont typeface="Wingdings 2" pitchFamily="-1" charset="2"/>
              <a:buNone/>
            </a:pPr>
            <a:r>
              <a:rPr lang="en-US" b="1" dirty="0" smtClean="0">
                <a:latin typeface="+mj-lt"/>
                <a:cs typeface="Arial" charset="0"/>
              </a:rPr>
              <a:t>Infant/Toddler</a:t>
            </a:r>
          </a:p>
          <a:p>
            <a:pPr marL="0" indent="0">
              <a:buFont typeface="Wingdings 2" pitchFamily="-1" charset="2"/>
              <a:buNone/>
            </a:pPr>
            <a:r>
              <a:rPr lang="en-US" dirty="0" smtClean="0">
                <a:latin typeface="+mj-lt"/>
                <a:cs typeface="Arial" charset="0"/>
              </a:rPr>
              <a:t>29 measures in 5 domains</a:t>
            </a:r>
            <a:br>
              <a:rPr lang="en-US" dirty="0" smtClean="0">
                <a:latin typeface="+mj-lt"/>
                <a:cs typeface="Arial" charset="0"/>
              </a:rPr>
            </a:br>
            <a:endParaRPr lang="en-US" dirty="0" smtClean="0">
              <a:latin typeface="+mj-lt"/>
              <a:cs typeface="Arial" charset="0"/>
            </a:endParaRPr>
          </a:p>
          <a:p>
            <a:pPr marL="0" indent="0">
              <a:buFont typeface="Wingdings 2" pitchFamily="-1" charset="2"/>
              <a:buNone/>
            </a:pPr>
            <a:r>
              <a:rPr lang="en-US" b="1" dirty="0" smtClean="0">
                <a:latin typeface="+mj-lt"/>
                <a:cs typeface="Arial" charset="0"/>
              </a:rPr>
              <a:t>Preschool</a:t>
            </a:r>
          </a:p>
          <a:p>
            <a:pPr marL="0" indent="0">
              <a:buFont typeface="Wingdings 2" pitchFamily="-1" charset="2"/>
              <a:buNone/>
            </a:pPr>
            <a:r>
              <a:rPr lang="en-US" dirty="0" smtClean="0">
                <a:latin typeface="+mj-lt"/>
                <a:cs typeface="Arial" charset="0"/>
              </a:rPr>
              <a:t>56 measures in 8 domains</a:t>
            </a:r>
          </a:p>
        </p:txBody>
      </p:sp>
      <p:sp>
        <p:nvSpPr>
          <p:cNvPr id="12" name="Slide Number Placeholder 11"/>
          <p:cNvSpPr>
            <a:spLocks noGrp="1"/>
          </p:cNvSpPr>
          <p:nvPr>
            <p:ph type="sldNum" sz="quarter" idx="12"/>
          </p:nvPr>
        </p:nvSpPr>
        <p:spPr/>
        <p:txBody>
          <a:bodyPr/>
          <a:lstStyle/>
          <a:p>
            <a:fld id="{2BF1E6B0-A63A-4C28-AA28-E4DFECAC8348}" type="slidenum">
              <a:rPr lang="en-US" smtClean="0"/>
              <a:pPr/>
              <a:t>21</a:t>
            </a:fld>
            <a:endParaRPr lang="en-US" dirty="0"/>
          </a:p>
        </p:txBody>
      </p:sp>
      <p:sp>
        <p:nvSpPr>
          <p:cNvPr id="14" name="Footer Placeholder 13"/>
          <p:cNvSpPr>
            <a:spLocks noGrp="1"/>
          </p:cNvSpPr>
          <p:nvPr>
            <p:ph type="ftr" sz="quarter" idx="11"/>
          </p:nvPr>
        </p:nvSpPr>
        <p:spPr>
          <a:xfrm>
            <a:off x="1676400" y="6324600"/>
            <a:ext cx="6019800" cy="365125"/>
          </a:xfrm>
        </p:spPr>
        <p:txBody>
          <a:bodyPr/>
          <a:lstStyle/>
          <a:p>
            <a:r>
              <a:rPr lang="en-US" dirty="0" smtClean="0"/>
              <a:t>©2015 California Department of Education - All rights reserved</a:t>
            </a:r>
            <a:endParaRPr lang="en-US" dirty="0"/>
          </a:p>
        </p:txBody>
      </p:sp>
      <p:sp>
        <p:nvSpPr>
          <p:cNvPr id="15" name="Date Placeholder 14"/>
          <p:cNvSpPr>
            <a:spLocks noGrp="1"/>
          </p:cNvSpPr>
          <p:nvPr>
            <p:ph type="dt" sz="half" idx="10"/>
          </p:nvPr>
        </p:nvSpPr>
        <p:spPr/>
        <p:txBody>
          <a:bodyPr/>
          <a:lstStyle/>
          <a:p>
            <a:fld id="{EB0DE2A5-335D-451C-8C75-44576F7800A9}" type="datetime1">
              <a:rPr lang="en-US" smtClean="0"/>
              <a:pPr/>
              <a:t>4/3/2015</a:t>
            </a:fld>
            <a:endParaRPr lang="en-US" dirty="0"/>
          </a:p>
        </p:txBody>
      </p:sp>
      <p:sp>
        <p:nvSpPr>
          <p:cNvPr id="4" name="TextBox 3"/>
          <p:cNvSpPr txBox="1"/>
          <p:nvPr/>
        </p:nvSpPr>
        <p:spPr>
          <a:xfrm>
            <a:off x="381000" y="4495800"/>
            <a:ext cx="3733800" cy="1200328"/>
          </a:xfrm>
          <a:prstGeom prst="rect">
            <a:avLst/>
          </a:prstGeom>
          <a:solidFill>
            <a:schemeClr val="tx2">
              <a:lumMod val="40000"/>
              <a:lumOff val="60000"/>
              <a:alpha val="64000"/>
            </a:schemeClr>
          </a:solidFill>
          <a:ln>
            <a:solidFill>
              <a:schemeClr val="tx2">
                <a:lumMod val="40000"/>
                <a:lumOff val="60000"/>
                <a:alpha val="79000"/>
              </a:schemeClr>
            </a:solidFill>
          </a:ln>
        </p:spPr>
        <p:txBody>
          <a:bodyPr wrap="square" rtlCol="0">
            <a:spAutoFit/>
          </a:bodyPr>
          <a:lstStyle/>
          <a:p>
            <a:pPr algn="ctr"/>
            <a:r>
              <a:rPr lang="en-US" sz="2400" b="1" dirty="0" smtClean="0">
                <a:solidFill>
                  <a:srgbClr val="501B00"/>
                </a:solidFill>
                <a:latin typeface="+mj-lt"/>
              </a:rPr>
              <a:t>DRDP </a:t>
            </a:r>
            <a:r>
              <a:rPr lang="en-US" sz="2400" b="1" i="1" dirty="0" smtClean="0">
                <a:solidFill>
                  <a:srgbClr val="501B00"/>
                </a:solidFill>
                <a:latin typeface="+mj-lt"/>
              </a:rPr>
              <a:t>access</a:t>
            </a:r>
            <a:r>
              <a:rPr lang="en-US" sz="2400" b="1" dirty="0" smtClean="0">
                <a:solidFill>
                  <a:srgbClr val="501B00"/>
                </a:solidFill>
                <a:latin typeface="+mj-lt"/>
              </a:rPr>
              <a:t>:</a:t>
            </a:r>
          </a:p>
          <a:p>
            <a:r>
              <a:rPr lang="en-US" sz="2400" b="1" dirty="0" smtClean="0">
                <a:solidFill>
                  <a:srgbClr val="501B00"/>
                </a:solidFill>
                <a:latin typeface="+mj-lt"/>
              </a:rPr>
              <a:t>Birth to Five</a:t>
            </a:r>
          </a:p>
          <a:p>
            <a:r>
              <a:rPr lang="en-US" sz="2400" dirty="0" smtClean="0">
                <a:solidFill>
                  <a:srgbClr val="501B00"/>
                </a:solidFill>
                <a:latin typeface="+mj-lt"/>
              </a:rPr>
              <a:t>48 Measures in 10 domains</a:t>
            </a:r>
            <a:endParaRPr lang="en-US" sz="2400" dirty="0">
              <a:solidFill>
                <a:srgbClr val="501B00"/>
              </a:solidFill>
              <a:latin typeface="+mj-lt"/>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defRPr/>
            </a:pPr>
            <a:endParaRPr lang="en-US" dirty="0"/>
          </a:p>
        </p:txBody>
      </p:sp>
      <p:sp>
        <p:nvSpPr>
          <p:cNvPr id="5" name="Footer Placeholder 4"/>
          <p:cNvSpPr>
            <a:spLocks noGrp="1"/>
          </p:cNvSpPr>
          <p:nvPr>
            <p:ph type="ftr" sz="quarter" idx="11"/>
          </p:nvPr>
        </p:nvSpPr>
        <p:spPr/>
        <p:txBody>
          <a:bodyPr/>
          <a:lstStyle/>
          <a:p>
            <a:r>
              <a:rPr lang="en-US" dirty="0" smtClean="0"/>
              <a:t>©2015 California Department of Education - All rights reserved</a:t>
            </a:r>
            <a:endParaRPr lang="en-US" dirty="0"/>
          </a:p>
        </p:txBody>
      </p:sp>
      <p:sp>
        <p:nvSpPr>
          <p:cNvPr id="7" name="Slide Number Placeholder 6"/>
          <p:cNvSpPr>
            <a:spLocks noGrp="1"/>
          </p:cNvSpPr>
          <p:nvPr>
            <p:ph type="sldNum" sz="quarter" idx="12"/>
          </p:nvPr>
        </p:nvSpPr>
        <p:spPr/>
        <p:txBody>
          <a:bodyPr/>
          <a:lstStyle/>
          <a:p>
            <a:fld id="{2BF1E6B0-A63A-4C28-AA28-E4DFECAC8348}" type="slidenum">
              <a:rPr lang="en-US" smtClean="0"/>
              <a:pPr/>
              <a:t>22</a:t>
            </a:fld>
            <a:endParaRPr lang="en-US" dirty="0"/>
          </a:p>
        </p:txBody>
      </p:sp>
      <p:sp>
        <p:nvSpPr>
          <p:cNvPr id="9" name="Date Placeholder 8"/>
          <p:cNvSpPr>
            <a:spLocks noGrp="1"/>
          </p:cNvSpPr>
          <p:nvPr>
            <p:ph type="dt" sz="half" idx="10"/>
          </p:nvPr>
        </p:nvSpPr>
        <p:spPr/>
        <p:txBody>
          <a:bodyPr/>
          <a:lstStyle/>
          <a:p>
            <a:fld id="{8C1853E9-3056-4BEA-BD48-C7937A4A1B1A}" type="datetime1">
              <a:rPr lang="en-US" smtClean="0"/>
              <a:pPr/>
              <a:t>4/3/2015</a:t>
            </a:fld>
            <a:endParaRPr lang="en-US" dirty="0"/>
          </a:p>
        </p:txBody>
      </p:sp>
      <p:pic>
        <p:nvPicPr>
          <p:cNvPr id="11" name="Content Placeholder 10" descr="Screen Shot 2015-01-26 at 1.08.48 PM.png"/>
          <p:cNvPicPr>
            <a:picLocks noGrp="1" noChangeAspect="1"/>
          </p:cNvPicPr>
          <p:nvPr>
            <p:ph idx="1"/>
          </p:nvPr>
        </p:nvPicPr>
        <p:blipFill>
          <a:blip r:embed="rId3" cstate="email"/>
          <a:srcRect/>
          <a:stretch>
            <a:fillRect/>
          </a:stretch>
        </p:blipFill>
        <p:spPr>
          <a:xfrm>
            <a:off x="152400" y="152400"/>
            <a:ext cx="8844077" cy="65532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ransition>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defRPr/>
            </a:pPr>
            <a:endParaRPr lang="en-US" dirty="0"/>
          </a:p>
        </p:txBody>
      </p:sp>
      <p:sp>
        <p:nvSpPr>
          <p:cNvPr id="5" name="Footer Placeholder 4"/>
          <p:cNvSpPr>
            <a:spLocks noGrp="1"/>
          </p:cNvSpPr>
          <p:nvPr>
            <p:ph type="ftr" sz="quarter" idx="11"/>
          </p:nvPr>
        </p:nvSpPr>
        <p:spPr/>
        <p:txBody>
          <a:bodyPr/>
          <a:lstStyle/>
          <a:p>
            <a:r>
              <a:rPr lang="en-US" dirty="0" smtClean="0"/>
              <a:t>©2015 California Department of Education - All rights reserved</a:t>
            </a:r>
            <a:endParaRPr lang="en-US" dirty="0"/>
          </a:p>
        </p:txBody>
      </p:sp>
      <p:sp>
        <p:nvSpPr>
          <p:cNvPr id="7" name="Slide Number Placeholder 6"/>
          <p:cNvSpPr>
            <a:spLocks noGrp="1"/>
          </p:cNvSpPr>
          <p:nvPr>
            <p:ph type="sldNum" sz="quarter" idx="12"/>
          </p:nvPr>
        </p:nvSpPr>
        <p:spPr/>
        <p:txBody>
          <a:bodyPr/>
          <a:lstStyle/>
          <a:p>
            <a:fld id="{2BF1E6B0-A63A-4C28-AA28-E4DFECAC8348}" type="slidenum">
              <a:rPr lang="en-US" smtClean="0"/>
              <a:pPr/>
              <a:t>23</a:t>
            </a:fld>
            <a:endParaRPr lang="en-US" dirty="0"/>
          </a:p>
        </p:txBody>
      </p:sp>
      <p:sp>
        <p:nvSpPr>
          <p:cNvPr id="9" name="Date Placeholder 8"/>
          <p:cNvSpPr>
            <a:spLocks noGrp="1"/>
          </p:cNvSpPr>
          <p:nvPr>
            <p:ph type="dt" sz="half" idx="10"/>
          </p:nvPr>
        </p:nvSpPr>
        <p:spPr/>
        <p:txBody>
          <a:bodyPr/>
          <a:lstStyle/>
          <a:p>
            <a:fld id="{1F2FC0F5-8F0C-403E-9CE6-E7589FE856EC}" type="datetime1">
              <a:rPr lang="en-US" smtClean="0"/>
              <a:pPr/>
              <a:t>4/3/2015</a:t>
            </a:fld>
            <a:endParaRPr lang="en-US" dirty="0"/>
          </a:p>
        </p:txBody>
      </p:sp>
      <p:pic>
        <p:nvPicPr>
          <p:cNvPr id="11" name="Content Placeholder 10" descr="Screen Shot 2015-01-26 at 1.08.53 PM.png"/>
          <p:cNvPicPr>
            <a:picLocks noGrp="1" noChangeAspect="1"/>
          </p:cNvPicPr>
          <p:nvPr>
            <p:ph idx="1"/>
          </p:nvPr>
        </p:nvPicPr>
        <p:blipFill>
          <a:blip r:embed="rId3" cstate="email"/>
          <a:srcRect/>
          <a:stretch>
            <a:fillRect/>
          </a:stretch>
        </p:blipFill>
        <p:spPr>
          <a:xfrm>
            <a:off x="152400" y="152400"/>
            <a:ext cx="8991600" cy="67056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ransition>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499350" cy="1143000"/>
          </a:xfrm>
        </p:spPr>
        <p:txBody>
          <a:bodyPr vert="horz" wrap="square" lIns="91440" tIns="45720" rIns="91440" bIns="45720" numCol="1" anchorCtr="0" compatLnSpc="1">
            <a:prstTxWarp prst="textNoShape">
              <a:avLst/>
            </a:prstTxWarp>
          </a:bodyPr>
          <a:lstStyle/>
          <a:p>
            <a:r>
              <a:rPr lang="en-US" dirty="0" smtClean="0">
                <a:effectLst>
                  <a:outerShdw blurRad="38100" dist="38100" dir="2700000" algn="tl">
                    <a:srgbClr val="C0C0C0"/>
                  </a:outerShdw>
                </a:effectLst>
                <a:latin typeface="Arial" charset="0"/>
                <a:cs typeface="Arial" charset="0"/>
              </a:rPr>
              <a:t>Three Types of Measures</a:t>
            </a:r>
          </a:p>
        </p:txBody>
      </p:sp>
      <p:sp>
        <p:nvSpPr>
          <p:cNvPr id="64515" name="Content Placeholder 2"/>
          <p:cNvSpPr>
            <a:spLocks noGrp="1"/>
          </p:cNvSpPr>
          <p:nvPr>
            <p:ph idx="1"/>
          </p:nvPr>
        </p:nvSpPr>
        <p:spPr>
          <a:xfrm>
            <a:off x="533400" y="1371600"/>
            <a:ext cx="8001000" cy="4343400"/>
          </a:xfrm>
        </p:spPr>
        <p:txBody>
          <a:bodyPr>
            <a:normAutofit fontScale="92500"/>
          </a:bodyPr>
          <a:lstStyle/>
          <a:p>
            <a:r>
              <a:rPr lang="en-US" sz="2800" b="1" dirty="0" smtClean="0">
                <a:latin typeface="Arial" charset="0"/>
              </a:rPr>
              <a:t>Full Continuum Measures</a:t>
            </a:r>
            <a:r>
              <a:rPr lang="en-US" sz="2800" dirty="0" smtClean="0">
                <a:latin typeface="Arial" charset="0"/>
              </a:rPr>
              <a:t> consist of 7-9 levels that describe development from early infancy to early kindergarten. </a:t>
            </a:r>
          </a:p>
          <a:p>
            <a:r>
              <a:rPr lang="en-US" sz="2800" b="1" dirty="0" smtClean="0">
                <a:latin typeface="Arial" charset="0"/>
              </a:rPr>
              <a:t>Earlier Development Measures</a:t>
            </a:r>
            <a:r>
              <a:rPr lang="en-US" sz="2800" dirty="0" smtClean="0">
                <a:latin typeface="Arial" charset="0"/>
              </a:rPr>
              <a:t> consist of 5-6 levels that describe development that typically occurs in the infant/toddler and early preschool years.</a:t>
            </a:r>
          </a:p>
          <a:p>
            <a:pPr>
              <a:spcBef>
                <a:spcPct val="0"/>
              </a:spcBef>
            </a:pPr>
            <a:r>
              <a:rPr lang="en-US" sz="2800" b="1" dirty="0" smtClean="0">
                <a:latin typeface="Arial" charset="0"/>
              </a:rPr>
              <a:t>Later Development Measures</a:t>
            </a:r>
            <a:r>
              <a:rPr lang="en-US" sz="2800" dirty="0" smtClean="0">
                <a:latin typeface="Arial" charset="0"/>
              </a:rPr>
              <a:t> consist of 6 levels that describe development that typically occurs in the preschool years and early kindergarten</a:t>
            </a:r>
            <a:r>
              <a:rPr lang="en-US" dirty="0" smtClean="0">
                <a:latin typeface="Calibri" pitchFamily="-1" charset="0"/>
              </a:rPr>
              <a:t>.</a:t>
            </a:r>
          </a:p>
          <a:p>
            <a:pPr>
              <a:buFont typeface="Wingdings 2" pitchFamily="-1" charset="2"/>
              <a:buNone/>
            </a:pPr>
            <a:endParaRPr lang="en-US" dirty="0" smtClean="0"/>
          </a:p>
        </p:txBody>
      </p:sp>
      <p:sp>
        <p:nvSpPr>
          <p:cNvPr id="5" name="Footer Placeholder 4"/>
          <p:cNvSpPr>
            <a:spLocks noGrp="1"/>
          </p:cNvSpPr>
          <p:nvPr>
            <p:ph type="ftr" sz="quarter" idx="11"/>
          </p:nvPr>
        </p:nvSpPr>
        <p:spPr/>
        <p:txBody>
          <a:bodyPr/>
          <a:lstStyle/>
          <a:p>
            <a:r>
              <a:rPr lang="en-US" dirty="0" smtClean="0"/>
              <a:t>©2015 California Department of Education - All rights reserved</a:t>
            </a:r>
            <a:endParaRPr lang="en-US" dirty="0"/>
          </a:p>
        </p:txBody>
      </p:sp>
      <p:sp>
        <p:nvSpPr>
          <p:cNvPr id="6" name="Slide Number Placeholder 5"/>
          <p:cNvSpPr>
            <a:spLocks noGrp="1"/>
          </p:cNvSpPr>
          <p:nvPr>
            <p:ph type="sldNum" sz="quarter" idx="12"/>
          </p:nvPr>
        </p:nvSpPr>
        <p:spPr/>
        <p:txBody>
          <a:bodyPr/>
          <a:lstStyle/>
          <a:p>
            <a:fld id="{2BF1E6B0-A63A-4C28-AA28-E4DFECAC8348}" type="slidenum">
              <a:rPr lang="en-US" smtClean="0"/>
              <a:pPr/>
              <a:t>24</a:t>
            </a:fld>
            <a:endParaRPr lang="en-US" dirty="0"/>
          </a:p>
        </p:txBody>
      </p:sp>
      <p:sp>
        <p:nvSpPr>
          <p:cNvPr id="7" name="Date Placeholder 6"/>
          <p:cNvSpPr>
            <a:spLocks noGrp="1"/>
          </p:cNvSpPr>
          <p:nvPr>
            <p:ph type="dt" sz="half" idx="10"/>
          </p:nvPr>
        </p:nvSpPr>
        <p:spPr/>
        <p:txBody>
          <a:bodyPr/>
          <a:lstStyle/>
          <a:p>
            <a:fld id="{2DC310F9-C6A9-4E3B-9E38-2A71E5F07064}" type="datetime1">
              <a:rPr lang="en-US" smtClean="0"/>
              <a:pPr/>
              <a:t>4/3/2015</a:t>
            </a:fld>
            <a:endParaRPr lang="en-US" dirty="0"/>
          </a:p>
        </p:txBody>
      </p:sp>
    </p:spTree>
  </p:cSld>
  <p:clrMapOvr>
    <a:masterClrMapping/>
  </p:clrMapOvr>
  <p:transition>
    <p:split orient="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r>
              <a:rPr lang="en-US" dirty="0" smtClean="0">
                <a:effectLst>
                  <a:outerShdw blurRad="38100" dist="38100" dir="2700000" algn="tl">
                    <a:srgbClr val="C0C0C0"/>
                  </a:outerShdw>
                </a:effectLst>
                <a:latin typeface="Arial" charset="0"/>
                <a:cs typeface="Arial" charset="0"/>
              </a:rPr>
              <a:t>Full Continuum Measures</a:t>
            </a:r>
          </a:p>
        </p:txBody>
      </p:sp>
      <p:pic>
        <p:nvPicPr>
          <p:cNvPr id="6" name="Content Placeholder 5" descr="Screen Shot 2014-04-22 at 4.11.41 PM (2).png"/>
          <p:cNvPicPr>
            <a:picLocks noGrp="1" noChangeAspect="1"/>
          </p:cNvPicPr>
          <p:nvPr>
            <p:ph idx="1"/>
          </p:nvPr>
        </p:nvPicPr>
        <p:blipFill>
          <a:blip r:embed="rId3" cstate="email"/>
          <a:stretch>
            <a:fillRect/>
          </a:stretch>
        </p:blipFill>
        <p:spPr>
          <a:xfrm>
            <a:off x="1524000" y="1524000"/>
            <a:ext cx="6082299"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Date Placeholder 7"/>
          <p:cNvSpPr>
            <a:spLocks noGrp="1"/>
          </p:cNvSpPr>
          <p:nvPr>
            <p:ph type="dt" sz="half" idx="10"/>
          </p:nvPr>
        </p:nvSpPr>
        <p:spPr/>
        <p:txBody>
          <a:bodyPr/>
          <a:lstStyle/>
          <a:p>
            <a:fld id="{0E50F9EF-ADCD-4DAD-BDBB-B878CCF28F41}" type="datetime1">
              <a:rPr lang="en-US" smtClean="0"/>
              <a:pPr/>
              <a:t>4/3/2015</a:t>
            </a:fld>
            <a:endParaRPr lang="en-US" dirty="0"/>
          </a:p>
        </p:txBody>
      </p:sp>
      <p:sp>
        <p:nvSpPr>
          <p:cNvPr id="5" name="Footer Placeholder 4"/>
          <p:cNvSpPr>
            <a:spLocks noGrp="1"/>
          </p:cNvSpPr>
          <p:nvPr>
            <p:ph type="ftr" sz="quarter" idx="11"/>
          </p:nvPr>
        </p:nvSpPr>
        <p:spPr/>
        <p:txBody>
          <a:bodyPr/>
          <a:lstStyle/>
          <a:p>
            <a:r>
              <a:rPr lang="en-US" dirty="0" smtClean="0"/>
              <a:t>©2015 California Department of Education - All rights reserved</a:t>
            </a:r>
            <a:endParaRPr lang="en-US" dirty="0"/>
          </a:p>
        </p:txBody>
      </p:sp>
      <p:sp>
        <p:nvSpPr>
          <p:cNvPr id="7" name="Slide Number Placeholder 6"/>
          <p:cNvSpPr>
            <a:spLocks noGrp="1"/>
          </p:cNvSpPr>
          <p:nvPr>
            <p:ph type="sldNum" sz="quarter" idx="12"/>
          </p:nvPr>
        </p:nvSpPr>
        <p:spPr/>
        <p:txBody>
          <a:bodyPr/>
          <a:lstStyle/>
          <a:p>
            <a:fld id="{2BF1E6B0-A63A-4C28-AA28-E4DFECAC8348}" type="slidenum">
              <a:rPr lang="en-US" smtClean="0"/>
              <a:pPr/>
              <a:t>25</a:t>
            </a:fld>
            <a:endParaRPr lang="en-US" dirty="0"/>
          </a:p>
        </p:txBody>
      </p:sp>
    </p:spTree>
  </p:cSld>
  <p:clrMapOvr>
    <a:masterClrMapping/>
  </p:clrMapOvr>
  <p:transition>
    <p:split orient="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noAutofit/>
          </a:bodyPr>
          <a:lstStyle/>
          <a:p>
            <a:r>
              <a:rPr lang="en-US" sz="4000" dirty="0" smtClean="0">
                <a:effectLst>
                  <a:outerShdw blurRad="38100" dist="38100" dir="2700000" algn="tl">
                    <a:srgbClr val="C0C0C0"/>
                  </a:outerShdw>
                </a:effectLst>
                <a:latin typeface="Arial" charset="0"/>
                <a:cs typeface="Arial" charset="0"/>
              </a:rPr>
              <a:t>Full Continuum Measures Continued…</a:t>
            </a:r>
          </a:p>
        </p:txBody>
      </p:sp>
      <p:pic>
        <p:nvPicPr>
          <p:cNvPr id="68610" name="Content Placeholder 8" descr="Screen shot 2014-02-03 at 8.06.54 AM.png"/>
          <p:cNvPicPr>
            <a:picLocks noGrp="1" noChangeAspect="1"/>
          </p:cNvPicPr>
          <p:nvPr>
            <p:ph idx="1"/>
          </p:nvPr>
        </p:nvPicPr>
        <p:blipFill>
          <a:blip r:embed="rId3" cstate="email"/>
          <a:stretch>
            <a:fillRect/>
          </a:stretch>
        </p:blipFill>
        <p:spPr>
          <a:xfrm>
            <a:off x="1492435" y="1524000"/>
            <a:ext cx="6508565" cy="46021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Date Placeholder 12"/>
          <p:cNvSpPr>
            <a:spLocks noGrp="1"/>
          </p:cNvSpPr>
          <p:nvPr>
            <p:ph type="dt" sz="half" idx="10"/>
          </p:nvPr>
        </p:nvSpPr>
        <p:spPr/>
        <p:txBody>
          <a:bodyPr/>
          <a:lstStyle/>
          <a:p>
            <a:fld id="{C7770936-4948-45CC-9A5C-E6E9E7DF8F44}" type="datetime1">
              <a:rPr lang="en-US" smtClean="0"/>
              <a:pPr/>
              <a:t>4/3/2015</a:t>
            </a:fld>
            <a:endParaRPr lang="en-US" dirty="0"/>
          </a:p>
        </p:txBody>
      </p:sp>
      <p:sp>
        <p:nvSpPr>
          <p:cNvPr id="9" name="Footer Placeholder 8"/>
          <p:cNvSpPr>
            <a:spLocks noGrp="1"/>
          </p:cNvSpPr>
          <p:nvPr>
            <p:ph type="ftr" sz="quarter" idx="11"/>
          </p:nvPr>
        </p:nvSpPr>
        <p:spPr/>
        <p:txBody>
          <a:bodyPr/>
          <a:lstStyle/>
          <a:p>
            <a:r>
              <a:rPr lang="en-US" dirty="0" smtClean="0"/>
              <a:t>©2015 California Department of Education - All rights reserved</a:t>
            </a:r>
            <a:endParaRPr lang="en-US" dirty="0"/>
          </a:p>
        </p:txBody>
      </p:sp>
      <p:sp>
        <p:nvSpPr>
          <p:cNvPr id="12" name="Slide Number Placeholder 11"/>
          <p:cNvSpPr>
            <a:spLocks noGrp="1"/>
          </p:cNvSpPr>
          <p:nvPr>
            <p:ph type="sldNum" sz="quarter" idx="12"/>
          </p:nvPr>
        </p:nvSpPr>
        <p:spPr/>
        <p:txBody>
          <a:bodyPr/>
          <a:lstStyle/>
          <a:p>
            <a:fld id="{2BF1E6B0-A63A-4C28-AA28-E4DFECAC8348}" type="slidenum">
              <a:rPr lang="en-US" smtClean="0"/>
              <a:pPr/>
              <a:t>26</a:t>
            </a:fld>
            <a:endParaRPr lang="en-US" dirty="0"/>
          </a:p>
        </p:txBody>
      </p:sp>
      <p:sp>
        <p:nvSpPr>
          <p:cNvPr id="8" name="Right Arrow 7"/>
          <p:cNvSpPr/>
          <p:nvPr/>
        </p:nvSpPr>
        <p:spPr>
          <a:xfrm>
            <a:off x="4724400" y="2133600"/>
            <a:ext cx="11430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ight Arrow 9"/>
          <p:cNvSpPr/>
          <p:nvPr/>
        </p:nvSpPr>
        <p:spPr>
          <a:xfrm rot="5400000">
            <a:off x="6210300" y="1409700"/>
            <a:ext cx="11430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ight Arrow 10"/>
          <p:cNvSpPr/>
          <p:nvPr/>
        </p:nvSpPr>
        <p:spPr>
          <a:xfrm rot="10800000">
            <a:off x="7696200" y="2133600"/>
            <a:ext cx="11430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ransition>
    <p:split orient="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noAutofit/>
          </a:bodyPr>
          <a:lstStyle/>
          <a:p>
            <a:r>
              <a:rPr lang="en-US" dirty="0" smtClean="0">
                <a:effectLst>
                  <a:outerShdw blurRad="38100" dist="38100" dir="2700000" algn="tl">
                    <a:srgbClr val="C0C0C0"/>
                  </a:outerShdw>
                </a:effectLst>
                <a:latin typeface="Arial" charset="0"/>
                <a:cs typeface="Arial" charset="0"/>
              </a:rPr>
              <a:t>Earlier Development Measures</a:t>
            </a:r>
          </a:p>
        </p:txBody>
      </p:sp>
      <p:pic>
        <p:nvPicPr>
          <p:cNvPr id="9" name="Picture 4"/>
          <p:cNvPicPr>
            <a:picLocks noGrp="1" noChangeAspect="1"/>
          </p:cNvPicPr>
          <p:nvPr>
            <p:ph idx="1"/>
          </p:nvPr>
        </p:nvPicPr>
        <p:blipFill>
          <a:blip r:embed="rId4" cstate="email"/>
          <a:stretch>
            <a:fillRect/>
          </a:stretch>
        </p:blipFill>
        <p:spPr bwMode="auto">
          <a:xfrm>
            <a:off x="1508229" y="1600200"/>
            <a:ext cx="6127541"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Date Placeholder 7"/>
          <p:cNvSpPr>
            <a:spLocks noGrp="1"/>
          </p:cNvSpPr>
          <p:nvPr>
            <p:ph type="dt" sz="half" idx="10"/>
          </p:nvPr>
        </p:nvSpPr>
        <p:spPr/>
        <p:txBody>
          <a:bodyPr/>
          <a:lstStyle/>
          <a:p>
            <a:fld id="{ACFFCDCC-5CE5-4EF4-89E9-6A8473773868}" type="datetime1">
              <a:rPr lang="en-US" smtClean="0"/>
              <a:pPr/>
              <a:t>4/3/2015</a:t>
            </a:fld>
            <a:endParaRPr lang="en-US" dirty="0"/>
          </a:p>
        </p:txBody>
      </p:sp>
      <p:sp>
        <p:nvSpPr>
          <p:cNvPr id="6" name="Footer Placeholder 5"/>
          <p:cNvSpPr>
            <a:spLocks noGrp="1"/>
          </p:cNvSpPr>
          <p:nvPr>
            <p:ph type="ftr" sz="quarter" idx="11"/>
          </p:nvPr>
        </p:nvSpPr>
        <p:spPr/>
        <p:txBody>
          <a:bodyPr/>
          <a:lstStyle/>
          <a:p>
            <a:r>
              <a:rPr lang="en-US" dirty="0" smtClean="0"/>
              <a:t>©2015 California Department of Education - All rights reserved</a:t>
            </a:r>
            <a:endParaRPr lang="en-US" dirty="0"/>
          </a:p>
        </p:txBody>
      </p:sp>
      <p:sp>
        <p:nvSpPr>
          <p:cNvPr id="7" name="Slide Number Placeholder 6"/>
          <p:cNvSpPr>
            <a:spLocks noGrp="1"/>
          </p:cNvSpPr>
          <p:nvPr>
            <p:ph type="sldNum" sz="quarter" idx="12"/>
          </p:nvPr>
        </p:nvSpPr>
        <p:spPr/>
        <p:txBody>
          <a:bodyPr/>
          <a:lstStyle/>
          <a:p>
            <a:fld id="{2BF1E6B0-A63A-4C28-AA28-E4DFECAC8348}" type="slidenum">
              <a:rPr lang="en-US" smtClean="0"/>
              <a:pPr/>
              <a:t>27</a:t>
            </a:fld>
            <a:endParaRPr lang="en-US" dirty="0"/>
          </a:p>
        </p:txBody>
      </p:sp>
    </p:spTree>
    <p:custDataLst>
      <p:tags r:id="rId1"/>
    </p:custDataLst>
  </p:cSld>
  <p:clrMapOvr>
    <a:masterClrMapping/>
  </p:clrMapOvr>
  <p:transition>
    <p:split orient="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noAutofit/>
          </a:bodyPr>
          <a:lstStyle/>
          <a:p>
            <a:r>
              <a:rPr lang="en-US" dirty="0" smtClean="0">
                <a:effectLst>
                  <a:outerShdw blurRad="38100" dist="38100" dir="2700000" algn="tl">
                    <a:srgbClr val="C0C0C0"/>
                  </a:outerShdw>
                </a:effectLst>
                <a:latin typeface="Arial" charset="0"/>
                <a:cs typeface="Arial" charset="0"/>
              </a:rPr>
              <a:t>Later Development Measures</a:t>
            </a:r>
          </a:p>
        </p:txBody>
      </p:sp>
      <p:sp>
        <p:nvSpPr>
          <p:cNvPr id="7" name="Slide Number Placeholder 6"/>
          <p:cNvSpPr>
            <a:spLocks noGrp="1"/>
          </p:cNvSpPr>
          <p:nvPr>
            <p:ph type="sldNum" sz="quarter" idx="12"/>
          </p:nvPr>
        </p:nvSpPr>
        <p:spPr/>
        <p:txBody>
          <a:bodyPr/>
          <a:lstStyle/>
          <a:p>
            <a:fld id="{2BF1E6B0-A63A-4C28-AA28-E4DFECAC8348}" type="slidenum">
              <a:rPr lang="en-US" smtClean="0"/>
              <a:pPr/>
              <a:t>28</a:t>
            </a:fld>
            <a:endParaRPr lang="en-US" dirty="0"/>
          </a:p>
        </p:txBody>
      </p:sp>
      <p:pic>
        <p:nvPicPr>
          <p:cNvPr id="13" name="Content Placeholder 12" descr="Screen Shot 2015-01-26 at 1.25.23 PM.png"/>
          <p:cNvPicPr>
            <a:picLocks noGrp="1" noChangeAspect="1"/>
          </p:cNvPicPr>
          <p:nvPr>
            <p:ph idx="1"/>
          </p:nvPr>
        </p:nvPicPr>
        <p:blipFill>
          <a:blip r:embed="rId4" cstate="email"/>
          <a:srcRect/>
          <a:stretch>
            <a:fillRect/>
          </a:stretch>
        </p:blipFill>
        <p:spPr>
          <a:xfrm>
            <a:off x="1219200" y="1371602"/>
            <a:ext cx="6377574" cy="46396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Date Placeholder 4"/>
          <p:cNvSpPr>
            <a:spLocks noGrp="1"/>
          </p:cNvSpPr>
          <p:nvPr>
            <p:ph type="dt" sz="half" idx="10"/>
          </p:nvPr>
        </p:nvSpPr>
        <p:spPr/>
        <p:txBody>
          <a:bodyPr/>
          <a:lstStyle/>
          <a:p>
            <a:fld id="{8CC13D11-C4EC-448C-8A58-62B27934BE0E}" type="datetime1">
              <a:rPr lang="en-US" smtClean="0"/>
              <a:pPr/>
              <a:t>4/3/2015</a:t>
            </a:fld>
            <a:endParaRPr lang="en-US" dirty="0"/>
          </a:p>
        </p:txBody>
      </p:sp>
      <p:sp>
        <p:nvSpPr>
          <p:cNvPr id="6" name="Footer Placeholder 5"/>
          <p:cNvSpPr>
            <a:spLocks noGrp="1"/>
          </p:cNvSpPr>
          <p:nvPr>
            <p:ph type="ftr" sz="quarter" idx="11"/>
          </p:nvPr>
        </p:nvSpPr>
        <p:spPr/>
        <p:txBody>
          <a:bodyPr/>
          <a:lstStyle/>
          <a:p>
            <a:r>
              <a:rPr lang="en-US" dirty="0" smtClean="0"/>
              <a:t>©2015 California Department of Education - All rights reserved</a:t>
            </a:r>
            <a:endParaRPr lang="en-US" dirty="0"/>
          </a:p>
        </p:txBody>
      </p:sp>
    </p:spTree>
    <p:custDataLst>
      <p:tags r:id="rId1"/>
    </p:custDataLst>
  </p:cSld>
  <p:clrMapOvr>
    <a:masterClrMapping/>
  </p:clrMapOvr>
  <p:transition>
    <p:split orient="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r>
              <a:rPr lang="en-US" sz="3900" dirty="0" smtClean="0">
                <a:effectLst>
                  <a:outerShdw blurRad="38100" dist="38100" dir="2700000" algn="tl">
                    <a:srgbClr val="C0C0C0"/>
                  </a:outerShdw>
                </a:effectLst>
                <a:latin typeface="Arial" charset="0"/>
                <a:cs typeface="Arial" charset="0"/>
              </a:rPr>
              <a:t>Sample of the ATL-REG Domain</a:t>
            </a:r>
          </a:p>
        </p:txBody>
      </p:sp>
      <p:graphicFrame>
        <p:nvGraphicFramePr>
          <p:cNvPr id="5" name="Content Placeholder 4"/>
          <p:cNvGraphicFramePr>
            <a:graphicFrameLocks noGrp="1"/>
          </p:cNvGraphicFramePr>
          <p:nvPr>
            <p:ph idx="1"/>
          </p:nvPr>
        </p:nvGraphicFramePr>
        <p:xfrm>
          <a:off x="461963" y="1325563"/>
          <a:ext cx="8524875" cy="5211766"/>
        </p:xfrm>
        <a:graphic>
          <a:graphicData uri="http://schemas.openxmlformats.org/drawingml/2006/table">
            <a:tbl>
              <a:tblPr/>
              <a:tblGrid>
                <a:gridCol w="1093787"/>
                <a:gridCol w="1524000"/>
                <a:gridCol w="2711450"/>
                <a:gridCol w="3195638"/>
              </a:tblGrid>
              <a:tr h="75882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Arial" charset="0"/>
                          <a:ea typeface="ＭＳ Ｐゴシック" pitchFamily="-1" charset="-128"/>
                          <a:cs typeface="Arial" charset="0"/>
                        </a:rPr>
                        <a:t>Domain</a:t>
                      </a:r>
                      <a:endParaRPr kumimoji="0" lang="en-US" sz="2000" b="1" i="0" u="none" strike="noStrike" cap="none" normalizeH="0" baseline="0" dirty="0" smtClean="0">
                        <a:ln>
                          <a:noFill/>
                        </a:ln>
                        <a:solidFill>
                          <a:srgbClr val="FFFFFF"/>
                        </a:solidFill>
                        <a:effectLst/>
                        <a:latin typeface="Arial" charset="0"/>
                        <a:ea typeface="Times New Roman" pitchFamily="-1" charset="0"/>
                      </a:endParaRP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Arial" charset="0"/>
                          <a:ea typeface="ＭＳ Ｐゴシック" pitchFamily="-1" charset="-128"/>
                          <a:cs typeface="Arial" charset="0"/>
                        </a:rPr>
                        <a:t>For Field Study</a:t>
                      </a:r>
                      <a:endParaRPr kumimoji="0" lang="en-US" sz="2000" b="1" i="0" u="none" strike="noStrike" cap="none" normalizeH="0" baseline="0" dirty="0" smtClean="0">
                        <a:ln>
                          <a:noFill/>
                        </a:ln>
                        <a:solidFill>
                          <a:srgbClr val="FFFFFF"/>
                        </a:solidFill>
                        <a:effectLst/>
                        <a:latin typeface="Arial" charset="0"/>
                        <a:ea typeface="Times New Roman" pitchFamily="-1" charset="0"/>
                      </a:endParaRP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Arial" charset="0"/>
                          <a:ea typeface="ＭＳ Ｐゴシック" pitchFamily="-1" charset="-128"/>
                          <a:cs typeface="Arial" charset="0"/>
                        </a:rPr>
                        <a:t>Measures Coded in IT Domain </a:t>
                      </a:r>
                      <a:endParaRPr kumimoji="0" lang="en-US" sz="2000" b="1" i="0" u="none" strike="noStrike" cap="none" normalizeH="0" baseline="0" dirty="0" smtClean="0">
                        <a:ln>
                          <a:noFill/>
                        </a:ln>
                        <a:solidFill>
                          <a:srgbClr val="FFFFFF"/>
                        </a:solidFill>
                        <a:effectLst/>
                        <a:latin typeface="Arial" charset="0"/>
                        <a:ea typeface="Times New Roman" pitchFamily="-1" charset="0"/>
                      </a:endParaRP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Arial" charset="0"/>
                          <a:ea typeface="ＭＳ Ｐゴシック" pitchFamily="-1" charset="-128"/>
                          <a:cs typeface="Arial" charset="0"/>
                        </a:rPr>
                        <a:t>Measures Coded in </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Arial" charset="0"/>
                          <a:ea typeface="ＭＳ Ｐゴシック" pitchFamily="-1" charset="-128"/>
                          <a:cs typeface="Arial" charset="0"/>
                        </a:rPr>
                        <a:t>PS Domain </a:t>
                      </a:r>
                      <a:endParaRPr kumimoji="0" lang="en-US" sz="2000" b="1" i="0" u="none" strike="noStrike" cap="none" normalizeH="0" baseline="0" dirty="0" smtClean="0">
                        <a:ln>
                          <a:noFill/>
                        </a:ln>
                        <a:solidFill>
                          <a:srgbClr val="FFFFFF"/>
                        </a:solidFill>
                        <a:effectLst/>
                        <a:latin typeface="Arial" charset="0"/>
                        <a:ea typeface="Times New Roman" pitchFamily="-1" charset="0"/>
                      </a:endParaRP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41313">
                <a:tc rowSpan="7">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Arial" charset="0"/>
                          <a:ea typeface="ＭＳ Ｐゴシック" pitchFamily="-1" charset="-128"/>
                          <a:cs typeface="Arial" charset="0"/>
                        </a:rPr>
                        <a:t>ATL/</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Arial" charset="0"/>
                          <a:ea typeface="ＭＳ Ｐゴシック" pitchFamily="-1" charset="-128"/>
                          <a:cs typeface="Arial" charset="0"/>
                        </a:rPr>
                        <a:t>REG</a:t>
                      </a:r>
                      <a:endParaRPr kumimoji="0" lang="en-US" sz="2000" b="1" i="0" u="none" strike="noStrike" cap="none" normalizeH="0" baseline="0" dirty="0" smtClean="0">
                        <a:ln>
                          <a:noFill/>
                        </a:ln>
                        <a:solidFill>
                          <a:srgbClr val="FFFFFF"/>
                        </a:solidFill>
                        <a:effectLst/>
                        <a:latin typeface="Arial" charset="0"/>
                        <a:ea typeface="Times New Roman" pitchFamily="-1" charset="0"/>
                      </a:endParaRPr>
                    </a:p>
                  </a:txBody>
                  <a:tcPr marL="68588" marR="6858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pitchFamily="-1" charset="-128"/>
                          <a:cs typeface="Arial" charset="0"/>
                        </a:rPr>
                        <a:t>ATL/REG 1</a:t>
                      </a:r>
                      <a:endParaRPr kumimoji="0" lang="en-US" sz="1800" b="0" i="0" u="none" strike="noStrike" cap="none" normalizeH="0" baseline="0" dirty="0" smtClean="0">
                        <a:ln>
                          <a:noFill/>
                        </a:ln>
                        <a:solidFill>
                          <a:srgbClr val="000000"/>
                        </a:solidFill>
                        <a:effectLst/>
                        <a:latin typeface="Arial" charset="0"/>
                        <a:ea typeface="Times New Roman" pitchFamily="-1" charset="0"/>
                      </a:endParaRPr>
                    </a:p>
                  </a:txBody>
                  <a:tcPr marL="68588" marR="6858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pitchFamily="-1" charset="-128"/>
                          <a:cs typeface="Arial" charset="0"/>
                        </a:rPr>
                        <a:t>Attention maintenance </a:t>
                      </a:r>
                      <a:endParaRPr kumimoji="0" lang="en-US" sz="1800" b="0" i="0" u="none" strike="noStrike" cap="none" normalizeH="0" baseline="0" dirty="0" smtClean="0">
                        <a:ln>
                          <a:noFill/>
                        </a:ln>
                        <a:solidFill>
                          <a:srgbClr val="000000"/>
                        </a:solidFill>
                        <a:effectLst/>
                        <a:latin typeface="Arial" charset="0"/>
                        <a:ea typeface="Times New Roman" pitchFamily="-1" charset="0"/>
                      </a:endParaRP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pitchFamily="-1" charset="-128"/>
                          <a:cs typeface="Arial" charset="0"/>
                        </a:rPr>
                        <a:t> </a:t>
                      </a:r>
                      <a:endParaRPr kumimoji="0" lang="en-US" sz="1800" b="0" i="0" u="none" strike="noStrike" cap="none" normalizeH="0" baseline="0" dirty="0" smtClean="0">
                        <a:ln>
                          <a:noFill/>
                        </a:ln>
                        <a:solidFill>
                          <a:srgbClr val="000000"/>
                        </a:solidFill>
                        <a:effectLst/>
                        <a:latin typeface="Arial" charset="0"/>
                        <a:ea typeface="Times New Roman" pitchFamily="-1" charset="0"/>
                      </a:endParaRP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r>
              <a:tr h="341313">
                <a:tc vMerge="1">
                  <a:txBody>
                    <a:bodyPr/>
                    <a:lstStyle/>
                    <a:p>
                      <a:endParaRPr lang="en-US"/>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pitchFamily="-1" charset="-128"/>
                          <a:cs typeface="Arial" charset="0"/>
                        </a:rPr>
                        <a:t>ATL/REG 2</a:t>
                      </a:r>
                      <a:endParaRPr kumimoji="0" lang="en-US" sz="1800" b="0" i="0" u="none" strike="noStrike" cap="none" normalizeH="0" baseline="0" dirty="0" smtClean="0">
                        <a:ln>
                          <a:noFill/>
                        </a:ln>
                        <a:solidFill>
                          <a:srgbClr val="000000"/>
                        </a:solidFill>
                        <a:effectLst/>
                        <a:latin typeface="Arial" charset="0"/>
                        <a:ea typeface="Times New Roman" pitchFamily="-1" charset="0"/>
                      </a:endParaRPr>
                    </a:p>
                  </a:txBody>
                  <a:tcPr marL="68588" marR="6858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pitchFamily="-1" charset="-128"/>
                          <a:cs typeface="Arial" charset="0"/>
                        </a:rPr>
                        <a:t>Self comforting </a:t>
                      </a:r>
                      <a:endParaRPr kumimoji="0" lang="en-US" sz="1800" b="0" i="0" u="none" strike="noStrike" cap="none" normalizeH="0" baseline="0" dirty="0" smtClean="0">
                        <a:ln>
                          <a:noFill/>
                        </a:ln>
                        <a:solidFill>
                          <a:srgbClr val="000000"/>
                        </a:solidFill>
                        <a:effectLst/>
                        <a:latin typeface="Arial" charset="0"/>
                        <a:ea typeface="Times New Roman" pitchFamily="-1" charset="0"/>
                      </a:endParaRP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pitchFamily="-1" charset="-128"/>
                          <a:cs typeface="Arial" charset="0"/>
                        </a:rPr>
                        <a:t> </a:t>
                      </a:r>
                      <a:endParaRPr kumimoji="0" lang="en-US" sz="1800" b="0" i="0" u="none" strike="noStrike" cap="none" normalizeH="0" baseline="0" dirty="0" smtClean="0">
                        <a:ln>
                          <a:noFill/>
                        </a:ln>
                        <a:solidFill>
                          <a:srgbClr val="000000"/>
                        </a:solidFill>
                        <a:effectLst/>
                        <a:latin typeface="Arial" charset="0"/>
                        <a:ea typeface="Times New Roman" pitchFamily="-1" charset="0"/>
                      </a:endParaRP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r>
              <a:tr h="684213">
                <a:tc vMerge="1">
                  <a:txBody>
                    <a:bodyPr/>
                    <a:lstStyle/>
                    <a:p>
                      <a:endParaRPr lang="en-US"/>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pitchFamily="-1" charset="-128"/>
                          <a:cs typeface="Arial" charset="0"/>
                        </a:rPr>
                        <a:t>ATL/REG 3</a:t>
                      </a:r>
                      <a:endParaRPr kumimoji="0" lang="en-US" sz="1800" b="0" i="0" u="none" strike="noStrike" cap="none" normalizeH="0" baseline="0" dirty="0" smtClean="0">
                        <a:ln>
                          <a:noFill/>
                        </a:ln>
                        <a:solidFill>
                          <a:srgbClr val="000000"/>
                        </a:solidFill>
                        <a:effectLst/>
                        <a:latin typeface="Arial" charset="0"/>
                        <a:ea typeface="Times New Roman" pitchFamily="-1" charset="0"/>
                      </a:endParaRPr>
                    </a:p>
                  </a:txBody>
                  <a:tcPr marL="68588" marR="6858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pitchFamily="-1" charset="-128"/>
                          <a:cs typeface="Arial" charset="0"/>
                        </a:rPr>
                        <a:t>Curiosity and initiative in learning </a:t>
                      </a:r>
                      <a:endParaRPr kumimoji="0" lang="en-US" sz="1800" b="0" i="0" u="none" strike="noStrike" cap="none" normalizeH="0" baseline="0" dirty="0" smtClean="0">
                        <a:ln>
                          <a:noFill/>
                        </a:ln>
                        <a:solidFill>
                          <a:srgbClr val="000000"/>
                        </a:solidFill>
                        <a:effectLst/>
                        <a:latin typeface="Arial" charset="0"/>
                        <a:ea typeface="Times New Roman" pitchFamily="-1" charset="0"/>
                      </a:endParaRP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pitchFamily="-1" charset="-128"/>
                          <a:cs typeface="Arial" charset="0"/>
                        </a:rPr>
                        <a:t>Curiosity and initiative in learning</a:t>
                      </a:r>
                      <a:endParaRPr kumimoji="0" lang="en-US" sz="1800" b="0" i="0" u="none" strike="noStrike" cap="none" normalizeH="0" baseline="0" dirty="0" smtClean="0">
                        <a:ln>
                          <a:noFill/>
                        </a:ln>
                        <a:solidFill>
                          <a:srgbClr val="000000"/>
                        </a:solidFill>
                        <a:effectLst/>
                        <a:latin typeface="Arial" charset="0"/>
                        <a:ea typeface="Times New Roman" pitchFamily="-1" charset="0"/>
                      </a:endParaRP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r>
              <a:tr h="684213">
                <a:tc vMerge="1">
                  <a:txBody>
                    <a:bodyPr/>
                    <a:lstStyle/>
                    <a:p>
                      <a:endParaRPr lang="en-US"/>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pitchFamily="-1" charset="-128"/>
                          <a:cs typeface="Arial" charset="0"/>
                        </a:rPr>
                        <a:t>ATL/REG 4</a:t>
                      </a:r>
                      <a:endParaRPr kumimoji="0" lang="en-US" sz="1800" b="0" i="0" u="none" strike="noStrike" cap="none" normalizeH="0" baseline="0" dirty="0" smtClean="0">
                        <a:ln>
                          <a:noFill/>
                        </a:ln>
                        <a:solidFill>
                          <a:srgbClr val="000000"/>
                        </a:solidFill>
                        <a:effectLst/>
                        <a:latin typeface="Arial" charset="0"/>
                        <a:ea typeface="Times New Roman" pitchFamily="-1" charset="0"/>
                      </a:endParaRPr>
                    </a:p>
                  </a:txBody>
                  <a:tcPr marL="68588" marR="6858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pitchFamily="-1" charset="-128"/>
                          <a:cs typeface="Arial" charset="0"/>
                        </a:rPr>
                        <a:t>Self-control of feelings and behavior</a:t>
                      </a:r>
                      <a:endParaRPr kumimoji="0" lang="en-US" sz="1800" b="0" i="0" u="none" strike="noStrike" cap="none" normalizeH="0" baseline="0" dirty="0" smtClean="0">
                        <a:ln>
                          <a:noFill/>
                        </a:ln>
                        <a:solidFill>
                          <a:srgbClr val="000000"/>
                        </a:solidFill>
                        <a:effectLst/>
                        <a:latin typeface="Arial" charset="0"/>
                        <a:ea typeface="Times New Roman" pitchFamily="-1" charset="0"/>
                      </a:endParaRP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pitchFamily="-1" charset="-128"/>
                          <a:cs typeface="Arial" charset="0"/>
                        </a:rPr>
                        <a:t>Self-control of feelings and behavior</a:t>
                      </a:r>
                      <a:endParaRPr kumimoji="0" lang="en-US" sz="1800" b="0" i="0" u="none" strike="noStrike" cap="none" normalizeH="0" baseline="0" dirty="0" smtClean="0">
                        <a:ln>
                          <a:noFill/>
                        </a:ln>
                        <a:solidFill>
                          <a:srgbClr val="000000"/>
                        </a:solidFill>
                        <a:effectLst/>
                        <a:latin typeface="Arial" charset="0"/>
                        <a:ea typeface="Times New Roman" pitchFamily="-1" charset="0"/>
                      </a:endParaRP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r>
              <a:tr h="341313">
                <a:tc vMerge="1">
                  <a:txBody>
                    <a:bodyPr/>
                    <a:lstStyle/>
                    <a:p>
                      <a:endParaRPr lang="en-US"/>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pitchFamily="-1" charset="-128"/>
                          <a:cs typeface="Arial" charset="0"/>
                        </a:rPr>
                        <a:t>ATL/REG 5</a:t>
                      </a:r>
                      <a:endParaRPr kumimoji="0" lang="en-US" sz="1800" b="0" i="0" u="none" strike="noStrike" cap="none" normalizeH="0" baseline="0" dirty="0" smtClean="0">
                        <a:ln>
                          <a:noFill/>
                        </a:ln>
                        <a:solidFill>
                          <a:srgbClr val="000000"/>
                        </a:solidFill>
                        <a:effectLst/>
                        <a:latin typeface="Arial" charset="0"/>
                        <a:ea typeface="Times New Roman" pitchFamily="-1" charset="0"/>
                      </a:endParaRPr>
                    </a:p>
                  </a:txBody>
                  <a:tcPr marL="68588" marR="6858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pitchFamily="-1" charset="-128"/>
                          <a:cs typeface="Arial" charset="0"/>
                        </a:rPr>
                        <a:t> </a:t>
                      </a:r>
                      <a:endParaRPr kumimoji="0" lang="en-US" sz="1800" b="0" i="0" u="none" strike="noStrike" cap="none" normalizeH="0" baseline="0" dirty="0" smtClean="0">
                        <a:ln>
                          <a:noFill/>
                        </a:ln>
                        <a:solidFill>
                          <a:srgbClr val="000000"/>
                        </a:solidFill>
                        <a:effectLst/>
                        <a:latin typeface="Arial" charset="0"/>
                        <a:ea typeface="Times New Roman" pitchFamily="-1" charset="0"/>
                      </a:endParaRP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pitchFamily="-1" charset="-128"/>
                          <a:cs typeface="Arial" charset="0"/>
                        </a:rPr>
                        <a:t>Engagement and persistence</a:t>
                      </a:r>
                      <a:endParaRPr kumimoji="0" lang="en-US" sz="1800" b="0" i="0" u="none" strike="noStrike" cap="none" normalizeH="0" baseline="0" dirty="0" smtClean="0">
                        <a:ln>
                          <a:noFill/>
                        </a:ln>
                        <a:solidFill>
                          <a:srgbClr val="000000"/>
                        </a:solidFill>
                        <a:effectLst/>
                        <a:latin typeface="Arial" charset="0"/>
                        <a:ea typeface="Times New Roman" pitchFamily="-1" charset="0"/>
                      </a:endParaRP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r>
              <a:tr h="684213">
                <a:tc vMerge="1">
                  <a:txBody>
                    <a:bodyPr/>
                    <a:lstStyle/>
                    <a:p>
                      <a:endParaRPr lang="en-US"/>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pitchFamily="-1" charset="-128"/>
                          <a:cs typeface="Arial" charset="0"/>
                        </a:rPr>
                        <a:t>ATL/REG 6</a:t>
                      </a:r>
                      <a:endParaRPr kumimoji="0" lang="en-US" sz="1800" b="0" i="0" u="none" strike="noStrike" cap="none" normalizeH="0" baseline="0" dirty="0" smtClean="0">
                        <a:ln>
                          <a:noFill/>
                        </a:ln>
                        <a:solidFill>
                          <a:srgbClr val="000000"/>
                        </a:solidFill>
                        <a:effectLst/>
                        <a:latin typeface="Arial" charset="0"/>
                        <a:ea typeface="Times New Roman" pitchFamily="-1" charset="0"/>
                      </a:endParaRPr>
                    </a:p>
                  </a:txBody>
                  <a:tcPr marL="68588" marR="6858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pitchFamily="-1" charset="-128"/>
                          <a:cs typeface="Arial" charset="0"/>
                        </a:rPr>
                        <a:t> </a:t>
                      </a:r>
                      <a:endParaRPr kumimoji="0" lang="en-US" sz="1800" b="0" i="0" u="none" strike="noStrike" cap="none" normalizeH="0" baseline="0" dirty="0" smtClean="0">
                        <a:ln>
                          <a:noFill/>
                        </a:ln>
                        <a:solidFill>
                          <a:srgbClr val="000000"/>
                        </a:solidFill>
                        <a:effectLst/>
                        <a:latin typeface="Arial" charset="0"/>
                        <a:ea typeface="Times New Roman" pitchFamily="-1" charset="0"/>
                      </a:endParaRP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pitchFamily="-1" charset="-128"/>
                          <a:cs typeface="Arial" charset="0"/>
                        </a:rPr>
                        <a:t>Shared use of space and materials</a:t>
                      </a:r>
                      <a:endParaRPr kumimoji="0" lang="en-US" sz="1800" b="0" i="0" u="none" strike="noStrike" cap="none" normalizeH="0" baseline="0" dirty="0" smtClean="0">
                        <a:ln>
                          <a:noFill/>
                        </a:ln>
                        <a:solidFill>
                          <a:srgbClr val="000000"/>
                        </a:solidFill>
                        <a:effectLst/>
                        <a:latin typeface="Arial" charset="0"/>
                        <a:ea typeface="Times New Roman" pitchFamily="-1" charset="0"/>
                      </a:endParaRP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r>
              <a:tr h="1376363">
                <a:tc vMerge="1">
                  <a:txBody>
                    <a:bodyPr/>
                    <a:lstStyle/>
                    <a:p>
                      <a:endParaRPr lang="en-US"/>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pitchFamily="-1" charset="-128"/>
                          <a:cs typeface="Arial" charset="0"/>
                        </a:rPr>
                        <a:t> </a:t>
                      </a:r>
                      <a:endParaRPr kumimoji="0" lang="en-US" sz="1800" b="0" i="0" u="none" strike="noStrike" cap="none" normalizeH="0" baseline="0" dirty="0" smtClean="0">
                        <a:ln>
                          <a:noFill/>
                        </a:ln>
                        <a:solidFill>
                          <a:srgbClr val="000000"/>
                        </a:solidFill>
                        <a:effectLst/>
                        <a:latin typeface="Arial" charset="0"/>
                        <a:ea typeface="Times New Roman" pitchFamily="-1" charset="0"/>
                      </a:endParaRP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pitchFamily="-1" charset="-128"/>
                          <a:cs typeface="Arial" charset="0"/>
                        </a:rPr>
                        <a:t>Number of ALT/REG measures at IT: 4</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pitchFamily="-1" charset="-128"/>
                          <a:cs typeface="Arial" charset="0"/>
                        </a:rPr>
                        <a:t>(2 ED; 2 Full Continuum)</a:t>
                      </a:r>
                      <a:endParaRPr kumimoji="0" lang="en-US" sz="1800" b="0" i="0" u="none" strike="noStrike" cap="none" normalizeH="0" baseline="0" dirty="0" smtClean="0">
                        <a:ln>
                          <a:noFill/>
                        </a:ln>
                        <a:solidFill>
                          <a:srgbClr val="000000"/>
                        </a:solidFill>
                        <a:effectLst/>
                        <a:latin typeface="Arial" charset="0"/>
                        <a:ea typeface="Times New Roman" pitchFamily="-1" charset="0"/>
                      </a:endParaRPr>
                    </a:p>
                  </a:txBody>
                  <a:tcPr marL="68588" marR="6858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pitchFamily="-1" charset="-128"/>
                          <a:cs typeface="Arial" charset="0"/>
                        </a:rPr>
                        <a:t>Number of ALT/REG measures at PS: 4</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pitchFamily="-1" charset="-128"/>
                          <a:cs typeface="Arial" charset="0"/>
                        </a:rPr>
                        <a:t>(2 Full Continuum; 2 LD)</a:t>
                      </a:r>
                      <a:endParaRPr kumimoji="0" lang="en-US" sz="1800" b="0" i="0" u="none" strike="noStrike" cap="none" normalizeH="0" baseline="0" dirty="0" smtClean="0">
                        <a:ln>
                          <a:noFill/>
                        </a:ln>
                        <a:solidFill>
                          <a:srgbClr val="000000"/>
                        </a:solidFill>
                        <a:effectLst/>
                        <a:latin typeface="Arial" charset="0"/>
                        <a:ea typeface="Times New Roman" pitchFamily="-1" charset="0"/>
                      </a:endParaRPr>
                    </a:p>
                  </a:txBody>
                  <a:tcPr marL="68588" marR="6858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r>
            </a:tbl>
          </a:graphicData>
        </a:graphic>
      </p:graphicFrame>
      <p:sp>
        <p:nvSpPr>
          <p:cNvPr id="6" name="Footer Placeholder 5"/>
          <p:cNvSpPr>
            <a:spLocks noGrp="1"/>
          </p:cNvSpPr>
          <p:nvPr>
            <p:ph type="ftr" sz="quarter" idx="11"/>
          </p:nvPr>
        </p:nvSpPr>
        <p:spPr/>
        <p:txBody>
          <a:bodyPr/>
          <a:lstStyle/>
          <a:p>
            <a:r>
              <a:rPr lang="en-US" dirty="0" smtClean="0"/>
              <a:t>©2015 California Department of Education - All rights reserved</a:t>
            </a:r>
            <a:endParaRPr lang="en-US" dirty="0"/>
          </a:p>
        </p:txBody>
      </p:sp>
      <p:sp>
        <p:nvSpPr>
          <p:cNvPr id="7" name="Slide Number Placeholder 6"/>
          <p:cNvSpPr>
            <a:spLocks noGrp="1"/>
          </p:cNvSpPr>
          <p:nvPr>
            <p:ph type="sldNum" sz="quarter" idx="12"/>
          </p:nvPr>
        </p:nvSpPr>
        <p:spPr/>
        <p:txBody>
          <a:bodyPr/>
          <a:lstStyle/>
          <a:p>
            <a:fld id="{2BF1E6B0-A63A-4C28-AA28-E4DFECAC8348}" type="slidenum">
              <a:rPr lang="en-US" smtClean="0"/>
              <a:pPr/>
              <a:t>29</a:t>
            </a:fld>
            <a:endParaRPr lang="en-US" dirty="0"/>
          </a:p>
        </p:txBody>
      </p:sp>
      <p:sp>
        <p:nvSpPr>
          <p:cNvPr id="8" name="Date Placeholder 7"/>
          <p:cNvSpPr>
            <a:spLocks noGrp="1"/>
          </p:cNvSpPr>
          <p:nvPr>
            <p:ph type="dt" sz="half" idx="10"/>
          </p:nvPr>
        </p:nvSpPr>
        <p:spPr/>
        <p:txBody>
          <a:bodyPr/>
          <a:lstStyle/>
          <a:p>
            <a:fld id="{8081B127-5CC3-420E-A792-EE7B804F1D57}" type="datetime1">
              <a:rPr lang="en-US" smtClean="0"/>
              <a:pPr/>
              <a:t>4/3/2015</a:t>
            </a:fld>
            <a:endParaRPr lang="en-US" dirty="0"/>
          </a:p>
        </p:txBody>
      </p:sp>
    </p:spTree>
  </p:cSld>
  <p:clrMapOvr>
    <a:masterClrMapping/>
  </p:clrMapOvr>
  <p:transition>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Outcomes </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spcAft>
                <a:spcPts val="600"/>
              </a:spcAft>
            </a:pPr>
            <a:r>
              <a:rPr lang="en-US" dirty="0" smtClean="0"/>
              <a:t>Learn about the DRDP </a:t>
            </a:r>
            <a:r>
              <a:rPr lang="en-US" dirty="0" smtClean="0"/>
              <a:t>(2015) </a:t>
            </a:r>
            <a:r>
              <a:rPr lang="en-US" dirty="0" smtClean="0"/>
              <a:t>including identify similarities and differences between the DRDP </a:t>
            </a:r>
            <a:r>
              <a:rPr lang="en-US" dirty="0" smtClean="0"/>
              <a:t>(2010) </a:t>
            </a:r>
            <a:r>
              <a:rPr lang="en-US" dirty="0" smtClean="0"/>
              <a:t>and DRDP </a:t>
            </a:r>
            <a:r>
              <a:rPr lang="en-US" dirty="0" smtClean="0"/>
              <a:t>(2015).</a:t>
            </a:r>
            <a:endParaRPr lang="en-US" dirty="0" smtClean="0"/>
          </a:p>
          <a:p>
            <a:pPr>
              <a:spcAft>
                <a:spcPts val="600"/>
              </a:spcAft>
            </a:pPr>
            <a:r>
              <a:rPr lang="en-US" dirty="0" smtClean="0"/>
              <a:t>Learn about DRDPtech and how the results can be used for planning purposes.</a:t>
            </a:r>
          </a:p>
          <a:p>
            <a:pPr>
              <a:spcAft>
                <a:spcPts val="600"/>
              </a:spcAft>
            </a:pPr>
            <a:r>
              <a:rPr lang="en-US" dirty="0" smtClean="0"/>
              <a:t>Identify online resources to support implementing DRDP </a:t>
            </a:r>
            <a:r>
              <a:rPr lang="en-US" dirty="0" smtClean="0"/>
              <a:t>(2015).</a:t>
            </a:r>
            <a:endParaRPr lang="en-US" dirty="0" smtClean="0"/>
          </a:p>
          <a:p>
            <a:endParaRPr lang="en-US" dirty="0"/>
          </a:p>
        </p:txBody>
      </p:sp>
      <p:sp>
        <p:nvSpPr>
          <p:cNvPr id="4" name="Date Placeholder 3"/>
          <p:cNvSpPr>
            <a:spLocks noGrp="1"/>
          </p:cNvSpPr>
          <p:nvPr>
            <p:ph type="dt" sz="half" idx="10"/>
          </p:nvPr>
        </p:nvSpPr>
        <p:spPr/>
        <p:txBody>
          <a:bodyPr/>
          <a:lstStyle/>
          <a:p>
            <a:fld id="{1E31E899-7228-4293-8071-406F6A814955}" type="datetime1">
              <a:rPr lang="en-US" smtClean="0"/>
              <a:pPr/>
              <a:t>4/3/2015</a:t>
            </a:fld>
            <a:endParaRPr lang="en-US" dirty="0"/>
          </a:p>
        </p:txBody>
      </p:sp>
      <p:sp>
        <p:nvSpPr>
          <p:cNvPr id="5" name="Footer Placeholder 4"/>
          <p:cNvSpPr>
            <a:spLocks noGrp="1"/>
          </p:cNvSpPr>
          <p:nvPr>
            <p:ph type="ftr" sz="quarter" idx="11"/>
          </p:nvPr>
        </p:nvSpPr>
        <p:spPr/>
        <p:txBody>
          <a:bodyPr/>
          <a:lstStyle/>
          <a:p>
            <a:r>
              <a:rPr lang="en-US" dirty="0" smtClean="0"/>
              <a:t>©2015 California Department of Education - All rights reserved</a:t>
            </a:r>
            <a:endParaRPr lang="en-US" dirty="0"/>
          </a:p>
        </p:txBody>
      </p:sp>
      <p:sp>
        <p:nvSpPr>
          <p:cNvPr id="6" name="Slide Number Placeholder 5"/>
          <p:cNvSpPr>
            <a:spLocks noGrp="1"/>
          </p:cNvSpPr>
          <p:nvPr>
            <p:ph type="sldNum" sz="quarter" idx="12"/>
          </p:nvPr>
        </p:nvSpPr>
        <p:spPr/>
        <p:txBody>
          <a:bodyPr/>
          <a:lstStyle/>
          <a:p>
            <a:fld id="{2BF1E6B0-A63A-4C28-AA28-E4DFECAC8348}" type="slidenum">
              <a:rPr lang="en-US" smtClean="0"/>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vert="horz" wrap="square" lIns="91440" tIns="45720" rIns="91440" bIns="45720" numCol="1" anchorCtr="0" compatLnSpc="1">
            <a:prstTxWarp prst="textNoShape">
              <a:avLst/>
            </a:prstTxWarp>
          </a:bodyPr>
          <a:lstStyle/>
          <a:p>
            <a:pPr>
              <a:defRPr/>
            </a:pPr>
            <a:r>
              <a:rPr lang="en-US" sz="4000" dirty="0">
                <a:effectLst>
                  <a:outerShdw blurRad="38100" dist="38100" dir="2700000" algn="tl">
                    <a:srgbClr val="DDDDDD"/>
                  </a:outerShdw>
                </a:effectLst>
                <a:latin typeface="Arial" charset="0"/>
                <a:ea typeface="ＭＳ Ｐゴシック" charset="0"/>
                <a:cs typeface="Arial" charset="0"/>
              </a:rPr>
              <a:t>Using Adaptations</a:t>
            </a:r>
          </a:p>
        </p:txBody>
      </p:sp>
      <p:sp>
        <p:nvSpPr>
          <p:cNvPr id="89092" name="Text Box 5"/>
          <p:cNvSpPr txBox="1">
            <a:spLocks noChangeArrowheads="1"/>
          </p:cNvSpPr>
          <p:nvPr/>
        </p:nvSpPr>
        <p:spPr bwMode="auto">
          <a:xfrm>
            <a:off x="990600" y="3352800"/>
            <a:ext cx="7086600" cy="1015663"/>
          </a:xfrm>
          <a:prstGeom prst="rect">
            <a:avLst/>
          </a:prstGeom>
          <a:solidFill>
            <a:schemeClr val="bg1"/>
          </a:solidFill>
          <a:ln w="9525">
            <a:noFill/>
            <a:miter lim="800000"/>
            <a:headEnd/>
            <a:tailEnd/>
          </a:ln>
        </p:spPr>
        <p:txBody>
          <a:bodyPr>
            <a:spAutoFit/>
          </a:bodyPr>
          <a:lstStyle/>
          <a:p>
            <a:pPr algn="ctr" defTabSz="914400">
              <a:spcBef>
                <a:spcPct val="50000"/>
              </a:spcBef>
            </a:pPr>
            <a:r>
              <a:rPr lang="en-US" sz="2400" dirty="0">
                <a:solidFill>
                  <a:srgbClr val="000000"/>
                </a:solidFill>
                <a:latin typeface="Arial" pitchFamily="34" charset="0"/>
                <a:cs typeface="Arial" pitchFamily="34" charset="0"/>
              </a:rPr>
              <a:t>For </a:t>
            </a:r>
            <a:r>
              <a:rPr lang="en-US" sz="2400" dirty="0" smtClean="0">
                <a:solidFill>
                  <a:srgbClr val="000000"/>
                </a:solidFill>
                <a:latin typeface="Arial" pitchFamily="34" charset="0"/>
                <a:cs typeface="Arial" pitchFamily="34" charset="0"/>
              </a:rPr>
              <a:t>more </a:t>
            </a:r>
            <a:r>
              <a:rPr lang="en-US" sz="2400" dirty="0">
                <a:solidFill>
                  <a:srgbClr val="000000"/>
                </a:solidFill>
                <a:latin typeface="Arial" pitchFamily="34" charset="0"/>
                <a:cs typeface="Arial" pitchFamily="34" charset="0"/>
              </a:rPr>
              <a:t>information:</a:t>
            </a:r>
          </a:p>
          <a:p>
            <a:pPr algn="ctr" defTabSz="914400">
              <a:spcBef>
                <a:spcPct val="50000"/>
              </a:spcBef>
            </a:pPr>
            <a:r>
              <a:rPr lang="en-US" sz="2400" u="sng" dirty="0">
                <a:solidFill>
                  <a:srgbClr val="006699"/>
                </a:solidFill>
                <a:latin typeface="Arial" pitchFamily="34" charset="0"/>
                <a:cs typeface="Arial" pitchFamily="34" charset="0"/>
              </a:rPr>
              <a:t>http://draccess.org/training/learningmodules.html</a:t>
            </a:r>
            <a:endParaRPr lang="en-US" sz="2400" dirty="0">
              <a:solidFill>
                <a:srgbClr val="006699"/>
              </a:solidFill>
              <a:latin typeface="Arial" pitchFamily="34" charset="0"/>
              <a:cs typeface="Arial" pitchFamily="34" charset="0"/>
            </a:endParaRPr>
          </a:p>
        </p:txBody>
      </p:sp>
      <p:grpSp>
        <p:nvGrpSpPr>
          <p:cNvPr id="17" name="Group 12"/>
          <p:cNvGrpSpPr>
            <a:grpSpLocks noGrp="1"/>
          </p:cNvGrpSpPr>
          <p:nvPr/>
        </p:nvGrpSpPr>
        <p:grpSpPr bwMode="auto">
          <a:xfrm>
            <a:off x="457200" y="1600201"/>
            <a:ext cx="8229600" cy="1600199"/>
            <a:chOff x="228600" y="3352800"/>
            <a:chExt cx="8686800" cy="1184564"/>
          </a:xfrm>
        </p:grpSpPr>
        <p:sp>
          <p:nvSpPr>
            <p:cNvPr id="18" name="Rectangle 17"/>
            <p:cNvSpPr/>
            <p:nvPr/>
          </p:nvSpPr>
          <p:spPr>
            <a:xfrm>
              <a:off x="228600" y="3352800"/>
              <a:ext cx="8686800" cy="1184564"/>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2000" dirty="0">
                <a:solidFill>
                  <a:prstClr val="white"/>
                </a:solidFill>
              </a:endParaRPr>
            </a:p>
          </p:txBody>
        </p:sp>
        <p:pic>
          <p:nvPicPr>
            <p:cNvPr id="19" name="Picture 14" descr="adapted keyboard Dec 7 021.jpg"/>
            <p:cNvPicPr>
              <a:picLocks noChangeAspect="1"/>
            </p:cNvPicPr>
            <p:nvPr/>
          </p:nvPicPr>
          <p:blipFill>
            <a:blip r:embed="rId3" cstate="email"/>
            <a:srcRect/>
            <a:stretch>
              <a:fillRect/>
            </a:stretch>
          </p:blipFill>
          <p:spPr bwMode="auto">
            <a:xfrm>
              <a:off x="1544782" y="3418609"/>
              <a:ext cx="1184564" cy="1052946"/>
            </a:xfrm>
            <a:prstGeom prst="rect">
              <a:avLst/>
            </a:prstGeom>
            <a:noFill/>
            <a:ln w="9525">
              <a:noFill/>
              <a:miter lim="800000"/>
              <a:headEnd/>
              <a:tailEnd/>
            </a:ln>
          </p:spPr>
        </p:pic>
        <p:pic>
          <p:nvPicPr>
            <p:cNvPr id="20" name="Picture 2" descr="ligt box feb23 231.jpg"/>
            <p:cNvPicPr>
              <a:picLocks noChangeAspect="1"/>
            </p:cNvPicPr>
            <p:nvPr/>
          </p:nvPicPr>
          <p:blipFill>
            <a:blip r:embed="rId4" cstate="email"/>
            <a:srcRect/>
            <a:stretch>
              <a:fillRect/>
            </a:stretch>
          </p:blipFill>
          <p:spPr bwMode="auto">
            <a:xfrm>
              <a:off x="2795155" y="3418609"/>
              <a:ext cx="1184564" cy="1052946"/>
            </a:xfrm>
            <a:prstGeom prst="rect">
              <a:avLst/>
            </a:prstGeom>
            <a:noFill/>
            <a:ln w="9525">
              <a:noFill/>
              <a:miter lim="800000"/>
              <a:headEnd/>
              <a:tailEnd/>
            </a:ln>
          </p:spPr>
        </p:pic>
        <p:pic>
          <p:nvPicPr>
            <p:cNvPr id="21" name="Picture 4" descr="adaptive scissors 1 feb23 246.jpg"/>
            <p:cNvPicPr>
              <a:picLocks noChangeAspect="1"/>
            </p:cNvPicPr>
            <p:nvPr/>
          </p:nvPicPr>
          <p:blipFill>
            <a:blip r:embed="rId5" cstate="email"/>
            <a:srcRect/>
            <a:stretch>
              <a:fillRect/>
            </a:stretch>
          </p:blipFill>
          <p:spPr bwMode="auto">
            <a:xfrm>
              <a:off x="4045527" y="3418609"/>
              <a:ext cx="1171501" cy="1052946"/>
            </a:xfrm>
            <a:prstGeom prst="rect">
              <a:avLst/>
            </a:prstGeom>
            <a:noFill/>
            <a:ln w="9525">
              <a:noFill/>
              <a:miter lim="800000"/>
              <a:headEnd/>
              <a:tailEnd/>
            </a:ln>
          </p:spPr>
        </p:pic>
        <p:pic>
          <p:nvPicPr>
            <p:cNvPr id="22" name="Picture 3" descr="5 functional positioning Saim playing.jpg"/>
            <p:cNvPicPr>
              <a:picLocks noChangeAspect="1"/>
            </p:cNvPicPr>
            <p:nvPr/>
          </p:nvPicPr>
          <p:blipFill>
            <a:blip r:embed="rId6" cstate="email"/>
            <a:srcRect/>
            <a:stretch>
              <a:fillRect/>
            </a:stretch>
          </p:blipFill>
          <p:spPr bwMode="auto">
            <a:xfrm>
              <a:off x="5281670" y="3418609"/>
              <a:ext cx="1173456" cy="1052946"/>
            </a:xfrm>
            <a:prstGeom prst="rect">
              <a:avLst/>
            </a:prstGeom>
            <a:noFill/>
            <a:ln w="9525">
              <a:noFill/>
              <a:miter lim="800000"/>
              <a:headEnd/>
              <a:tailEnd/>
            </a:ln>
          </p:spPr>
        </p:pic>
        <p:pic>
          <p:nvPicPr>
            <p:cNvPr id="23" name="Picture 4" descr="6 sensory seating.jpg"/>
            <p:cNvPicPr>
              <a:picLocks noChangeAspect="1"/>
            </p:cNvPicPr>
            <p:nvPr/>
          </p:nvPicPr>
          <p:blipFill>
            <a:blip r:embed="rId7" cstate="email"/>
            <a:srcRect/>
            <a:stretch>
              <a:fillRect/>
            </a:stretch>
          </p:blipFill>
          <p:spPr bwMode="auto">
            <a:xfrm>
              <a:off x="6516036" y="3418609"/>
              <a:ext cx="1184564" cy="1053860"/>
            </a:xfrm>
            <a:prstGeom prst="rect">
              <a:avLst/>
            </a:prstGeom>
            <a:noFill/>
            <a:ln w="9525">
              <a:noFill/>
              <a:miter lim="800000"/>
              <a:headEnd/>
              <a:tailEnd/>
            </a:ln>
          </p:spPr>
        </p:pic>
        <p:pic>
          <p:nvPicPr>
            <p:cNvPr id="24" name="Picture 5" descr="Brittanyeye for PPT"/>
            <p:cNvPicPr>
              <a:picLocks noChangeAspect="1" noChangeArrowheads="1"/>
            </p:cNvPicPr>
            <p:nvPr/>
          </p:nvPicPr>
          <p:blipFill>
            <a:blip r:embed="rId8" cstate="email"/>
            <a:srcRect/>
            <a:stretch>
              <a:fillRect/>
            </a:stretch>
          </p:blipFill>
          <p:spPr bwMode="auto">
            <a:xfrm>
              <a:off x="7759297" y="3418609"/>
              <a:ext cx="1076563" cy="1052946"/>
            </a:xfrm>
            <a:prstGeom prst="rect">
              <a:avLst/>
            </a:prstGeom>
            <a:noFill/>
            <a:ln w="9525">
              <a:noFill/>
              <a:miter lim="800000"/>
              <a:headEnd/>
              <a:tailEnd/>
            </a:ln>
          </p:spPr>
        </p:pic>
        <p:pic>
          <p:nvPicPr>
            <p:cNvPr id="25" name="Picture 4" descr="1 communication device Saim 1.jpg"/>
            <p:cNvPicPr>
              <a:picLocks noChangeAspect="1"/>
            </p:cNvPicPr>
            <p:nvPr/>
          </p:nvPicPr>
          <p:blipFill>
            <a:blip r:embed="rId9" cstate="email"/>
            <a:srcRect/>
            <a:stretch>
              <a:fillRect/>
            </a:stretch>
          </p:blipFill>
          <p:spPr bwMode="auto">
            <a:xfrm>
              <a:off x="304800" y="3418326"/>
              <a:ext cx="1186815" cy="1052701"/>
            </a:xfrm>
            <a:prstGeom prst="rect">
              <a:avLst/>
            </a:prstGeom>
            <a:noFill/>
            <a:ln w="9525">
              <a:noFill/>
              <a:miter lim="800000"/>
              <a:headEnd/>
              <a:tailEnd/>
            </a:ln>
          </p:spPr>
        </p:pic>
      </p:grpSp>
      <p:sp>
        <p:nvSpPr>
          <p:cNvPr id="13" name="Date Placeholder 12"/>
          <p:cNvSpPr>
            <a:spLocks noGrp="1"/>
          </p:cNvSpPr>
          <p:nvPr>
            <p:ph type="dt" sz="half" idx="10"/>
          </p:nvPr>
        </p:nvSpPr>
        <p:spPr/>
        <p:txBody>
          <a:bodyPr/>
          <a:lstStyle/>
          <a:p>
            <a:fld id="{CCEDAE34-E812-4461-B388-A20138570E77}" type="datetime1">
              <a:rPr lang="en-US" smtClean="0"/>
              <a:pPr/>
              <a:t>4/3/2015</a:t>
            </a:fld>
            <a:endParaRPr lang="en-US" dirty="0"/>
          </a:p>
        </p:txBody>
      </p:sp>
      <p:sp>
        <p:nvSpPr>
          <p:cNvPr id="14" name="Slide Number Placeholder 13"/>
          <p:cNvSpPr>
            <a:spLocks noGrp="1"/>
          </p:cNvSpPr>
          <p:nvPr>
            <p:ph type="sldNum" sz="quarter" idx="12"/>
          </p:nvPr>
        </p:nvSpPr>
        <p:spPr/>
        <p:txBody>
          <a:bodyPr/>
          <a:lstStyle/>
          <a:p>
            <a:fld id="{2BF1E6B0-A63A-4C28-AA28-E4DFECAC8348}" type="slidenum">
              <a:rPr lang="en-US" smtClean="0"/>
              <a:pPr/>
              <a:t>30</a:t>
            </a:fld>
            <a:endParaRPr lang="en-US" dirty="0"/>
          </a:p>
        </p:txBody>
      </p:sp>
      <p:sp>
        <p:nvSpPr>
          <p:cNvPr id="15" name="Footer Placeholder 14"/>
          <p:cNvSpPr>
            <a:spLocks noGrp="1"/>
          </p:cNvSpPr>
          <p:nvPr>
            <p:ph type="ftr" sz="quarter" idx="11"/>
          </p:nvPr>
        </p:nvSpPr>
        <p:spPr/>
        <p:txBody>
          <a:bodyPr/>
          <a:lstStyle/>
          <a:p>
            <a:r>
              <a:rPr lang="en-US" dirty="0" smtClean="0"/>
              <a:t>©2015 California Department of Education - All rights reserved</a:t>
            </a:r>
            <a:endParaRPr lang="en-US" dirty="0"/>
          </a:p>
        </p:txBody>
      </p:sp>
    </p:spTree>
  </p:cSld>
  <p:clrMapOvr>
    <a:masterClrMapping/>
  </p:clrMapOvr>
  <p:transition>
    <p:split orient="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r>
              <a:rPr lang="en-US" dirty="0" smtClean="0">
                <a:effectLst>
                  <a:outerShdw blurRad="38100" dist="38100" dir="2700000" algn="tl">
                    <a:srgbClr val="C0C0C0"/>
                  </a:outerShdw>
                </a:effectLst>
                <a:latin typeface="Arial" charset="0"/>
                <a:cs typeface="Arial" charset="0"/>
              </a:rPr>
              <a:t> Adaptations</a:t>
            </a:r>
          </a:p>
        </p:txBody>
      </p:sp>
      <p:sp>
        <p:nvSpPr>
          <p:cNvPr id="93187" name="Content Placeholder 2"/>
          <p:cNvSpPr>
            <a:spLocks noGrp="1"/>
          </p:cNvSpPr>
          <p:nvPr>
            <p:ph idx="1"/>
          </p:nvPr>
        </p:nvSpPr>
        <p:spPr>
          <a:xfrm>
            <a:off x="457200" y="1447800"/>
            <a:ext cx="8229600" cy="4525963"/>
          </a:xfrm>
        </p:spPr>
        <p:txBody>
          <a:bodyPr>
            <a:noAutofit/>
          </a:bodyPr>
          <a:lstStyle/>
          <a:p>
            <a:r>
              <a:rPr lang="en-US" sz="3000" dirty="0" smtClean="0"/>
              <a:t>Are </a:t>
            </a:r>
            <a:r>
              <a:rPr lang="en-US" sz="3000" dirty="0" smtClean="0"/>
              <a:t>changes in the environment or differences in observed behavior that enable children with IFSPs and IEPS to be most accurately assessed in their typical </a:t>
            </a:r>
            <a:r>
              <a:rPr lang="en-US" sz="3000" dirty="0" smtClean="0"/>
              <a:t>settings</a:t>
            </a:r>
            <a:endParaRPr lang="en-US" sz="3000" dirty="0" smtClean="0"/>
          </a:p>
          <a:p>
            <a:r>
              <a:rPr lang="en-US" sz="3000" dirty="0" smtClean="0"/>
              <a:t>Used </a:t>
            </a:r>
            <a:r>
              <a:rPr lang="en-US" sz="3000" dirty="0" smtClean="0"/>
              <a:t>throughout the day to allow children more control in their </a:t>
            </a:r>
            <a:r>
              <a:rPr lang="en-US" sz="3000" dirty="0" smtClean="0"/>
              <a:t>environment</a:t>
            </a:r>
            <a:endParaRPr lang="en-US" sz="3000" dirty="0" smtClean="0"/>
          </a:p>
          <a:p>
            <a:r>
              <a:rPr lang="en-US" sz="3000" dirty="0" smtClean="0"/>
              <a:t>May </a:t>
            </a:r>
            <a:r>
              <a:rPr lang="en-US" sz="3000" dirty="0" smtClean="0"/>
              <a:t>be appropriate for </a:t>
            </a:r>
            <a:r>
              <a:rPr lang="en-US" sz="3000" dirty="0" smtClean="0"/>
              <a:t>other </a:t>
            </a:r>
            <a:r>
              <a:rPr lang="en-US" sz="3000" dirty="0" smtClean="0"/>
              <a:t>children in the </a:t>
            </a:r>
            <a:r>
              <a:rPr lang="en-US" sz="3000" dirty="0" smtClean="0"/>
              <a:t>classroom</a:t>
            </a:r>
            <a:endParaRPr lang="en-US" sz="3000" dirty="0" smtClean="0"/>
          </a:p>
        </p:txBody>
      </p:sp>
      <p:sp>
        <p:nvSpPr>
          <p:cNvPr id="7" name="Date Placeholder 6"/>
          <p:cNvSpPr>
            <a:spLocks noGrp="1"/>
          </p:cNvSpPr>
          <p:nvPr>
            <p:ph type="dt" sz="half" idx="10"/>
          </p:nvPr>
        </p:nvSpPr>
        <p:spPr/>
        <p:txBody>
          <a:bodyPr/>
          <a:lstStyle/>
          <a:p>
            <a:fld id="{BEB019F6-06B7-4D81-A652-79418889886A}" type="datetime1">
              <a:rPr lang="en-US" smtClean="0"/>
              <a:pPr/>
              <a:t>4/3/2015</a:t>
            </a:fld>
            <a:endParaRPr lang="en-US" dirty="0"/>
          </a:p>
        </p:txBody>
      </p:sp>
      <p:sp>
        <p:nvSpPr>
          <p:cNvPr id="5" name="Footer Placeholder 4"/>
          <p:cNvSpPr>
            <a:spLocks noGrp="1"/>
          </p:cNvSpPr>
          <p:nvPr>
            <p:ph type="ftr" sz="quarter" idx="11"/>
          </p:nvPr>
        </p:nvSpPr>
        <p:spPr/>
        <p:txBody>
          <a:bodyPr/>
          <a:lstStyle/>
          <a:p>
            <a:r>
              <a:rPr lang="en-US" dirty="0" smtClean="0"/>
              <a:t>©2015 California Department of Education - All rights reserved</a:t>
            </a:r>
            <a:endParaRPr lang="en-US" dirty="0"/>
          </a:p>
        </p:txBody>
      </p:sp>
      <p:sp>
        <p:nvSpPr>
          <p:cNvPr id="6" name="Slide Number Placeholder 5"/>
          <p:cNvSpPr>
            <a:spLocks noGrp="1"/>
          </p:cNvSpPr>
          <p:nvPr>
            <p:ph type="sldNum" sz="quarter" idx="12"/>
          </p:nvPr>
        </p:nvSpPr>
        <p:spPr/>
        <p:txBody>
          <a:bodyPr/>
          <a:lstStyle/>
          <a:p>
            <a:fld id="{2BF1E6B0-A63A-4C28-AA28-E4DFECAC8348}" type="slidenum">
              <a:rPr lang="en-US" smtClean="0"/>
              <a:pPr/>
              <a:t>31</a:t>
            </a:fld>
            <a:endParaRPr lang="en-US" dirty="0"/>
          </a:p>
        </p:txBody>
      </p:sp>
    </p:spTree>
  </p:cSld>
  <p:clrMapOvr>
    <a:masterClrMapping/>
  </p:clrMapOvr>
  <p:transition>
    <p:split orient="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12"/>
          <p:cNvSpPr>
            <a:spLocks noGrp="1"/>
          </p:cNvSpPr>
          <p:nvPr>
            <p:ph type="dt" sz="half" idx="10"/>
          </p:nvPr>
        </p:nvSpPr>
        <p:spPr/>
        <p:txBody>
          <a:bodyPr/>
          <a:lstStyle/>
          <a:p>
            <a:fld id="{6702F1A5-BCEA-40C1-A404-702D2717E41C}" type="datetime1">
              <a:rPr lang="en-US" smtClean="0"/>
              <a:pPr/>
              <a:t>4/3/2015</a:t>
            </a:fld>
            <a:endParaRPr lang="en-US" dirty="0"/>
          </a:p>
        </p:txBody>
      </p:sp>
      <p:sp>
        <p:nvSpPr>
          <p:cNvPr id="89091" name="Footer Placeholder 1"/>
          <p:cNvSpPr>
            <a:spLocks noGrp="1"/>
          </p:cNvSpPr>
          <p:nvPr>
            <p:ph type="ftr" sz="quarter" idx="11"/>
          </p:nvPr>
        </p:nvSpPr>
        <p:spPr bwMode="auto">
          <a:noFill/>
          <a:ln>
            <a:miter lim="800000"/>
            <a:headEnd/>
            <a:tailEnd/>
          </a:ln>
        </p:spPr>
        <p:txBody>
          <a:bodyPr/>
          <a:lstStyle/>
          <a:p>
            <a:pPr fontAlgn="base">
              <a:spcBef>
                <a:spcPct val="0"/>
              </a:spcBef>
              <a:spcAft>
                <a:spcPct val="0"/>
              </a:spcAft>
            </a:pPr>
            <a:r>
              <a:rPr lang="en-US" sz="1000" dirty="0" smtClean="0">
                <a:solidFill>
                  <a:srgbClr val="B5A788"/>
                </a:solidFill>
                <a:latin typeface="Arial" pitchFamily="-65" charset="0"/>
                <a:ea typeface="ＭＳ Ｐゴシック" pitchFamily="-65" charset="-128"/>
                <a:cs typeface="ＭＳ Ｐゴシック" pitchFamily="-65" charset="-128"/>
              </a:rPr>
              <a:t>©2015 California Department of Education - All rights reserved</a:t>
            </a:r>
            <a:endParaRPr lang="en-US" sz="1000" dirty="0">
              <a:solidFill>
                <a:srgbClr val="B5A788"/>
              </a:solidFill>
              <a:latin typeface="Arial" pitchFamily="-65" charset="0"/>
              <a:ea typeface="ＭＳ Ｐゴシック" pitchFamily="-65" charset="-128"/>
              <a:cs typeface="ＭＳ Ｐゴシック" pitchFamily="-65" charset="-128"/>
            </a:endParaRPr>
          </a:p>
        </p:txBody>
      </p:sp>
      <p:sp>
        <p:nvSpPr>
          <p:cNvPr id="89092" name="Slide Number Placeholder 5"/>
          <p:cNvSpPr>
            <a:spLocks noGrp="1"/>
          </p:cNvSpPr>
          <p:nvPr>
            <p:ph type="sldNum" sz="quarter" idx="12"/>
          </p:nvPr>
        </p:nvSpPr>
        <p:spPr bwMode="auto">
          <a:noFill/>
          <a:ln>
            <a:miter lim="800000"/>
            <a:headEnd/>
            <a:tailEnd/>
          </a:ln>
        </p:spPr>
        <p:txBody>
          <a:bodyPr/>
          <a:lstStyle/>
          <a:p>
            <a:fld id="{B1C6CED7-29B1-2A4C-AEC3-17F67FEBBE10}" type="slidenum">
              <a:rPr lang="en-US">
                <a:latin typeface="Arial" pitchFamily="-65" charset="0"/>
              </a:rPr>
              <a:pPr/>
              <a:t>32</a:t>
            </a:fld>
            <a:endParaRPr lang="en-US" dirty="0">
              <a:latin typeface="Arial" pitchFamily="-65" charset="0"/>
            </a:endParaRPr>
          </a:p>
        </p:txBody>
      </p:sp>
      <p:sp>
        <p:nvSpPr>
          <p:cNvPr id="232451" name="Rectangle 55"/>
          <p:cNvSpPr>
            <a:spLocks noGrp="1" noChangeArrowheads="1"/>
          </p:cNvSpPr>
          <p:nvPr>
            <p:ph type="title" idx="4294967295"/>
          </p:nvPr>
        </p:nvSpPr>
        <p:spPr>
          <a:xfrm>
            <a:off x="700088" y="260350"/>
            <a:ext cx="7499350" cy="1143000"/>
          </a:xfrm>
        </p:spPr>
        <p:txBody>
          <a:bodyPr vert="horz" wrap="square" lIns="91440" tIns="45720" rIns="91440" bIns="45720" numCol="1" anchorCtr="0" compatLnSpc="1">
            <a:prstTxWarp prst="textNoShape">
              <a:avLst/>
            </a:prstTxWarp>
          </a:bodyPr>
          <a:lstStyle/>
          <a:p>
            <a:pPr algn="ctr">
              <a:defRPr/>
            </a:pPr>
            <a:r>
              <a:rPr lang="en-US" dirty="0">
                <a:effectLst>
                  <a:outerShdw blurRad="38100" dist="38100" dir="2700000" algn="tl">
                    <a:srgbClr val="DDDDDD"/>
                  </a:outerShdw>
                </a:effectLst>
                <a:latin typeface="Arial" charset="0"/>
                <a:ea typeface="ＭＳ Ｐゴシック" charset="0"/>
                <a:cs typeface="Arial" charset="0"/>
              </a:rPr>
              <a:t>DRDP Adaptations</a:t>
            </a:r>
          </a:p>
        </p:txBody>
      </p:sp>
      <p:sp>
        <p:nvSpPr>
          <p:cNvPr id="5" name="Rectangle 4">
            <a:hlinkClick r:id="rId3" action="ppaction://hlinksldjump"/>
          </p:cNvPr>
          <p:cNvSpPr/>
          <p:nvPr/>
        </p:nvSpPr>
        <p:spPr>
          <a:xfrm>
            <a:off x="312738" y="1403350"/>
            <a:ext cx="8297862" cy="609600"/>
          </a:xfrm>
          <a:prstGeom prst="rect">
            <a:avLst/>
          </a:prstGeom>
          <a:solidFill>
            <a:srgbClr val="A3C2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396875" indent="-396875" defTabSz="914400">
              <a:defRPr/>
            </a:pPr>
            <a:r>
              <a:rPr lang="en-US" sz="2000" dirty="0">
                <a:solidFill>
                  <a:prstClr val="black"/>
                </a:solidFill>
                <a:ea typeface="ＭＳ Ｐゴシック" charset="0"/>
                <a:cs typeface="ＭＳ Ｐゴシック" charset="0"/>
              </a:rPr>
              <a:t>1. Augmentative or alternative communication system</a:t>
            </a:r>
          </a:p>
        </p:txBody>
      </p:sp>
      <p:sp>
        <p:nvSpPr>
          <p:cNvPr id="7" name="Rectangle 6">
            <a:hlinkClick r:id="rId4" action="ppaction://hlinksldjump"/>
          </p:cNvPr>
          <p:cNvSpPr/>
          <p:nvPr/>
        </p:nvSpPr>
        <p:spPr>
          <a:xfrm>
            <a:off x="304800" y="2155825"/>
            <a:ext cx="8308975" cy="609600"/>
          </a:xfrm>
          <a:prstGeom prst="rect">
            <a:avLst/>
          </a:prstGeom>
          <a:solidFill>
            <a:srgbClr val="FFEB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396875" indent="-384175" defTabSz="914400">
              <a:defRPr/>
            </a:pPr>
            <a:r>
              <a:rPr lang="en-US" sz="2000" dirty="0">
                <a:solidFill>
                  <a:prstClr val="black"/>
                </a:solidFill>
              </a:rPr>
              <a:t>2. Alternative mode for written language</a:t>
            </a:r>
          </a:p>
        </p:txBody>
      </p:sp>
      <p:sp>
        <p:nvSpPr>
          <p:cNvPr id="8" name="Rectangle 7">
            <a:hlinkClick r:id="rId5" action="ppaction://hlinksldjump"/>
          </p:cNvPr>
          <p:cNvSpPr/>
          <p:nvPr/>
        </p:nvSpPr>
        <p:spPr>
          <a:xfrm>
            <a:off x="304800" y="2924175"/>
            <a:ext cx="8308975" cy="609600"/>
          </a:xfrm>
          <a:prstGeom prst="rect">
            <a:avLst/>
          </a:prstGeom>
          <a:solidFill>
            <a:srgbClr val="CCFF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indent="-11113" defTabSz="914400">
              <a:defRPr/>
            </a:pPr>
            <a:endParaRPr lang="en-US" sz="2000" dirty="0">
              <a:solidFill>
                <a:srgbClr val="000000"/>
              </a:solidFill>
              <a:ea typeface="ＭＳ Ｐゴシック" pitchFamily="-65" charset="-128"/>
              <a:cs typeface="ＭＳ Ｐゴシック" pitchFamily="-65" charset="-128"/>
            </a:endParaRPr>
          </a:p>
          <a:p>
            <a:pPr indent="-11113" defTabSz="914400">
              <a:defRPr/>
            </a:pPr>
            <a:endParaRPr lang="en-US" sz="2000" dirty="0">
              <a:solidFill>
                <a:srgbClr val="000000"/>
              </a:solidFill>
              <a:ea typeface="ＭＳ Ｐゴシック" pitchFamily="-65" charset="-128"/>
              <a:cs typeface="ＭＳ Ｐゴシック" pitchFamily="-65" charset="-128"/>
            </a:endParaRPr>
          </a:p>
          <a:p>
            <a:pPr indent="-11113" defTabSz="914400">
              <a:defRPr/>
            </a:pPr>
            <a:r>
              <a:rPr lang="en-US" sz="2000" dirty="0">
                <a:solidFill>
                  <a:srgbClr val="000000"/>
                </a:solidFill>
                <a:ea typeface="ＭＳ Ｐゴシック" pitchFamily="-65" charset="-128"/>
                <a:cs typeface="ＭＳ Ｐゴシック" pitchFamily="-65" charset="-128"/>
              </a:rPr>
              <a:t>3. Visual support</a:t>
            </a:r>
          </a:p>
          <a:p>
            <a:pPr indent="-11113" defTabSz="914400">
              <a:defRPr/>
            </a:pPr>
            <a:endParaRPr lang="en-US" sz="2000" dirty="0">
              <a:solidFill>
                <a:srgbClr val="000000"/>
              </a:solidFill>
              <a:ea typeface="ＭＳ Ｐゴシック" pitchFamily="-65" charset="-128"/>
              <a:cs typeface="ＭＳ Ｐゴシック" pitchFamily="-65" charset="-128"/>
            </a:endParaRPr>
          </a:p>
          <a:p>
            <a:pPr indent="-11113" defTabSz="914400">
              <a:defRPr/>
            </a:pPr>
            <a:endParaRPr lang="en-US" sz="2000" dirty="0">
              <a:solidFill>
                <a:srgbClr val="000000"/>
              </a:solidFill>
              <a:ea typeface="ＭＳ Ｐゴシック" pitchFamily="-65" charset="-128"/>
              <a:cs typeface="ＭＳ Ｐゴシック" pitchFamily="-65" charset="-128"/>
            </a:endParaRPr>
          </a:p>
        </p:txBody>
      </p:sp>
      <p:sp>
        <p:nvSpPr>
          <p:cNvPr id="9" name="Rectangle 8">
            <a:hlinkClick r:id="rId3" action="ppaction://hlinksldjump"/>
          </p:cNvPr>
          <p:cNvSpPr/>
          <p:nvPr/>
        </p:nvSpPr>
        <p:spPr>
          <a:xfrm>
            <a:off x="304800" y="3694113"/>
            <a:ext cx="8308975" cy="609600"/>
          </a:xfrm>
          <a:prstGeom prst="rect">
            <a:avLst/>
          </a:prstGeom>
          <a:solidFill>
            <a:srgbClr val="FFDC4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344488" indent="-344488" defTabSz="914400">
              <a:defRPr/>
            </a:pPr>
            <a:r>
              <a:rPr lang="en-US" sz="2000" dirty="0">
                <a:solidFill>
                  <a:prstClr val="black"/>
                </a:solidFill>
              </a:rPr>
              <a:t>4. Assistive equipment or device</a:t>
            </a:r>
          </a:p>
        </p:txBody>
      </p:sp>
      <p:sp>
        <p:nvSpPr>
          <p:cNvPr id="10" name="Rectangle 9">
            <a:hlinkClick r:id="" action="ppaction://noaction"/>
          </p:cNvPr>
          <p:cNvSpPr/>
          <p:nvPr/>
        </p:nvSpPr>
        <p:spPr>
          <a:xfrm>
            <a:off x="304800" y="4473575"/>
            <a:ext cx="8308975" cy="609600"/>
          </a:xfrm>
          <a:prstGeom prst="rect">
            <a:avLst/>
          </a:prstGeom>
          <a:solidFill>
            <a:srgbClr val="D4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defTabSz="914400">
              <a:defRPr/>
            </a:pPr>
            <a:endParaRPr lang="en-US" sz="2000" dirty="0">
              <a:solidFill>
                <a:srgbClr val="000000"/>
              </a:solidFill>
              <a:ea typeface="ＭＳ Ｐゴシック" pitchFamily="-65" charset="-128"/>
              <a:cs typeface="ＭＳ Ｐゴシック" pitchFamily="-65" charset="-128"/>
            </a:endParaRPr>
          </a:p>
          <a:p>
            <a:pPr defTabSz="914400">
              <a:defRPr/>
            </a:pPr>
            <a:endParaRPr lang="en-US" sz="2000" dirty="0">
              <a:solidFill>
                <a:srgbClr val="000000"/>
              </a:solidFill>
              <a:ea typeface="ＭＳ Ｐゴシック" pitchFamily="-65" charset="-128"/>
              <a:cs typeface="ＭＳ Ｐゴシック" pitchFamily="-65" charset="-128"/>
            </a:endParaRPr>
          </a:p>
          <a:p>
            <a:pPr defTabSz="914400">
              <a:defRPr/>
            </a:pPr>
            <a:r>
              <a:rPr lang="en-US" sz="2000" dirty="0">
                <a:solidFill>
                  <a:srgbClr val="000000"/>
                </a:solidFill>
                <a:ea typeface="ＭＳ Ｐゴシック" pitchFamily="-65" charset="-128"/>
                <a:cs typeface="ＭＳ Ｐゴシック" pitchFamily="-65" charset="-128"/>
              </a:rPr>
              <a:t>5. Functional positioning</a:t>
            </a:r>
          </a:p>
          <a:p>
            <a:pPr defTabSz="914400">
              <a:defRPr/>
            </a:pPr>
            <a:endParaRPr lang="en-US" sz="2000" dirty="0">
              <a:solidFill>
                <a:srgbClr val="000000"/>
              </a:solidFill>
              <a:ea typeface="ＭＳ Ｐゴシック" pitchFamily="-65" charset="-128"/>
              <a:cs typeface="ＭＳ Ｐゴシック" pitchFamily="-65" charset="-128"/>
            </a:endParaRPr>
          </a:p>
          <a:p>
            <a:pPr defTabSz="914400">
              <a:defRPr/>
            </a:pPr>
            <a:endParaRPr lang="en-US" sz="2000" dirty="0">
              <a:solidFill>
                <a:srgbClr val="000000"/>
              </a:solidFill>
              <a:ea typeface="ＭＳ Ｐゴシック" pitchFamily="-65" charset="-128"/>
              <a:cs typeface="ＭＳ Ｐゴシック" pitchFamily="-65" charset="-128"/>
            </a:endParaRPr>
          </a:p>
        </p:txBody>
      </p:sp>
      <p:sp>
        <p:nvSpPr>
          <p:cNvPr id="11" name="Rectangle 10">
            <a:hlinkClick r:id="rId6" action="ppaction://hlinksldjump"/>
          </p:cNvPr>
          <p:cNvSpPr/>
          <p:nvPr/>
        </p:nvSpPr>
        <p:spPr>
          <a:xfrm>
            <a:off x="304800" y="5249863"/>
            <a:ext cx="6694488" cy="609600"/>
          </a:xfrm>
          <a:prstGeom prst="rect">
            <a:avLst/>
          </a:prstGeom>
          <a:solidFill>
            <a:srgbClr val="B3B3E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indent="-11113" defTabSz="914400">
              <a:defRPr/>
            </a:pPr>
            <a:endParaRPr lang="en-US" sz="2000" dirty="0">
              <a:solidFill>
                <a:srgbClr val="000000"/>
              </a:solidFill>
              <a:ea typeface="ＭＳ Ｐゴシック" pitchFamily="-65" charset="-128"/>
              <a:cs typeface="ＭＳ Ｐゴシック" pitchFamily="-65" charset="-128"/>
            </a:endParaRPr>
          </a:p>
          <a:p>
            <a:pPr indent="-11113" defTabSz="914400">
              <a:defRPr/>
            </a:pPr>
            <a:endParaRPr lang="en-US" sz="2000" dirty="0">
              <a:solidFill>
                <a:srgbClr val="000000"/>
              </a:solidFill>
              <a:ea typeface="ＭＳ Ｐゴシック" pitchFamily="-65" charset="-128"/>
              <a:cs typeface="ＭＳ Ｐゴシック" pitchFamily="-65" charset="-128"/>
            </a:endParaRPr>
          </a:p>
          <a:p>
            <a:pPr indent="-11113" defTabSz="914400">
              <a:defRPr/>
            </a:pPr>
            <a:r>
              <a:rPr lang="en-US" sz="2000" dirty="0">
                <a:solidFill>
                  <a:srgbClr val="000000"/>
                </a:solidFill>
                <a:ea typeface="ＭＳ Ｐゴシック" pitchFamily="-65" charset="-128"/>
                <a:cs typeface="ＭＳ Ｐゴシック" pitchFamily="-65" charset="-128"/>
              </a:rPr>
              <a:t>6. Sensory support</a:t>
            </a:r>
          </a:p>
          <a:p>
            <a:pPr indent="-11113" defTabSz="914400">
              <a:defRPr/>
            </a:pPr>
            <a:endParaRPr lang="en-US" sz="2000" dirty="0">
              <a:solidFill>
                <a:srgbClr val="000000"/>
              </a:solidFill>
              <a:ea typeface="ＭＳ Ｐゴシック" pitchFamily="-65" charset="-128"/>
              <a:cs typeface="ＭＳ Ｐゴシック" pitchFamily="-65" charset="-128"/>
            </a:endParaRPr>
          </a:p>
          <a:p>
            <a:pPr indent="-11113" defTabSz="914400">
              <a:defRPr/>
            </a:pPr>
            <a:endParaRPr lang="en-US" sz="2000" dirty="0">
              <a:solidFill>
                <a:srgbClr val="000000"/>
              </a:solidFill>
              <a:ea typeface="ＭＳ Ｐゴシック" pitchFamily="-65" charset="-128"/>
              <a:cs typeface="ＭＳ Ｐゴシック" pitchFamily="-65" charset="-128"/>
            </a:endParaRPr>
          </a:p>
        </p:txBody>
      </p:sp>
      <p:sp>
        <p:nvSpPr>
          <p:cNvPr id="12" name="Rectangle 11">
            <a:hlinkClick r:id="rId7" action="ppaction://hlinksldjump"/>
          </p:cNvPr>
          <p:cNvSpPr/>
          <p:nvPr/>
        </p:nvSpPr>
        <p:spPr>
          <a:xfrm>
            <a:off x="323850" y="6172200"/>
            <a:ext cx="6675438" cy="609600"/>
          </a:xfrm>
          <a:prstGeom prst="rect">
            <a:avLst/>
          </a:prstGeom>
          <a:solidFill>
            <a:srgbClr val="C7C7C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defTabSz="914400">
              <a:defRPr/>
            </a:pPr>
            <a:endParaRPr lang="en-US" sz="2000" dirty="0">
              <a:solidFill>
                <a:srgbClr val="000000"/>
              </a:solidFill>
              <a:ea typeface="ＭＳ Ｐゴシック" pitchFamily="-65" charset="-128"/>
              <a:cs typeface="ＭＳ Ｐゴシック" pitchFamily="-65" charset="-128"/>
            </a:endParaRPr>
          </a:p>
          <a:p>
            <a:pPr defTabSz="914400">
              <a:defRPr/>
            </a:pPr>
            <a:endParaRPr lang="en-US" sz="2000" dirty="0">
              <a:solidFill>
                <a:srgbClr val="000000"/>
              </a:solidFill>
              <a:ea typeface="ＭＳ Ｐゴシック" pitchFamily="-65" charset="-128"/>
              <a:cs typeface="ＭＳ Ｐゴシック" pitchFamily="-65" charset="-128"/>
            </a:endParaRPr>
          </a:p>
          <a:p>
            <a:pPr defTabSz="914400">
              <a:defRPr/>
            </a:pPr>
            <a:endParaRPr lang="en-US" sz="2000" dirty="0">
              <a:solidFill>
                <a:srgbClr val="000000"/>
              </a:solidFill>
              <a:ea typeface="ＭＳ Ｐゴシック" pitchFamily="-65" charset="-128"/>
              <a:cs typeface="ＭＳ Ｐゴシック" pitchFamily="-65" charset="-128"/>
            </a:endParaRPr>
          </a:p>
          <a:p>
            <a:pPr defTabSz="914400">
              <a:defRPr/>
            </a:pPr>
            <a:r>
              <a:rPr lang="en-US" sz="2000" dirty="0">
                <a:solidFill>
                  <a:srgbClr val="000000"/>
                </a:solidFill>
                <a:ea typeface="ＭＳ Ｐゴシック" pitchFamily="-65" charset="-128"/>
                <a:cs typeface="ＭＳ Ｐゴシック" pitchFamily="-65" charset="-128"/>
              </a:rPr>
              <a:t>7. Alternative response mode</a:t>
            </a:r>
          </a:p>
          <a:p>
            <a:pPr defTabSz="914400">
              <a:defRPr/>
            </a:pPr>
            <a:endParaRPr lang="en-US" sz="2000" dirty="0">
              <a:solidFill>
                <a:srgbClr val="000000"/>
              </a:solidFill>
              <a:ea typeface="ＭＳ Ｐゴシック" pitchFamily="-65" charset="-128"/>
              <a:cs typeface="ＭＳ Ｐゴシック" pitchFamily="-65" charset="-128"/>
            </a:endParaRPr>
          </a:p>
          <a:p>
            <a:pPr defTabSz="914400">
              <a:defRPr/>
            </a:pPr>
            <a:endParaRPr lang="en-US" sz="2000" dirty="0">
              <a:solidFill>
                <a:srgbClr val="000000"/>
              </a:solidFill>
              <a:ea typeface="ＭＳ Ｐゴシック" pitchFamily="-65" charset="-128"/>
              <a:cs typeface="ＭＳ Ｐゴシック" pitchFamily="-65" charset="-128"/>
            </a:endParaRPr>
          </a:p>
          <a:p>
            <a:pPr defTabSz="914400">
              <a:defRPr/>
            </a:pPr>
            <a:endParaRPr lang="en-US" sz="2000" dirty="0">
              <a:solidFill>
                <a:srgbClr val="000000"/>
              </a:solidFill>
              <a:ea typeface="ＭＳ Ｐゴシック" pitchFamily="-65" charset="-128"/>
              <a:cs typeface="ＭＳ Ｐゴシック" pitchFamily="-65" charset="-128"/>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a:defRPr/>
            </a:pPr>
            <a:r>
              <a:rPr lang="en-US" dirty="0" smtClean="0">
                <a:effectLst>
                  <a:outerShdw blurRad="38100" dist="38100" dir="2700000" algn="tl">
                    <a:srgbClr val="C0C0C0"/>
                  </a:outerShdw>
                </a:effectLst>
                <a:ea typeface="ＭＳ Ｐゴシック" pitchFamily="34" charset="-128"/>
              </a:rPr>
              <a:t>The System of Adaptations</a:t>
            </a:r>
          </a:p>
        </p:txBody>
      </p:sp>
      <p:sp>
        <p:nvSpPr>
          <p:cNvPr id="91139" name="Content Placeholder 2"/>
          <p:cNvSpPr>
            <a:spLocks noGrp="1"/>
          </p:cNvSpPr>
          <p:nvPr>
            <p:ph idx="1"/>
          </p:nvPr>
        </p:nvSpPr>
        <p:spPr/>
        <p:txBody>
          <a:bodyPr/>
          <a:lstStyle/>
          <a:p>
            <a:pPr>
              <a:spcAft>
                <a:spcPts val="1200"/>
              </a:spcAft>
            </a:pPr>
            <a:r>
              <a:rPr lang="en-US" dirty="0" smtClean="0"/>
              <a:t>A set of adaptations was developed to use with the DRDP </a:t>
            </a:r>
            <a:r>
              <a:rPr lang="en-US" i="1" dirty="0" smtClean="0"/>
              <a:t>access</a:t>
            </a:r>
            <a:r>
              <a:rPr lang="en-US" dirty="0" smtClean="0"/>
              <a:t>, based on research and recommend </a:t>
            </a:r>
            <a:r>
              <a:rPr lang="en-US" dirty="0" smtClean="0"/>
              <a:t>practice.</a:t>
            </a:r>
            <a:endParaRPr lang="en-US" dirty="0" smtClean="0"/>
          </a:p>
          <a:p>
            <a:pPr>
              <a:spcAft>
                <a:spcPts val="1200"/>
              </a:spcAft>
            </a:pPr>
            <a:r>
              <a:rPr lang="en-US" dirty="0" smtClean="0"/>
              <a:t>The same set of adaptations will be integrated into the DRDP (2015</a:t>
            </a:r>
            <a:r>
              <a:rPr lang="en-US" dirty="0" smtClean="0"/>
              <a:t>).</a:t>
            </a:r>
            <a:endParaRPr lang="en-US" dirty="0" smtClean="0"/>
          </a:p>
          <a:p>
            <a:endParaRPr lang="en-US" dirty="0" smtClean="0"/>
          </a:p>
        </p:txBody>
      </p:sp>
      <p:sp>
        <p:nvSpPr>
          <p:cNvPr id="7" name="Date Placeholder 6"/>
          <p:cNvSpPr>
            <a:spLocks noGrp="1"/>
          </p:cNvSpPr>
          <p:nvPr>
            <p:ph type="dt" sz="half" idx="10"/>
          </p:nvPr>
        </p:nvSpPr>
        <p:spPr/>
        <p:txBody>
          <a:bodyPr/>
          <a:lstStyle/>
          <a:p>
            <a:fld id="{EC1D8F4A-771E-4282-B3CE-0D1FBB497381}" type="datetime1">
              <a:rPr lang="en-US" smtClean="0"/>
              <a:pPr/>
              <a:t>4/3/2015</a:t>
            </a:fld>
            <a:endParaRPr lang="en-US" dirty="0"/>
          </a:p>
        </p:txBody>
      </p:sp>
      <p:sp>
        <p:nvSpPr>
          <p:cNvPr id="5" name="Footer Placeholder 4"/>
          <p:cNvSpPr>
            <a:spLocks noGrp="1"/>
          </p:cNvSpPr>
          <p:nvPr>
            <p:ph type="ftr" sz="quarter" idx="11"/>
          </p:nvPr>
        </p:nvSpPr>
        <p:spPr/>
        <p:txBody>
          <a:bodyPr/>
          <a:lstStyle/>
          <a:p>
            <a:r>
              <a:rPr lang="en-US" dirty="0" smtClean="0"/>
              <a:t>©2015 California Department of Education - All rights reserved</a:t>
            </a:r>
            <a:endParaRPr lang="en-US" dirty="0"/>
          </a:p>
        </p:txBody>
      </p:sp>
      <p:sp>
        <p:nvSpPr>
          <p:cNvPr id="6" name="Slide Number Placeholder 5"/>
          <p:cNvSpPr>
            <a:spLocks noGrp="1"/>
          </p:cNvSpPr>
          <p:nvPr>
            <p:ph type="sldNum" sz="quarter" idx="12"/>
          </p:nvPr>
        </p:nvSpPr>
        <p:spPr/>
        <p:txBody>
          <a:bodyPr/>
          <a:lstStyle/>
          <a:p>
            <a:fld id="{2BF1E6B0-A63A-4C28-AA28-E4DFECAC8348}" type="slidenum">
              <a:rPr lang="en-US" smtClean="0"/>
              <a:pPr/>
              <a:t>33</a:t>
            </a:fld>
            <a:endParaRPr lang="en-US" dirty="0"/>
          </a:p>
        </p:txBody>
      </p:sp>
    </p:spTree>
  </p:cSld>
  <p:clrMapOvr>
    <a:masterClrMapping/>
  </p:clrMapOvr>
  <p:transition>
    <p:split orient="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150" y="274638"/>
            <a:ext cx="7497763" cy="1143000"/>
          </a:xfrm>
        </p:spPr>
        <p:txBody>
          <a:bodyPr vert="horz" wrap="square" lIns="91440" tIns="45720" rIns="91440" bIns="45720" numCol="1" anchorCtr="0" compatLnSpc="1">
            <a:prstTxWarp prst="textNoShape">
              <a:avLst/>
            </a:prstTxWarp>
          </a:bodyPr>
          <a:lstStyle/>
          <a:p>
            <a:pPr algn="ctr">
              <a:defRPr/>
            </a:pPr>
            <a:r>
              <a:rPr lang="en-US" dirty="0">
                <a:effectLst>
                  <a:outerShdw blurRad="38100" dist="38100" dir="2700000" algn="tl">
                    <a:srgbClr val="DDDDDD"/>
                  </a:outerShdw>
                </a:effectLst>
                <a:latin typeface="Arial" charset="0"/>
                <a:ea typeface="ＭＳ Ｐゴシック" charset="0"/>
                <a:cs typeface="Arial" charset="0"/>
              </a:rPr>
              <a:t>Why use </a:t>
            </a:r>
            <a:r>
              <a:rPr lang="en-US" dirty="0" smtClean="0">
                <a:effectLst>
                  <a:outerShdw blurRad="38100" dist="38100" dir="2700000" algn="tl">
                    <a:srgbClr val="DDDDDD"/>
                  </a:outerShdw>
                </a:effectLst>
                <a:latin typeface="Arial" charset="0"/>
                <a:ea typeface="ＭＳ Ｐゴシック" charset="0"/>
                <a:cs typeface="Arial" charset="0"/>
              </a:rPr>
              <a:t>adaptations</a:t>
            </a:r>
            <a:r>
              <a:rPr lang="en-US" dirty="0">
                <a:effectLst>
                  <a:outerShdw blurRad="38100" dist="38100" dir="2700000" algn="tl">
                    <a:srgbClr val="DDDDDD"/>
                  </a:outerShdw>
                </a:effectLst>
                <a:latin typeface="Arial" charset="0"/>
                <a:ea typeface="ＭＳ Ｐゴシック" charset="0"/>
                <a:cs typeface="Arial" charset="0"/>
              </a:rPr>
              <a:t>?</a:t>
            </a:r>
          </a:p>
        </p:txBody>
      </p:sp>
      <p:sp>
        <p:nvSpPr>
          <p:cNvPr id="87044" name="Footer Placeholder 2"/>
          <p:cNvSpPr>
            <a:spLocks noGrp="1"/>
          </p:cNvSpPr>
          <p:nvPr>
            <p:ph type="ftr" sz="quarter" idx="11"/>
          </p:nvPr>
        </p:nvSpPr>
        <p:spPr bwMode="auto">
          <a:noFill/>
          <a:ln>
            <a:miter lim="800000"/>
            <a:headEnd/>
            <a:tailEnd/>
          </a:ln>
        </p:spPr>
        <p:txBody>
          <a:bodyPr/>
          <a:lstStyle/>
          <a:p>
            <a:pPr fontAlgn="base">
              <a:spcBef>
                <a:spcPct val="0"/>
              </a:spcBef>
              <a:spcAft>
                <a:spcPct val="0"/>
              </a:spcAft>
            </a:pPr>
            <a:r>
              <a:rPr lang="en-US" dirty="0" smtClean="0">
                <a:solidFill>
                  <a:srgbClr val="B5A788"/>
                </a:solidFill>
                <a:latin typeface="Arial" pitchFamily="-65" charset="0"/>
                <a:ea typeface="ＭＳ Ｐゴシック" pitchFamily="-65" charset="-128"/>
                <a:cs typeface="ＭＳ Ｐゴシック" pitchFamily="-65" charset="-128"/>
              </a:rPr>
              <a:t>©2015 California Department of Education - All rights reserved</a:t>
            </a:r>
            <a:endParaRPr lang="en-US" dirty="0">
              <a:solidFill>
                <a:srgbClr val="B5A788"/>
              </a:solidFill>
              <a:latin typeface="Arial" pitchFamily="-65" charset="0"/>
              <a:ea typeface="ＭＳ Ｐゴシック" pitchFamily="-65" charset="-128"/>
              <a:cs typeface="ＭＳ Ｐゴシック" pitchFamily="-65" charset="-128"/>
            </a:endParaRPr>
          </a:p>
        </p:txBody>
      </p:sp>
      <p:sp>
        <p:nvSpPr>
          <p:cNvPr id="87045" name="Slide Number Placeholder 3"/>
          <p:cNvSpPr>
            <a:spLocks noGrp="1"/>
          </p:cNvSpPr>
          <p:nvPr>
            <p:ph type="sldNum" sz="quarter" idx="12"/>
          </p:nvPr>
        </p:nvSpPr>
        <p:spPr bwMode="auto">
          <a:noFill/>
          <a:ln>
            <a:miter lim="800000"/>
            <a:headEnd/>
            <a:tailEnd/>
          </a:ln>
        </p:spPr>
        <p:txBody>
          <a:bodyPr/>
          <a:lstStyle/>
          <a:p>
            <a:fld id="{EF7FCB21-A4D0-7C47-88A5-B23D6A27DC93}" type="slidenum">
              <a:rPr lang="en-US">
                <a:latin typeface="Arial" pitchFamily="-65" charset="0"/>
              </a:rPr>
              <a:pPr/>
              <a:t>34</a:t>
            </a:fld>
            <a:endParaRPr lang="en-US" dirty="0">
              <a:latin typeface="Arial" pitchFamily="-65" charset="0"/>
            </a:endParaRPr>
          </a:p>
        </p:txBody>
      </p:sp>
      <p:sp>
        <p:nvSpPr>
          <p:cNvPr id="16" name="Content Placeholder 15"/>
          <p:cNvSpPr>
            <a:spLocks noGrp="1"/>
          </p:cNvSpPr>
          <p:nvPr>
            <p:ph sz="half" idx="1"/>
          </p:nvPr>
        </p:nvSpPr>
        <p:spPr>
          <a:xfrm>
            <a:off x="652463" y="1958975"/>
            <a:ext cx="3657600" cy="2757488"/>
          </a:xfrm>
          <a:prstGeom prst="roundRect">
            <a:avLst>
              <a:gd name="adj" fmla="val 1227"/>
            </a:avLst>
          </a:prstGeom>
          <a:solidFill>
            <a:schemeClr val="bg1"/>
          </a:solidFill>
          <a:ln w="76200" cap="flat">
            <a:solidFill>
              <a:srgbClr val="006699"/>
            </a:solidFill>
            <a:round/>
          </a:ln>
          <a:effectLst>
            <a:outerShdw blurRad="63500" dist="63500" dir="3000007" sx="100999" sy="100999" algn="tl" rotWithShape="0">
              <a:srgbClr val="000000">
                <a:alpha val="39000"/>
              </a:srgbClr>
            </a:outerShdw>
          </a:effectLst>
        </p:spPr>
        <p:txBody>
          <a:bodyPr anchor="ctr"/>
          <a:lstStyle/>
          <a:p>
            <a:pPr algn="ctr">
              <a:buNone/>
              <a:defRPr/>
            </a:pPr>
            <a:r>
              <a:rPr lang="en-US" dirty="0">
                <a:solidFill>
                  <a:srgbClr val="000000"/>
                </a:solidFill>
                <a:latin typeface="Arial" pitchFamily="-65" charset="0"/>
                <a:ea typeface="Arial" pitchFamily="-65" charset="0"/>
                <a:cs typeface="Arial" pitchFamily="-65" charset="0"/>
              </a:rPr>
              <a:t>To ensure that the</a:t>
            </a:r>
            <a:br>
              <a:rPr lang="en-US" dirty="0">
                <a:solidFill>
                  <a:srgbClr val="000000"/>
                </a:solidFill>
                <a:latin typeface="Arial" pitchFamily="-65" charset="0"/>
                <a:ea typeface="Arial" pitchFamily="-65" charset="0"/>
                <a:cs typeface="Arial" pitchFamily="-65" charset="0"/>
              </a:rPr>
            </a:br>
            <a:r>
              <a:rPr lang="en-US" dirty="0">
                <a:solidFill>
                  <a:srgbClr val="000000"/>
                </a:solidFill>
                <a:latin typeface="Arial" pitchFamily="-65" charset="0"/>
                <a:ea typeface="Arial" pitchFamily="-65" charset="0"/>
                <a:cs typeface="Arial" pitchFamily="-65" charset="0"/>
              </a:rPr>
              <a:t>DRDP instruments</a:t>
            </a:r>
            <a:br>
              <a:rPr lang="en-US" dirty="0">
                <a:solidFill>
                  <a:srgbClr val="000000"/>
                </a:solidFill>
                <a:latin typeface="Arial" pitchFamily="-65" charset="0"/>
                <a:ea typeface="Arial" pitchFamily="-65" charset="0"/>
                <a:cs typeface="Arial" pitchFamily="-65" charset="0"/>
              </a:rPr>
            </a:br>
            <a:r>
              <a:rPr lang="en-US" dirty="0">
                <a:solidFill>
                  <a:srgbClr val="000000"/>
                </a:solidFill>
                <a:latin typeface="Arial" pitchFamily="-65" charset="0"/>
                <a:ea typeface="Arial" pitchFamily="-65" charset="0"/>
                <a:cs typeface="Arial" pitchFamily="-65" charset="0"/>
              </a:rPr>
              <a:t>measure </a:t>
            </a:r>
            <a:r>
              <a:rPr lang="en-US" i="1" dirty="0">
                <a:solidFill>
                  <a:srgbClr val="08545C"/>
                </a:solidFill>
                <a:latin typeface="Arial" pitchFamily="-65" charset="0"/>
                <a:ea typeface="Arial" pitchFamily="-65" charset="0"/>
                <a:cs typeface="Arial" pitchFamily="-65" charset="0"/>
              </a:rPr>
              <a:t>ability</a:t>
            </a:r>
            <a:r>
              <a:rPr lang="en-US" dirty="0">
                <a:solidFill>
                  <a:srgbClr val="000000"/>
                </a:solidFill>
                <a:latin typeface="Arial" pitchFamily="-65" charset="0"/>
                <a:ea typeface="Arial" pitchFamily="-65" charset="0"/>
                <a:cs typeface="Arial" pitchFamily="-65" charset="0"/>
              </a:rPr>
              <a:t>,</a:t>
            </a:r>
            <a:br>
              <a:rPr lang="en-US" dirty="0">
                <a:solidFill>
                  <a:srgbClr val="000000"/>
                </a:solidFill>
                <a:latin typeface="Arial" pitchFamily="-65" charset="0"/>
                <a:ea typeface="Arial" pitchFamily="-65" charset="0"/>
                <a:cs typeface="Arial" pitchFamily="-65" charset="0"/>
              </a:rPr>
            </a:br>
            <a:r>
              <a:rPr lang="en-US" dirty="0">
                <a:solidFill>
                  <a:srgbClr val="000000"/>
                </a:solidFill>
                <a:latin typeface="Arial" pitchFamily="-65" charset="0"/>
                <a:ea typeface="Arial" pitchFamily="-65" charset="0"/>
                <a:cs typeface="Arial" pitchFamily="-65" charset="0"/>
              </a:rPr>
              <a:t>rather than disability</a:t>
            </a:r>
            <a:endParaRPr lang="en-US" dirty="0">
              <a:solidFill>
                <a:srgbClr val="FFFFFF"/>
              </a:solidFill>
              <a:latin typeface="Arial" pitchFamily="-65" charset="0"/>
              <a:ea typeface="Arial" pitchFamily="-65" charset="0"/>
              <a:cs typeface="Arial" pitchFamily="-65" charset="0"/>
            </a:endParaRPr>
          </a:p>
        </p:txBody>
      </p:sp>
      <p:grpSp>
        <p:nvGrpSpPr>
          <p:cNvPr id="3" name="Group 8"/>
          <p:cNvGrpSpPr>
            <a:grpSpLocks noGrp="1"/>
          </p:cNvGrpSpPr>
          <p:nvPr>
            <p:custDataLst>
              <p:tags r:id="rId1"/>
            </p:custDataLst>
          </p:nvPr>
        </p:nvGrpSpPr>
        <p:grpSpPr>
          <a:xfrm>
            <a:off x="5094514" y="1524000"/>
            <a:ext cx="2220686" cy="4664075"/>
            <a:chOff x="6096000" y="105102"/>
            <a:chExt cx="2875501" cy="6435616"/>
          </a:xfrm>
          <a:effectLst>
            <a:outerShdw blurRad="50800" dist="38100" dir="5400000" algn="t" rotWithShape="0">
              <a:prstClr val="black">
                <a:alpha val="40000"/>
              </a:prstClr>
            </a:outerShdw>
          </a:effectLst>
        </p:grpSpPr>
        <p:sp>
          <p:nvSpPr>
            <p:cNvPr id="18" name="Rounded Rectangle 17"/>
            <p:cNvSpPr/>
            <p:nvPr/>
          </p:nvSpPr>
          <p:spPr>
            <a:xfrm>
              <a:off x="6096000" y="105102"/>
              <a:ext cx="2875501" cy="6246234"/>
            </a:xfrm>
            <a:prstGeom prst="roundRect">
              <a:avLst>
                <a:gd name="adj" fmla="val 1226"/>
              </a:avLst>
            </a:prstGeom>
            <a:solidFill>
              <a:schemeClr val="accent3">
                <a:lumMod val="20000"/>
                <a:lumOff val="80000"/>
              </a:schemeClr>
            </a:solidFill>
            <a:ln w="57150">
              <a:solidFill>
                <a:schemeClr val="accent4">
                  <a:lumMod val="65000"/>
                  <a:lumOff val="3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2800" dirty="0">
                <a:solidFill>
                  <a:prstClr val="white"/>
                </a:solidFill>
              </a:endParaRPr>
            </a:p>
          </p:txBody>
        </p:sp>
        <p:pic>
          <p:nvPicPr>
            <p:cNvPr id="19" name="Picture 18" descr="why use adaptationsb.jpg"/>
            <p:cNvPicPr>
              <a:picLocks noChangeAspect="1"/>
            </p:cNvPicPr>
            <p:nvPr/>
          </p:nvPicPr>
          <p:blipFill>
            <a:blip r:embed="rId4" cstate="email"/>
            <a:stretch>
              <a:fillRect/>
            </a:stretch>
          </p:blipFill>
          <p:spPr>
            <a:xfrm>
              <a:off x="6272918" y="4582506"/>
              <a:ext cx="2610949" cy="1958212"/>
            </a:xfrm>
            <a:prstGeom prst="rect">
              <a:avLst/>
            </a:prstGeom>
          </p:spPr>
        </p:pic>
        <p:pic>
          <p:nvPicPr>
            <p:cNvPr id="20" name="Picture 19" descr="why use adaptationsa.jpg"/>
            <p:cNvPicPr>
              <a:picLocks noChangeAspect="1"/>
            </p:cNvPicPr>
            <p:nvPr/>
          </p:nvPicPr>
          <p:blipFill>
            <a:blip r:embed="rId5" cstate="email"/>
            <a:stretch>
              <a:fillRect/>
            </a:stretch>
          </p:blipFill>
          <p:spPr>
            <a:xfrm>
              <a:off x="6255976" y="273268"/>
              <a:ext cx="2589636" cy="2077104"/>
            </a:xfrm>
            <a:prstGeom prst="rect">
              <a:avLst/>
            </a:prstGeom>
          </p:spPr>
        </p:pic>
        <p:pic>
          <p:nvPicPr>
            <p:cNvPr id="21" name="Picture 20" descr="why use adaptationsc.jpg"/>
            <p:cNvPicPr>
              <a:picLocks noChangeAspect="1"/>
            </p:cNvPicPr>
            <p:nvPr/>
          </p:nvPicPr>
          <p:blipFill>
            <a:blip r:embed="rId6" cstate="email"/>
            <a:stretch>
              <a:fillRect/>
            </a:stretch>
          </p:blipFill>
          <p:spPr>
            <a:xfrm>
              <a:off x="6273800" y="2483068"/>
              <a:ext cx="2590801" cy="1943100"/>
            </a:xfrm>
            <a:prstGeom prst="rect">
              <a:avLst/>
            </a:prstGeom>
          </p:spPr>
        </p:pic>
      </p:grpSp>
      <p:sp>
        <p:nvSpPr>
          <p:cNvPr id="12" name="Date Placeholder 11"/>
          <p:cNvSpPr>
            <a:spLocks noGrp="1"/>
          </p:cNvSpPr>
          <p:nvPr>
            <p:ph type="dt" sz="half" idx="10"/>
          </p:nvPr>
        </p:nvSpPr>
        <p:spPr/>
        <p:txBody>
          <a:bodyPr/>
          <a:lstStyle/>
          <a:p>
            <a:fld id="{27DF4EC6-B0CB-492E-A465-45A5022B6838}" type="datetime1">
              <a:rPr lang="en-US" smtClean="0"/>
              <a:pPr/>
              <a:t>4/3/2015</a:t>
            </a:fld>
            <a:endParaRPr lang="en-US"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a:t>
            </a:r>
            <a:endParaRPr lang="en-US" dirty="0"/>
          </a:p>
        </p:txBody>
      </p:sp>
      <p:pic>
        <p:nvPicPr>
          <p:cNvPr id="7" name="Content Placeholder 6" descr="Screen Shot 2015-01-26 at 2.26.37 PM.png">
            <a:hlinkClick r:id="rId3"/>
          </p:cNvPr>
          <p:cNvPicPr>
            <a:picLocks noGrp="1" noChangeAspect="1"/>
          </p:cNvPicPr>
          <p:nvPr>
            <p:ph idx="1"/>
          </p:nvPr>
        </p:nvPicPr>
        <p:blipFill>
          <a:blip r:embed="rId4" cstate="email"/>
          <a:srcRect/>
          <a:stretch>
            <a:fillRect/>
          </a:stretch>
        </p:blipFill>
        <p:spPr>
          <a:xfrm>
            <a:off x="838200" y="1447800"/>
            <a:ext cx="7581117" cy="465978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 name="Date Placeholder 3"/>
          <p:cNvSpPr>
            <a:spLocks noGrp="1"/>
          </p:cNvSpPr>
          <p:nvPr>
            <p:ph type="dt" sz="half" idx="10"/>
          </p:nvPr>
        </p:nvSpPr>
        <p:spPr/>
        <p:txBody>
          <a:bodyPr/>
          <a:lstStyle/>
          <a:p>
            <a:r>
              <a:rPr lang="en-US" smtClean="0"/>
              <a:t>4/23/2014</a:t>
            </a:r>
            <a:endParaRPr lang="en-US"/>
          </a:p>
        </p:txBody>
      </p:sp>
      <p:sp>
        <p:nvSpPr>
          <p:cNvPr id="6" name="Slide Number Placeholder 5"/>
          <p:cNvSpPr>
            <a:spLocks noGrp="1"/>
          </p:cNvSpPr>
          <p:nvPr>
            <p:ph type="sldNum" sz="quarter" idx="12"/>
          </p:nvPr>
        </p:nvSpPr>
        <p:spPr/>
        <p:txBody>
          <a:bodyPr/>
          <a:lstStyle/>
          <a:p>
            <a:fld id="{2BF1E6B0-A63A-4C28-AA28-E4DFECAC8348}"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DRDP (2015) </a:t>
            </a:r>
            <a:r>
              <a:rPr lang="en-US" dirty="0" smtClean="0"/>
              <a:t>Module </a:t>
            </a:r>
            <a:endParaRPr lang="en-US" dirty="0"/>
          </a:p>
        </p:txBody>
      </p:sp>
      <p:pic>
        <p:nvPicPr>
          <p:cNvPr id="7" name="Content Placeholder 6" descr="Screen Shot 2015-01-30 at 12.46.45 PM.png">
            <a:hlinkClick r:id="rId3"/>
          </p:cNvPr>
          <p:cNvPicPr>
            <a:picLocks noGrp="1" noChangeAspect="1"/>
          </p:cNvPicPr>
          <p:nvPr>
            <p:ph sz="half" idx="1"/>
          </p:nvPr>
        </p:nvPicPr>
        <p:blipFill>
          <a:blip r:embed="rId4" cstate="email"/>
          <a:stretch>
            <a:fillRect/>
          </a:stretch>
        </p:blipFill>
        <p:spPr>
          <a:xfrm>
            <a:off x="2140831" y="1524000"/>
            <a:ext cx="4835640" cy="320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Content Placeholder 7"/>
          <p:cNvSpPr>
            <a:spLocks noGrp="1"/>
          </p:cNvSpPr>
          <p:nvPr>
            <p:ph sz="half" idx="2"/>
          </p:nvPr>
        </p:nvSpPr>
        <p:spPr>
          <a:xfrm>
            <a:off x="304800" y="5181600"/>
            <a:ext cx="8382000" cy="944563"/>
          </a:xfrm>
        </p:spPr>
        <p:txBody>
          <a:bodyPr>
            <a:normAutofit/>
          </a:bodyPr>
          <a:lstStyle/>
          <a:p>
            <a:pPr marL="0" indent="0">
              <a:buNone/>
            </a:pPr>
            <a:r>
              <a:rPr lang="en-US" dirty="0" smtClean="0">
                <a:hlinkClick r:id="rId5"/>
              </a:rPr>
              <a:t>http://www.desiredresults.us/training_drdp2015.html</a:t>
            </a:r>
            <a:endParaRPr lang="en-US" dirty="0"/>
          </a:p>
        </p:txBody>
      </p:sp>
      <p:sp>
        <p:nvSpPr>
          <p:cNvPr id="4" name="Date Placeholder 3"/>
          <p:cNvSpPr>
            <a:spLocks noGrp="1"/>
          </p:cNvSpPr>
          <p:nvPr>
            <p:ph type="dt" sz="half" idx="10"/>
          </p:nvPr>
        </p:nvSpPr>
        <p:spPr/>
        <p:txBody>
          <a:bodyPr/>
          <a:lstStyle/>
          <a:p>
            <a:r>
              <a:rPr lang="en-US" smtClean="0"/>
              <a:t>4/23/2014</a:t>
            </a:r>
            <a:endParaRPr lang="en-US"/>
          </a:p>
        </p:txBody>
      </p:sp>
      <p:sp>
        <p:nvSpPr>
          <p:cNvPr id="6" name="Slide Number Placeholder 5"/>
          <p:cNvSpPr>
            <a:spLocks noGrp="1"/>
          </p:cNvSpPr>
          <p:nvPr>
            <p:ph type="sldNum" sz="quarter" idx="12"/>
          </p:nvPr>
        </p:nvSpPr>
        <p:spPr/>
        <p:txBody>
          <a:bodyPr/>
          <a:lstStyle/>
          <a:p>
            <a:fld id="{2BF1E6B0-A63A-4C28-AA28-E4DFECAC8348}"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Content Placeholder 6" descr="girl seperating nametags"/>
          <p:cNvPicPr>
            <a:picLocks noGrp="1" noChangeAspect="1"/>
          </p:cNvPicPr>
          <p:nvPr>
            <p:ph sz="half" idx="2"/>
          </p:nvPr>
        </p:nvPicPr>
        <p:blipFill>
          <a:blip r:embed="rId3" cstate="email"/>
          <a:srcRect/>
          <a:stretch>
            <a:fillRect/>
          </a:stretch>
        </p:blipFill>
        <p:spPr>
          <a:xfrm>
            <a:off x="0" y="990600"/>
            <a:ext cx="9144000" cy="5867400"/>
          </a:xfrm>
        </p:spPr>
      </p:pic>
      <p:sp>
        <p:nvSpPr>
          <p:cNvPr id="41987" name="Rectangle 3"/>
          <p:cNvSpPr>
            <a:spLocks noGrp="1" noChangeArrowheads="1"/>
          </p:cNvSpPr>
          <p:nvPr>
            <p:ph sz="half" idx="1"/>
          </p:nvPr>
        </p:nvSpPr>
        <p:spPr>
          <a:xfrm>
            <a:off x="0" y="990600"/>
            <a:ext cx="3581400" cy="5410200"/>
          </a:xfrm>
          <a:solidFill>
            <a:schemeClr val="bg1">
              <a:alpha val="52940"/>
            </a:schemeClr>
          </a:solidFill>
        </p:spPr>
        <p:txBody>
          <a:bodyPr/>
          <a:lstStyle/>
          <a:p>
            <a:pPr eaLnBrk="1" hangingPunct="1">
              <a:buClr>
                <a:schemeClr val="tx1"/>
              </a:buClr>
            </a:pPr>
            <a:endParaRPr lang="en-US" sz="3200" dirty="0">
              <a:solidFill>
                <a:srgbClr val="000000"/>
              </a:solidFill>
              <a:latin typeface="Arial" pitchFamily="-83" charset="0"/>
              <a:ea typeface="Arial" pitchFamily="-83" charset="0"/>
              <a:cs typeface="Arial" pitchFamily="-83" charset="0"/>
            </a:endParaRPr>
          </a:p>
          <a:p>
            <a:pPr eaLnBrk="1" hangingPunct="1">
              <a:buClr>
                <a:schemeClr val="tx1"/>
              </a:buClr>
            </a:pPr>
            <a:r>
              <a:rPr lang="en-US" sz="3200" b="1" dirty="0">
                <a:solidFill>
                  <a:srgbClr val="000000"/>
                </a:solidFill>
                <a:latin typeface="Arial" pitchFamily="-83" charset="0"/>
                <a:ea typeface="Arial" pitchFamily="-83" charset="0"/>
                <a:cs typeface="Arial" pitchFamily="-83" charset="0"/>
              </a:rPr>
              <a:t>Gather evidence</a:t>
            </a:r>
          </a:p>
          <a:p>
            <a:pPr eaLnBrk="1" hangingPunct="1">
              <a:buClr>
                <a:schemeClr val="tx1"/>
              </a:buClr>
            </a:pPr>
            <a:r>
              <a:rPr lang="en-US" sz="3200" b="1" dirty="0">
                <a:solidFill>
                  <a:srgbClr val="000000"/>
                </a:solidFill>
                <a:latin typeface="Arial" pitchFamily="-83" charset="0"/>
                <a:ea typeface="Arial" pitchFamily="-83" charset="0"/>
                <a:cs typeface="Arial" pitchFamily="-83" charset="0"/>
              </a:rPr>
              <a:t>Review and reflect </a:t>
            </a:r>
          </a:p>
          <a:p>
            <a:pPr eaLnBrk="1" hangingPunct="1">
              <a:buClr>
                <a:schemeClr val="tx1"/>
              </a:buClr>
            </a:pPr>
            <a:r>
              <a:rPr lang="en-US" sz="3200" b="1" dirty="0">
                <a:solidFill>
                  <a:srgbClr val="000000"/>
                </a:solidFill>
                <a:latin typeface="Arial" pitchFamily="-83" charset="0"/>
                <a:ea typeface="Arial" pitchFamily="-83" charset="0"/>
                <a:cs typeface="Arial" pitchFamily="-83" charset="0"/>
              </a:rPr>
              <a:t>Determine mastery </a:t>
            </a:r>
          </a:p>
          <a:p>
            <a:pPr eaLnBrk="1" hangingPunct="1">
              <a:buClr>
                <a:schemeClr val="tx1"/>
              </a:buClr>
            </a:pPr>
            <a:r>
              <a:rPr lang="en-US" sz="3200" b="1" dirty="0">
                <a:solidFill>
                  <a:srgbClr val="000000"/>
                </a:solidFill>
                <a:latin typeface="Arial" pitchFamily="-83" charset="0"/>
                <a:ea typeface="Arial" pitchFamily="-83" charset="0"/>
                <a:cs typeface="Arial" pitchFamily="-83" charset="0"/>
              </a:rPr>
              <a:t>Select developmental level </a:t>
            </a:r>
          </a:p>
        </p:txBody>
      </p:sp>
      <p:sp>
        <p:nvSpPr>
          <p:cNvPr id="1058818" name="Rectangle 2"/>
          <p:cNvSpPr>
            <a:spLocks noGrp="1" noChangeArrowheads="1"/>
          </p:cNvSpPr>
          <p:nvPr>
            <p:ph type="title"/>
          </p:nvPr>
        </p:nvSpPr>
        <p:spPr>
          <a:xfrm>
            <a:off x="762000" y="0"/>
            <a:ext cx="7650163" cy="1143000"/>
          </a:xfrm>
        </p:spPr>
        <p:txBody>
          <a:bodyPr vert="horz" wrap="square" lIns="91440" tIns="45720" rIns="91440" bIns="45720" numCol="1" anchorCtr="0" compatLnSpc="1">
            <a:prstTxWarp prst="textNoShape">
              <a:avLst/>
            </a:prstTxWarp>
          </a:bodyPr>
          <a:lstStyle/>
          <a:p>
            <a:pPr eaLnBrk="1" hangingPunct="1">
              <a:defRPr/>
            </a:pPr>
            <a:r>
              <a:rPr lang="en-US" sz="4000" dirty="0">
                <a:effectLst>
                  <a:outerShdw blurRad="38100" dist="38100" dir="2700000" algn="tl">
                    <a:srgbClr val="000000">
                      <a:alpha val="43137"/>
                    </a:srgbClr>
                  </a:outerShdw>
                </a:effectLst>
                <a:latin typeface="Arial" pitchFamily="-65" charset="0"/>
                <a:ea typeface="Arial" pitchFamily="-65" charset="0"/>
                <a:cs typeface="Arial" pitchFamily="-65" charset="0"/>
              </a:rPr>
              <a:t>Completing the Assessment</a:t>
            </a:r>
            <a:endParaRPr lang="en-US" sz="4000" dirty="0">
              <a:solidFill>
                <a:schemeClr val="tx1"/>
              </a:solidFill>
              <a:effectLst>
                <a:outerShdw blurRad="38100" dist="38100" dir="2700000" algn="tl">
                  <a:srgbClr val="000000">
                    <a:alpha val="43137"/>
                  </a:srgbClr>
                </a:outerShdw>
              </a:effectLst>
              <a:latin typeface="Arial" pitchFamily="-65" charset="0"/>
              <a:ea typeface="Arial" pitchFamily="-65" charset="0"/>
              <a:cs typeface="Arial" pitchFamily="-65" charset="0"/>
            </a:endParaRPr>
          </a:p>
        </p:txBody>
      </p:sp>
      <p:sp>
        <p:nvSpPr>
          <p:cNvPr id="41989" name="Slide Number Placeholder 5"/>
          <p:cNvSpPr>
            <a:spLocks noGrp="1"/>
          </p:cNvSpPr>
          <p:nvPr>
            <p:ph type="sldNum" sz="quarter" idx="12"/>
          </p:nvPr>
        </p:nvSpPr>
        <p:spPr bwMode="auto">
          <a:noFill/>
          <a:ln>
            <a:miter lim="800000"/>
            <a:headEnd/>
            <a:tailEnd/>
          </a:ln>
        </p:spPr>
        <p:txBody>
          <a:bodyPr/>
          <a:lstStyle/>
          <a:p>
            <a:fld id="{055851B6-41A7-2141-A495-5D9BB98CE605}" type="slidenum">
              <a:rPr lang="en-US">
                <a:latin typeface="Arial" pitchFamily="-83" charset="0"/>
                <a:ea typeface="ＭＳ Ｐゴシック" pitchFamily="-83" charset="-128"/>
                <a:cs typeface="ＭＳ Ｐゴシック" pitchFamily="-83" charset="-128"/>
              </a:rPr>
              <a:pPr/>
              <a:t>37</a:t>
            </a:fld>
            <a:endParaRPr lang="en-US" dirty="0">
              <a:latin typeface="Arial" pitchFamily="-83" charset="0"/>
              <a:ea typeface="ＭＳ Ｐゴシック" pitchFamily="-83" charset="-128"/>
              <a:cs typeface="ＭＳ Ｐゴシック" pitchFamily="-83" charset="-128"/>
            </a:endParaRPr>
          </a:p>
        </p:txBody>
      </p:sp>
      <p:sp>
        <p:nvSpPr>
          <p:cNvPr id="7" name="Date Placeholder 6"/>
          <p:cNvSpPr>
            <a:spLocks noGrp="1"/>
          </p:cNvSpPr>
          <p:nvPr>
            <p:ph type="dt" sz="half" idx="10"/>
          </p:nvPr>
        </p:nvSpPr>
        <p:spPr/>
        <p:txBody>
          <a:bodyPr/>
          <a:lstStyle/>
          <a:p>
            <a:fld id="{A2F8861C-EB0E-444E-973D-647F372FFFA5}" type="datetime1">
              <a:rPr lang="en-US" smtClean="0"/>
              <a:pPr/>
              <a:t>4/3/2015</a:t>
            </a:fld>
            <a:endParaRPr lang="en-US" dirty="0"/>
          </a:p>
        </p:txBody>
      </p:sp>
      <p:sp>
        <p:nvSpPr>
          <p:cNvPr id="8" name="Footer Placeholder 7"/>
          <p:cNvSpPr>
            <a:spLocks noGrp="1"/>
          </p:cNvSpPr>
          <p:nvPr>
            <p:ph type="ftr" sz="quarter" idx="11"/>
          </p:nvPr>
        </p:nvSpPr>
        <p:spPr>
          <a:xfrm>
            <a:off x="1676400" y="6324600"/>
            <a:ext cx="5715000" cy="365125"/>
          </a:xfrm>
        </p:spPr>
        <p:txBody>
          <a:bodyPr/>
          <a:lstStyle/>
          <a:p>
            <a:r>
              <a:rPr lang="en-US" dirty="0" smtClean="0"/>
              <a:t>©2015 California Department of Education - All rights reserved</a:t>
            </a:r>
            <a:endParaRPr lang="en-US" dirty="0"/>
          </a:p>
        </p:txBody>
      </p:sp>
    </p:spTree>
  </p:cSld>
  <p:clrMapOvr>
    <a:masterClrMapping/>
  </p:clrMapOvr>
  <p:transition>
    <p:split orient="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Working with Special Education</a:t>
            </a:r>
            <a:r>
              <a:rPr lang="en-US" dirty="0" smtClean="0"/>
              <a:t>	</a:t>
            </a:r>
            <a:endParaRPr lang="en-US" dirty="0"/>
          </a:p>
        </p:txBody>
      </p:sp>
      <p:sp>
        <p:nvSpPr>
          <p:cNvPr id="9" name="Content Placeholder 8"/>
          <p:cNvSpPr>
            <a:spLocks noGrp="1"/>
          </p:cNvSpPr>
          <p:nvPr>
            <p:ph idx="1"/>
          </p:nvPr>
        </p:nvSpPr>
        <p:spPr/>
        <p:txBody>
          <a:bodyPr/>
          <a:lstStyle/>
          <a:p>
            <a:r>
              <a:rPr lang="en-US" dirty="0" smtClean="0"/>
              <a:t>With the DRDP (2015), assessments can be completed collaboratively.</a:t>
            </a:r>
          </a:p>
          <a:p>
            <a:r>
              <a:rPr lang="en-US" dirty="0" smtClean="0"/>
              <a:t>Observations may be shared.</a:t>
            </a:r>
          </a:p>
          <a:p>
            <a:r>
              <a:rPr lang="en-US" dirty="0" smtClean="0"/>
              <a:t>Conversations about ratings and results can lead to joint planning and ongoing communication.</a:t>
            </a:r>
          </a:p>
          <a:p>
            <a:r>
              <a:rPr lang="en-US" dirty="0" smtClean="0"/>
              <a:t>Special educators will continue to submit data to the Special Education Division.  </a:t>
            </a:r>
            <a:endParaRPr lang="en-US" dirty="0"/>
          </a:p>
        </p:txBody>
      </p:sp>
      <p:sp>
        <p:nvSpPr>
          <p:cNvPr id="5" name="Date Placeholder 4"/>
          <p:cNvSpPr>
            <a:spLocks noGrp="1"/>
          </p:cNvSpPr>
          <p:nvPr>
            <p:ph type="dt" sz="half" idx="10"/>
          </p:nvPr>
        </p:nvSpPr>
        <p:spPr/>
        <p:txBody>
          <a:bodyPr/>
          <a:lstStyle/>
          <a:p>
            <a:fld id="{8832914E-CB72-4494-B7A7-E762B7F075AB}" type="datetime1">
              <a:rPr lang="en-US" smtClean="0"/>
              <a:pPr/>
              <a:t>4/3/2015</a:t>
            </a:fld>
            <a:endParaRPr lang="en-US" dirty="0"/>
          </a:p>
        </p:txBody>
      </p:sp>
      <p:sp>
        <p:nvSpPr>
          <p:cNvPr id="6" name="Footer Placeholder 5"/>
          <p:cNvSpPr>
            <a:spLocks noGrp="1"/>
          </p:cNvSpPr>
          <p:nvPr>
            <p:ph type="ftr" sz="quarter" idx="11"/>
          </p:nvPr>
        </p:nvSpPr>
        <p:spPr/>
        <p:txBody>
          <a:bodyPr/>
          <a:lstStyle/>
          <a:p>
            <a:r>
              <a:rPr lang="en-US" dirty="0" smtClean="0"/>
              <a:t>©2015 California Department of Education - All rights reserved</a:t>
            </a:r>
            <a:endParaRPr lang="en-US" dirty="0"/>
          </a:p>
        </p:txBody>
      </p:sp>
      <p:sp>
        <p:nvSpPr>
          <p:cNvPr id="7" name="Slide Number Placeholder 6"/>
          <p:cNvSpPr>
            <a:spLocks noGrp="1"/>
          </p:cNvSpPr>
          <p:nvPr>
            <p:ph type="sldNum" sz="quarter" idx="12"/>
          </p:nvPr>
        </p:nvSpPr>
        <p:spPr/>
        <p:txBody>
          <a:bodyPr/>
          <a:lstStyle/>
          <a:p>
            <a:fld id="{2BF1E6B0-A63A-4C28-AA28-E4DFECAC8348}" type="slidenum">
              <a:rPr lang="en-US" smtClean="0"/>
              <a:pPr/>
              <a:t>38</a:t>
            </a:fld>
            <a:endParaRPr lang="en-US" dirty="0"/>
          </a:p>
        </p:txBody>
      </p:sp>
    </p:spTree>
    <p:extLst>
      <p:ext uri="{BB962C8B-B14F-4D97-AF65-F5344CB8AC3E}">
        <p14:creationId xmlns="" xmlns:p14="http://schemas.microsoft.com/office/powerpoint/2010/main" xmlns:mv="urn:schemas-microsoft-com:mac:vml" xmlns:mc="http://schemas.openxmlformats.org/markup-compatibility/2006" val="42254705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Title 1"/>
          <p:cNvSpPr>
            <a:spLocks noGrp="1"/>
          </p:cNvSpPr>
          <p:nvPr>
            <p:ph type="title"/>
          </p:nvPr>
        </p:nvSpPr>
        <p:spPr/>
        <p:txBody>
          <a:bodyPr vert="horz" wrap="square" lIns="91440" tIns="45720" rIns="91440" bIns="45720" numCol="1" anchorCtr="0" compatLnSpc="1">
            <a:prstTxWarp prst="textNoShape">
              <a:avLst/>
            </a:prstTxWarp>
          </a:bodyPr>
          <a:lstStyle/>
          <a:p>
            <a:pPr eaLnBrk="1" hangingPunct="1">
              <a:defRPr/>
            </a:pPr>
            <a:r>
              <a:rPr lang="en-US" dirty="0" err="1" smtClean="0">
                <a:effectLst>
                  <a:outerShdw blurRad="38100" dist="38100" dir="2700000" algn="tl">
                    <a:srgbClr val="000000">
                      <a:alpha val="43137"/>
                    </a:srgbClr>
                  </a:outerShdw>
                </a:effectLst>
                <a:latin typeface="Arial" charset="0"/>
                <a:ea typeface="ＭＳ Ｐゴシック" charset="0"/>
                <a:cs typeface="Arial" charset="0"/>
              </a:rPr>
              <a:t>DRDPtech</a:t>
            </a:r>
            <a:endParaRPr lang="en-US" sz="4000" b="1" dirty="0">
              <a:effectLst>
                <a:outerShdw blurRad="38100" dist="38100" dir="2700000" algn="tl">
                  <a:srgbClr val="DDDDDD"/>
                </a:outerShdw>
              </a:effectLst>
              <a:latin typeface="Arial" charset="0"/>
              <a:ea typeface="ＭＳ Ｐゴシック" charset="0"/>
              <a:cs typeface="Arial" charset="0"/>
            </a:endParaRPr>
          </a:p>
        </p:txBody>
      </p:sp>
      <p:pic>
        <p:nvPicPr>
          <p:cNvPr id="103426" name="Picture 3"/>
          <p:cNvPicPr>
            <a:picLocks noGrp="1" noChangeAspect="1" noChangeArrowheads="1"/>
          </p:cNvPicPr>
          <p:nvPr>
            <p:ph idx="1"/>
          </p:nvPr>
        </p:nvPicPr>
        <p:blipFill>
          <a:blip r:embed="rId3" cstate="email"/>
          <a:srcRect/>
          <a:stretch>
            <a:fillRect/>
          </a:stretch>
        </p:blipFill>
        <p:spPr>
          <a:xfrm>
            <a:off x="-30163" y="1524000"/>
            <a:ext cx="9174163" cy="5303838"/>
          </a:xfrm>
        </p:spPr>
      </p:pic>
      <p:sp>
        <p:nvSpPr>
          <p:cNvPr id="5" name="Slide Number Placeholder 4"/>
          <p:cNvSpPr>
            <a:spLocks noGrp="1"/>
          </p:cNvSpPr>
          <p:nvPr>
            <p:ph type="sldNum" sz="quarter" idx="12"/>
          </p:nvPr>
        </p:nvSpPr>
        <p:spPr/>
        <p:txBody>
          <a:bodyPr/>
          <a:lstStyle/>
          <a:p>
            <a:fld id="{2BF1E6B0-A63A-4C28-AA28-E4DFECAC8348}" type="slidenum">
              <a:rPr lang="en-US" smtClean="0"/>
              <a:pPr/>
              <a:t>39</a:t>
            </a:fld>
            <a:endParaRPr lang="en-US" dirty="0"/>
          </a:p>
        </p:txBody>
      </p:sp>
      <p:sp>
        <p:nvSpPr>
          <p:cNvPr id="6" name="Date Placeholder 5"/>
          <p:cNvSpPr>
            <a:spLocks noGrp="1"/>
          </p:cNvSpPr>
          <p:nvPr>
            <p:ph type="dt" sz="half" idx="10"/>
          </p:nvPr>
        </p:nvSpPr>
        <p:spPr/>
        <p:txBody>
          <a:bodyPr/>
          <a:lstStyle/>
          <a:p>
            <a:fld id="{F2128354-D806-49E8-A44D-8762D4444B67}" type="datetime1">
              <a:rPr lang="en-US" smtClean="0"/>
              <a:pPr/>
              <a:t>4/3/2015</a:t>
            </a:fld>
            <a:endParaRPr lang="en-US" dirty="0"/>
          </a:p>
        </p:txBody>
      </p:sp>
      <p:sp>
        <p:nvSpPr>
          <p:cNvPr id="7" name="Footer Placeholder 6"/>
          <p:cNvSpPr>
            <a:spLocks noGrp="1"/>
          </p:cNvSpPr>
          <p:nvPr>
            <p:ph type="ftr" sz="quarter" idx="11"/>
          </p:nvPr>
        </p:nvSpPr>
        <p:spPr/>
        <p:txBody>
          <a:bodyPr/>
          <a:lstStyle/>
          <a:p>
            <a:r>
              <a:rPr lang="en-US" dirty="0" smtClean="0"/>
              <a:t>©2015 California Department of Education - All rights reserved</a:t>
            </a:r>
            <a:endParaRPr lang="en-US" dirty="0"/>
          </a:p>
        </p:txBody>
      </p:sp>
    </p:spTree>
  </p:cSld>
  <p:clrMapOvr>
    <a:masterClrMapping/>
  </p:clrMapOvr>
  <p:transition>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2"/>
          <p:cNvSpPr txBox="1">
            <a:spLocks noGrp="1"/>
          </p:cNvSpPr>
          <p:nvPr/>
        </p:nvSpPr>
        <p:spPr bwMode="auto">
          <a:xfrm>
            <a:off x="2209800" y="6381750"/>
            <a:ext cx="4800600" cy="476250"/>
          </a:xfrm>
          <a:prstGeom prst="rect">
            <a:avLst/>
          </a:prstGeom>
          <a:noFill/>
          <a:ln w="9525">
            <a:noFill/>
            <a:miter lim="800000"/>
            <a:headEnd/>
            <a:tailEnd/>
          </a:ln>
        </p:spPr>
        <p:txBody>
          <a:bodyPr>
            <a:prstTxWarp prst="textNoShape">
              <a:avLst/>
            </a:prstTxWarp>
          </a:bodyPr>
          <a:lstStyle/>
          <a:p>
            <a:pPr algn="ctr"/>
            <a:r>
              <a:rPr lang="en-US" sz="1000" dirty="0">
                <a:solidFill>
                  <a:srgbClr val="000099"/>
                </a:solidFill>
              </a:rPr>
              <a:t>2010 © California Department of Education</a:t>
            </a:r>
          </a:p>
          <a:p>
            <a:pPr algn="ctr"/>
            <a:r>
              <a:rPr lang="en-US" sz="1000" dirty="0">
                <a:solidFill>
                  <a:srgbClr val="000099"/>
                </a:solidFill>
              </a:rPr>
              <a:t>Desired Results T &amp; TA Project</a:t>
            </a:r>
          </a:p>
        </p:txBody>
      </p:sp>
      <p:sp>
        <p:nvSpPr>
          <p:cNvPr id="38915"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09E68461-E730-404C-98EB-19A35A598C4D}" type="slidenum">
              <a:rPr lang="en-US" sz="1000">
                <a:solidFill>
                  <a:srgbClr val="000099"/>
                </a:solidFill>
              </a:rPr>
              <a:pPr algn="r"/>
              <a:t>4</a:t>
            </a:fld>
            <a:endParaRPr lang="en-US" sz="1000" dirty="0">
              <a:solidFill>
                <a:srgbClr val="000099"/>
              </a:solidFill>
            </a:endParaRPr>
          </a:p>
        </p:txBody>
      </p:sp>
      <p:sp>
        <p:nvSpPr>
          <p:cNvPr id="15" name="Title 14"/>
          <p:cNvSpPr>
            <a:spLocks noGrp="1"/>
          </p:cNvSpPr>
          <p:nvPr>
            <p:ph type="title"/>
          </p:nvPr>
        </p:nvSpPr>
        <p:spPr/>
        <p:txBody>
          <a:bodyPr/>
          <a:lstStyle/>
          <a:p>
            <a:endParaRPr lang="en-US" dirty="0"/>
          </a:p>
        </p:txBody>
      </p:sp>
      <p:sp>
        <p:nvSpPr>
          <p:cNvPr id="8" name="Content Placeholder 7"/>
          <p:cNvSpPr>
            <a:spLocks noGrp="1"/>
          </p:cNvSpPr>
          <p:nvPr>
            <p:ph idx="1"/>
          </p:nvPr>
        </p:nvSpPr>
        <p:spPr/>
        <p:txBody>
          <a:bodyPr/>
          <a:lstStyle/>
          <a:p>
            <a:r>
              <a:rPr lang="en-US" dirty="0" smtClean="0"/>
              <a:t> </a:t>
            </a:r>
            <a:endParaRPr lang="en-US" dirty="0"/>
          </a:p>
        </p:txBody>
      </p:sp>
      <p:pic>
        <p:nvPicPr>
          <p:cNvPr id="16" name="Picture 15" descr="ELDS Graphic with ECE 103012v5.pdf"/>
          <p:cNvPicPr>
            <a:picLocks noChangeAspect="1"/>
          </p:cNvPicPr>
          <p:nvPr/>
        </p:nvPicPr>
        <p:blipFill>
          <a:blip r:embed="rId3" cstate="email"/>
          <a:srcRect/>
          <a:stretch>
            <a:fillRect/>
          </a:stretch>
        </p:blipFill>
        <p:spPr>
          <a:xfrm>
            <a:off x="-9590" y="1"/>
            <a:ext cx="9153589" cy="6957357"/>
          </a:xfrm>
          <a:prstGeom prst="rect">
            <a:avLst/>
          </a:prstGeom>
        </p:spPr>
      </p:pic>
      <p:sp>
        <p:nvSpPr>
          <p:cNvPr id="11" name="Footer Placeholder 10"/>
          <p:cNvSpPr>
            <a:spLocks noGrp="1"/>
          </p:cNvSpPr>
          <p:nvPr>
            <p:ph type="ftr" sz="quarter" idx="10"/>
          </p:nvPr>
        </p:nvSpPr>
        <p:spPr/>
        <p:txBody>
          <a:bodyPr/>
          <a:lstStyle/>
          <a:p>
            <a:r>
              <a:rPr lang="en-US" dirty="0" smtClean="0"/>
              <a:t>© 2014 California Department of Education - All rights reserved.</a:t>
            </a:r>
            <a:endParaRPr lang="en-US" dirty="0"/>
          </a:p>
        </p:txBody>
      </p:sp>
      <p:sp>
        <p:nvSpPr>
          <p:cNvPr id="9" name="Slide Number Placeholder 8"/>
          <p:cNvSpPr>
            <a:spLocks noGrp="1"/>
          </p:cNvSpPr>
          <p:nvPr>
            <p:ph type="sldNum" sz="quarter" idx="11"/>
          </p:nvPr>
        </p:nvSpPr>
        <p:spPr/>
        <p:txBody>
          <a:bodyPr/>
          <a:lstStyle/>
          <a:p>
            <a:fld id="{86AC8CB2-1F26-DB4D-B9F5-3FC981E35D64}" type="slidenum">
              <a:rPr lang="en-US" smtClean="0"/>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DRDPtech</a:t>
            </a:r>
            <a:r>
              <a:rPr lang="en-US" dirty="0" smtClean="0"/>
              <a:t> Resources </a:t>
            </a:r>
            <a:endParaRPr lang="en-US" dirty="0"/>
          </a:p>
        </p:txBody>
      </p:sp>
      <p:sp>
        <p:nvSpPr>
          <p:cNvPr id="3" name="Content Placeholder 2"/>
          <p:cNvSpPr>
            <a:spLocks noGrp="1"/>
          </p:cNvSpPr>
          <p:nvPr>
            <p:ph idx="1"/>
          </p:nvPr>
        </p:nvSpPr>
        <p:spPr>
          <a:xfrm>
            <a:off x="152400" y="1600200"/>
            <a:ext cx="8991600" cy="4525963"/>
          </a:xfrm>
        </p:spPr>
        <p:txBody>
          <a:bodyPr>
            <a:normAutofit/>
          </a:bodyPr>
          <a:lstStyle/>
          <a:p>
            <a:pPr marL="0" indent="0">
              <a:buNone/>
            </a:pPr>
            <a:r>
              <a:rPr lang="en-US" dirty="0" err="1" smtClean="0"/>
              <a:t>DRDPtech</a:t>
            </a:r>
            <a:r>
              <a:rPr lang="en-US" dirty="0" smtClean="0"/>
              <a:t> </a:t>
            </a:r>
            <a:r>
              <a:rPr lang="en-US" dirty="0" smtClean="0"/>
              <a:t>Webinars </a:t>
            </a:r>
            <a:r>
              <a:rPr lang="en-US" dirty="0" smtClean="0"/>
              <a:t>are provided twice a month for </a:t>
            </a:r>
            <a:r>
              <a:rPr lang="en-US" dirty="0" smtClean="0"/>
              <a:t>free.</a:t>
            </a:r>
            <a:endParaRPr lang="en-US" dirty="0" smtClean="0"/>
          </a:p>
          <a:p>
            <a:endParaRPr lang="en-US" dirty="0" smtClean="0"/>
          </a:p>
          <a:p>
            <a:endParaRPr lang="en-US" dirty="0" smtClean="0"/>
          </a:p>
          <a:p>
            <a:endParaRPr lang="en-US" dirty="0" smtClean="0"/>
          </a:p>
          <a:p>
            <a:pPr>
              <a:buNone/>
            </a:pPr>
            <a:endParaRPr lang="en-US" dirty="0" smtClean="0"/>
          </a:p>
          <a:p>
            <a:pPr>
              <a:buNone/>
            </a:pPr>
            <a:r>
              <a:rPr lang="en-US" sz="2595" dirty="0" smtClean="0">
                <a:hlinkClick r:id="rId3"/>
              </a:rPr>
              <a:t>http://www.desiredresults.us/trainings_opp_teacher.html</a:t>
            </a:r>
            <a:endParaRPr lang="en-US" sz="2595" dirty="0" smtClean="0"/>
          </a:p>
        </p:txBody>
      </p:sp>
      <p:sp>
        <p:nvSpPr>
          <p:cNvPr id="4" name="Date Placeholder 3"/>
          <p:cNvSpPr>
            <a:spLocks noGrp="1"/>
          </p:cNvSpPr>
          <p:nvPr>
            <p:ph type="dt" sz="half" idx="10"/>
          </p:nvPr>
        </p:nvSpPr>
        <p:spPr/>
        <p:txBody>
          <a:bodyPr/>
          <a:lstStyle/>
          <a:p>
            <a:fld id="{3F51E399-E6EB-4966-A4DE-84F0F4A88505}" type="datetime1">
              <a:rPr lang="en-US" smtClean="0"/>
              <a:pPr/>
              <a:t>4/3/2015</a:t>
            </a:fld>
            <a:endParaRPr lang="en-US" dirty="0"/>
          </a:p>
        </p:txBody>
      </p:sp>
      <p:sp>
        <p:nvSpPr>
          <p:cNvPr id="5" name="Footer Placeholder 4"/>
          <p:cNvSpPr>
            <a:spLocks noGrp="1"/>
          </p:cNvSpPr>
          <p:nvPr>
            <p:ph type="ftr" sz="quarter" idx="11"/>
          </p:nvPr>
        </p:nvSpPr>
        <p:spPr/>
        <p:txBody>
          <a:bodyPr/>
          <a:lstStyle/>
          <a:p>
            <a:r>
              <a:rPr lang="en-US" smtClean="0"/>
              <a:t>©2015 California Department of Education - All rights reserved</a:t>
            </a:r>
            <a:endParaRPr lang="en-US" dirty="0"/>
          </a:p>
        </p:txBody>
      </p:sp>
      <p:sp>
        <p:nvSpPr>
          <p:cNvPr id="6" name="Slide Number Placeholder 5"/>
          <p:cNvSpPr>
            <a:spLocks noGrp="1"/>
          </p:cNvSpPr>
          <p:nvPr>
            <p:ph type="sldNum" sz="quarter" idx="12"/>
          </p:nvPr>
        </p:nvSpPr>
        <p:spPr/>
        <p:txBody>
          <a:bodyPr/>
          <a:lstStyle/>
          <a:p>
            <a:fld id="{2BF1E6B0-A63A-4C28-AA28-E4DFECAC8348}" type="slidenum">
              <a:rPr lang="en-US" smtClean="0"/>
              <a:pPr/>
              <a:t>40</a:t>
            </a:fld>
            <a:endParaRPr lang="en-US" dirty="0"/>
          </a:p>
        </p:txBody>
      </p:sp>
      <p:pic>
        <p:nvPicPr>
          <p:cNvPr id="7" name="Picture 6" descr="Cloud-Computing copy.jpg"/>
          <p:cNvPicPr>
            <a:picLocks noChangeAspect="1"/>
          </p:cNvPicPr>
          <p:nvPr/>
        </p:nvPicPr>
        <p:blipFill>
          <a:blip r:embed="rId4" cstate="email"/>
          <a:stretch>
            <a:fillRect/>
          </a:stretch>
        </p:blipFill>
        <p:spPr>
          <a:xfrm>
            <a:off x="3276600" y="2514600"/>
            <a:ext cx="2590800" cy="216240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It All Together </a:t>
            </a:r>
            <a:endParaRPr lang="en-US" dirty="0"/>
          </a:p>
        </p:txBody>
      </p:sp>
      <p:pic>
        <p:nvPicPr>
          <p:cNvPr id="7" name="Content Placeholder 6" descr="puzzle.jpg"/>
          <p:cNvPicPr>
            <a:picLocks noGrp="1" noChangeAspect="1"/>
          </p:cNvPicPr>
          <p:nvPr>
            <p:ph idx="1"/>
          </p:nvPr>
        </p:nvPicPr>
        <p:blipFill>
          <a:blip r:embed="rId3" cstate="email"/>
          <a:srcRect l="-27657" r="-27657"/>
          <a:stretch>
            <a:fillRect/>
          </a:stretch>
        </p:blipFill>
        <p:spPr/>
      </p:pic>
      <p:sp>
        <p:nvSpPr>
          <p:cNvPr id="4" name="Date Placeholder 3"/>
          <p:cNvSpPr>
            <a:spLocks noGrp="1"/>
          </p:cNvSpPr>
          <p:nvPr>
            <p:ph type="dt" sz="half" idx="10"/>
          </p:nvPr>
        </p:nvSpPr>
        <p:spPr/>
        <p:txBody>
          <a:bodyPr/>
          <a:lstStyle/>
          <a:p>
            <a:fld id="{3F51E399-E6EB-4966-A4DE-84F0F4A88505}" type="datetime1">
              <a:rPr lang="en-US" smtClean="0"/>
              <a:pPr/>
              <a:t>4/3/2015</a:t>
            </a:fld>
            <a:endParaRPr lang="en-US" dirty="0"/>
          </a:p>
        </p:txBody>
      </p:sp>
      <p:sp>
        <p:nvSpPr>
          <p:cNvPr id="5" name="Footer Placeholder 4"/>
          <p:cNvSpPr>
            <a:spLocks noGrp="1"/>
          </p:cNvSpPr>
          <p:nvPr>
            <p:ph type="ftr" sz="quarter" idx="11"/>
          </p:nvPr>
        </p:nvSpPr>
        <p:spPr/>
        <p:txBody>
          <a:bodyPr/>
          <a:lstStyle/>
          <a:p>
            <a:r>
              <a:rPr lang="en-US" smtClean="0"/>
              <a:t>©2015 California Department of Education - All rights reserved</a:t>
            </a:r>
            <a:endParaRPr lang="en-US" dirty="0"/>
          </a:p>
        </p:txBody>
      </p:sp>
      <p:sp>
        <p:nvSpPr>
          <p:cNvPr id="6" name="Slide Number Placeholder 5"/>
          <p:cNvSpPr>
            <a:spLocks noGrp="1"/>
          </p:cNvSpPr>
          <p:nvPr>
            <p:ph type="sldNum" sz="quarter" idx="12"/>
          </p:nvPr>
        </p:nvSpPr>
        <p:spPr/>
        <p:txBody>
          <a:bodyPr/>
          <a:lstStyle/>
          <a:p>
            <a:fld id="{2BF1E6B0-A63A-4C28-AA28-E4DFECAC8348}" type="slidenum">
              <a:rPr lang="en-US" smtClean="0"/>
              <a:pPr/>
              <a:t>41</a:t>
            </a:fld>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8"/>
          <p:cNvSpPr>
            <a:spLocks noGrp="1" noChangeArrowheads="1"/>
          </p:cNvSpPr>
          <p:nvPr>
            <p:ph type="title"/>
          </p:nvPr>
        </p:nvSpPr>
        <p:spPr>
          <a:xfrm>
            <a:off x="685800" y="152400"/>
            <a:ext cx="8229600" cy="1143000"/>
          </a:xfrm>
        </p:spPr>
        <p:txBody>
          <a:bodyPr/>
          <a:lstStyle/>
          <a:p>
            <a:pPr eaLnBrk="1" hangingPunct="1"/>
            <a:r>
              <a:rPr lang="en-US" sz="4000">
                <a:ea typeface="Arial" pitchFamily="-83" charset="0"/>
                <a:cs typeface="Arial" pitchFamily="-83" charset="0"/>
              </a:rPr>
              <a:t>Use Frameworks as a Resource</a:t>
            </a:r>
          </a:p>
        </p:txBody>
      </p:sp>
      <p:sp>
        <p:nvSpPr>
          <p:cNvPr id="96260" name="Slide Number Placeholder 7"/>
          <p:cNvSpPr>
            <a:spLocks noGrp="1"/>
          </p:cNvSpPr>
          <p:nvPr>
            <p:ph type="sldNum" sz="quarter" idx="12"/>
          </p:nvPr>
        </p:nvSpPr>
        <p:spPr bwMode="auto">
          <a:noFill/>
          <a:ln>
            <a:miter lim="800000"/>
            <a:headEnd/>
            <a:tailEnd/>
          </a:ln>
        </p:spPr>
        <p:txBody>
          <a:bodyPr/>
          <a:lstStyle/>
          <a:p>
            <a:fld id="{82008218-7F2F-CB44-96ED-05DCC59417E9}" type="slidenum">
              <a:rPr lang="en-US">
                <a:latin typeface="Arial" pitchFamily="-83" charset="0"/>
              </a:rPr>
              <a:pPr/>
              <a:t>42</a:t>
            </a:fld>
            <a:endParaRPr lang="en-US">
              <a:latin typeface="Arial" pitchFamily="-83" charset="0"/>
            </a:endParaRPr>
          </a:p>
        </p:txBody>
      </p:sp>
      <p:pic>
        <p:nvPicPr>
          <p:cNvPr id="96261" name="Picture 7" descr="Screen Shot 2013-02-22 at 11.32.50 AM.png"/>
          <p:cNvPicPr>
            <a:picLocks noChangeAspect="1"/>
          </p:cNvPicPr>
          <p:nvPr/>
        </p:nvPicPr>
        <p:blipFill>
          <a:blip r:embed="rId3" cstate="email"/>
          <a:srcRect/>
          <a:stretch>
            <a:fillRect/>
          </a:stretch>
        </p:blipFill>
        <p:spPr bwMode="auto">
          <a:xfrm>
            <a:off x="685800" y="1143000"/>
            <a:ext cx="3057525" cy="3822700"/>
          </a:xfrm>
          <a:prstGeom prst="rect">
            <a:avLst/>
          </a:prstGeom>
          <a:noFill/>
          <a:ln w="9525">
            <a:noFill/>
            <a:miter lim="800000"/>
            <a:headEnd/>
            <a:tailEnd/>
          </a:ln>
        </p:spPr>
      </p:pic>
      <p:pic>
        <p:nvPicPr>
          <p:cNvPr id="96262" name="Picture 32"/>
          <p:cNvPicPr>
            <a:picLocks noChangeAspect="1" noChangeArrowheads="1"/>
          </p:cNvPicPr>
          <p:nvPr/>
        </p:nvPicPr>
        <p:blipFill>
          <a:blip r:embed="rId4" cstate="email"/>
          <a:srcRect/>
          <a:stretch>
            <a:fillRect/>
          </a:stretch>
        </p:blipFill>
        <p:spPr bwMode="auto">
          <a:xfrm>
            <a:off x="2819400" y="1600200"/>
            <a:ext cx="2984500" cy="3930650"/>
          </a:xfrm>
          <a:prstGeom prst="rect">
            <a:avLst/>
          </a:prstGeom>
          <a:noFill/>
          <a:ln w="9525">
            <a:noFill/>
            <a:miter lim="800000"/>
            <a:headEnd/>
            <a:tailEnd/>
          </a:ln>
        </p:spPr>
      </p:pic>
      <p:pic>
        <p:nvPicPr>
          <p:cNvPr id="96263" name="Picture 7"/>
          <p:cNvPicPr>
            <a:picLocks noChangeAspect="1" noChangeArrowheads="1"/>
          </p:cNvPicPr>
          <p:nvPr/>
        </p:nvPicPr>
        <p:blipFill>
          <a:blip r:embed="rId5" cstate="email"/>
          <a:srcRect/>
          <a:stretch>
            <a:fillRect/>
          </a:stretch>
        </p:blipFill>
        <p:spPr bwMode="auto">
          <a:xfrm>
            <a:off x="4648200" y="2133600"/>
            <a:ext cx="2971800" cy="3913188"/>
          </a:xfrm>
          <a:prstGeom prst="rect">
            <a:avLst/>
          </a:prstGeom>
          <a:noFill/>
          <a:ln w="9525">
            <a:noFill/>
            <a:miter lim="800000"/>
            <a:headEnd/>
            <a:tailEnd/>
          </a:ln>
        </p:spPr>
      </p:pic>
      <p:sp>
        <p:nvSpPr>
          <p:cNvPr id="15" name="Rectangular Callout 14"/>
          <p:cNvSpPr>
            <a:spLocks noChangeArrowheads="1"/>
          </p:cNvSpPr>
          <p:nvPr/>
        </p:nvSpPr>
        <p:spPr bwMode="auto">
          <a:xfrm>
            <a:off x="2286000" y="4648200"/>
            <a:ext cx="2362200" cy="1447800"/>
          </a:xfrm>
          <a:prstGeom prst="wedgeRectCallout">
            <a:avLst>
              <a:gd name="adj1" fmla="val -18370"/>
              <a:gd name="adj2" fmla="val -46828"/>
            </a:avLst>
          </a:prstGeom>
          <a:gradFill rotWithShape="1">
            <a:gsLst>
              <a:gs pos="0">
                <a:srgbClr val="B5E5E9"/>
              </a:gs>
              <a:gs pos="100000">
                <a:srgbClr val="CBFFFF"/>
              </a:gs>
            </a:gsLst>
            <a:lin ang="16200000"/>
          </a:gradFill>
          <a:ln w="9525">
            <a:solidFill>
              <a:srgbClr val="B6DCDF"/>
            </a:solidFill>
            <a:miter lim="800000"/>
            <a:headEnd/>
            <a:tailEnd/>
          </a:ln>
          <a:effectLst>
            <a:outerShdw blurRad="63500" dist="23000" dir="5400000" rotWithShape="0">
              <a:srgbClr val="000000">
                <a:alpha val="34998"/>
              </a:srgbClr>
            </a:outerShdw>
          </a:effectLst>
        </p:spPr>
        <p:txBody>
          <a:bodyPr anchor="ctr">
            <a:prstTxWarp prst="textNoShape">
              <a:avLst/>
            </a:prstTxWarp>
          </a:bodyPr>
          <a:lstStyle/>
          <a:p>
            <a:pPr algn="ctr">
              <a:defRPr/>
            </a:pPr>
            <a:r>
              <a:rPr lang="en-US" sz="2000" dirty="0" smtClean="0">
                <a:solidFill>
                  <a:schemeClr val="tx1">
                    <a:lumMod val="85000"/>
                    <a:lumOff val="15000"/>
                  </a:schemeClr>
                </a:solidFill>
                <a:latin typeface="+mn-lt"/>
                <a:ea typeface="+mn-ea"/>
                <a:cs typeface="+mn-cs"/>
              </a:rPr>
              <a:t>All frameworks including </a:t>
            </a:r>
            <a:r>
              <a:rPr lang="en-US" sz="2000" dirty="0" smtClean="0">
                <a:solidFill>
                  <a:schemeClr val="tx1">
                    <a:lumMod val="85000"/>
                    <a:lumOff val="15000"/>
                  </a:schemeClr>
                </a:solidFill>
                <a:latin typeface="+mn-lt"/>
                <a:ea typeface="+mn-ea"/>
                <a:cs typeface="+mn-cs"/>
              </a:rPr>
              <a:t>school-age </a:t>
            </a:r>
            <a:r>
              <a:rPr lang="en-US" sz="2000" dirty="0" smtClean="0">
                <a:solidFill>
                  <a:schemeClr val="tx1">
                    <a:lumMod val="85000"/>
                    <a:lumOff val="15000"/>
                  </a:schemeClr>
                </a:solidFill>
                <a:latin typeface="+mn-lt"/>
                <a:ea typeface="+mn-ea"/>
                <a:cs typeface="+mn-cs"/>
              </a:rPr>
              <a:t>are </a:t>
            </a:r>
            <a:r>
              <a:rPr lang="en-US" sz="2000" dirty="0">
                <a:solidFill>
                  <a:schemeClr val="tx1">
                    <a:lumMod val="85000"/>
                    <a:lumOff val="15000"/>
                  </a:schemeClr>
                </a:solidFill>
                <a:latin typeface="+mn-lt"/>
                <a:ea typeface="+mn-ea"/>
                <a:cs typeface="+mn-cs"/>
              </a:rPr>
              <a:t>available on CDE Web site</a:t>
            </a:r>
          </a:p>
        </p:txBody>
      </p:sp>
      <p:pic>
        <p:nvPicPr>
          <p:cNvPr id="8" name="Picture 7" descr="Screen Shot 2014-03-13 at 7.37.47 AM.png"/>
          <p:cNvPicPr>
            <a:picLocks noChangeAspect="1"/>
          </p:cNvPicPr>
          <p:nvPr/>
        </p:nvPicPr>
        <p:blipFill>
          <a:blip r:embed="rId6" cstate="email"/>
          <a:srcRect/>
          <a:stretch>
            <a:fillRect/>
          </a:stretch>
        </p:blipFill>
        <p:spPr>
          <a:xfrm>
            <a:off x="6096000" y="2819400"/>
            <a:ext cx="2848600" cy="35527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Curriculum Framework in CECO</a:t>
            </a:r>
            <a:endParaRPr lang="en-US" dirty="0"/>
          </a:p>
        </p:txBody>
      </p:sp>
      <p:pic>
        <p:nvPicPr>
          <p:cNvPr id="9" name="Content Placeholder 8" descr="Screen Shot 2015-03-17 at 6.17.38 PM.png"/>
          <p:cNvPicPr>
            <a:picLocks noGrp="1" noChangeAspect="1"/>
          </p:cNvPicPr>
          <p:nvPr>
            <p:ph sz="half" idx="1"/>
          </p:nvPr>
        </p:nvPicPr>
        <p:blipFill>
          <a:blip r:embed="rId3" cstate="email"/>
          <a:srcRect/>
          <a:stretch>
            <a:fillRect/>
          </a:stretch>
        </p:blipFill>
        <p:spPr>
          <a:xfrm>
            <a:off x="457200" y="1371600"/>
            <a:ext cx="4849978" cy="3394984"/>
          </a:xfrm>
        </p:spPr>
      </p:pic>
      <p:pic>
        <p:nvPicPr>
          <p:cNvPr id="10" name="Content Placeholder 9" descr="Screen Shot 2015-03-17 at 6.13.39 PM.png"/>
          <p:cNvPicPr>
            <a:picLocks noGrp="1" noChangeAspect="1"/>
          </p:cNvPicPr>
          <p:nvPr>
            <p:ph sz="half" idx="2"/>
          </p:nvPr>
        </p:nvPicPr>
        <p:blipFill>
          <a:blip r:embed="rId4" cstate="email"/>
          <a:srcRect/>
          <a:stretch>
            <a:fillRect/>
          </a:stretch>
        </p:blipFill>
        <p:spPr>
          <a:xfrm>
            <a:off x="4495800" y="2057400"/>
            <a:ext cx="4389120" cy="3230392"/>
          </a:xfrm>
        </p:spPr>
      </p:pic>
      <p:sp>
        <p:nvSpPr>
          <p:cNvPr id="5" name="Slide Number Placeholder 4"/>
          <p:cNvSpPr>
            <a:spLocks noGrp="1"/>
          </p:cNvSpPr>
          <p:nvPr>
            <p:ph type="sldNum" sz="quarter" idx="4294967295"/>
          </p:nvPr>
        </p:nvSpPr>
        <p:spPr>
          <a:xfrm>
            <a:off x="7010400" y="6245225"/>
            <a:ext cx="2133600" cy="476250"/>
          </a:xfrm>
        </p:spPr>
        <p:txBody>
          <a:bodyPr/>
          <a:lstStyle/>
          <a:p>
            <a:pPr>
              <a:defRPr/>
            </a:pPr>
            <a:fld id="{6843CEF5-9272-EB49-8803-3AB0DD5D0A62}" type="slidenum">
              <a:rPr lang="en-US" smtClean="0"/>
              <a:pPr>
                <a:defRPr/>
              </a:pPr>
              <a:t>43</a:t>
            </a:fld>
            <a:endParaRPr lang="en-US"/>
          </a:p>
        </p:txBody>
      </p:sp>
      <p:sp>
        <p:nvSpPr>
          <p:cNvPr id="7" name="TextBox 6"/>
          <p:cNvSpPr txBox="1"/>
          <p:nvPr/>
        </p:nvSpPr>
        <p:spPr>
          <a:xfrm>
            <a:off x="990600" y="5791200"/>
            <a:ext cx="6553200" cy="523220"/>
          </a:xfrm>
          <a:prstGeom prst="rect">
            <a:avLst/>
          </a:prstGeom>
          <a:noFill/>
        </p:spPr>
        <p:txBody>
          <a:bodyPr wrap="square" rtlCol="0">
            <a:spAutoFit/>
          </a:bodyPr>
          <a:lstStyle/>
          <a:p>
            <a:pPr algn="ctr"/>
            <a:r>
              <a:rPr lang="en-US" sz="2800" dirty="0" smtClean="0">
                <a:latin typeface="Arial" pitchFamily="34" charset="0"/>
                <a:cs typeface="Arial" pitchFamily="34" charset="0"/>
                <a:hlinkClick r:id="rId5"/>
              </a:rPr>
              <a:t>http://www.caearlychildhoodonline.org/</a:t>
            </a:r>
            <a:endParaRPr lang="en-US"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Language and Literacy </a:t>
            </a:r>
            <a:endParaRPr lang="en-US" dirty="0"/>
          </a:p>
        </p:txBody>
      </p:sp>
      <p:sp>
        <p:nvSpPr>
          <p:cNvPr id="9" name="Content Placeholder 8"/>
          <p:cNvSpPr>
            <a:spLocks noGrp="1"/>
          </p:cNvSpPr>
          <p:nvPr>
            <p:ph idx="1"/>
          </p:nvPr>
        </p:nvSpPr>
        <p:spPr/>
        <p:txBody>
          <a:bodyPr/>
          <a:lstStyle/>
          <a:p>
            <a:pPr marL="0" indent="0">
              <a:buNone/>
            </a:pPr>
            <a:r>
              <a:rPr lang="en-US" dirty="0" smtClean="0"/>
              <a:t>“</a:t>
            </a:r>
            <a:r>
              <a:rPr lang="en-US" dirty="0" smtClean="0"/>
              <a:t>Children learn more when adults model language and literacy as well as provide playful, purposeful instruction. Play spaces with literacy props (e.g., signs, lists) allow children to congregate and to make choices that foster rich language and literacy experiences.”</a:t>
            </a:r>
          </a:p>
          <a:p>
            <a:pPr>
              <a:buNone/>
            </a:pPr>
            <a:r>
              <a:rPr lang="en-US" sz="2000" dirty="0" smtClean="0"/>
              <a:t>California Preschool Curriculum Framework, </a:t>
            </a:r>
            <a:r>
              <a:rPr lang="en-US" sz="2000" dirty="0" smtClean="0"/>
              <a:t>p. </a:t>
            </a:r>
            <a:r>
              <a:rPr lang="en-US" sz="2000" dirty="0" smtClean="0"/>
              <a:t>103</a:t>
            </a:r>
            <a:endParaRPr lang="en-US" sz="2000" dirty="0"/>
          </a:p>
        </p:txBody>
      </p:sp>
      <p:sp>
        <p:nvSpPr>
          <p:cNvPr id="5" name="Date Placeholder 4"/>
          <p:cNvSpPr>
            <a:spLocks noGrp="1"/>
          </p:cNvSpPr>
          <p:nvPr>
            <p:ph type="dt" sz="half" idx="10"/>
          </p:nvPr>
        </p:nvSpPr>
        <p:spPr/>
        <p:txBody>
          <a:bodyPr/>
          <a:lstStyle/>
          <a:p>
            <a:fld id="{0026BF53-A847-4781-A439-C8A55A1D829E}" type="datetime1">
              <a:rPr lang="en-US" smtClean="0"/>
              <a:pPr/>
              <a:t>4/3/2015</a:t>
            </a:fld>
            <a:endParaRPr lang="en-US" dirty="0"/>
          </a:p>
        </p:txBody>
      </p:sp>
      <p:sp>
        <p:nvSpPr>
          <p:cNvPr id="6" name="Footer Placeholder 5"/>
          <p:cNvSpPr>
            <a:spLocks noGrp="1"/>
          </p:cNvSpPr>
          <p:nvPr>
            <p:ph type="ftr" sz="quarter" idx="11"/>
          </p:nvPr>
        </p:nvSpPr>
        <p:spPr/>
        <p:txBody>
          <a:bodyPr/>
          <a:lstStyle/>
          <a:p>
            <a:r>
              <a:rPr lang="en-US" smtClean="0"/>
              <a:t>©2015 California Department of Education - All rights reserved</a:t>
            </a:r>
            <a:endParaRPr lang="en-US" dirty="0"/>
          </a:p>
        </p:txBody>
      </p:sp>
      <p:sp>
        <p:nvSpPr>
          <p:cNvPr id="7" name="Slide Number Placeholder 6"/>
          <p:cNvSpPr>
            <a:spLocks noGrp="1"/>
          </p:cNvSpPr>
          <p:nvPr>
            <p:ph type="sldNum" sz="quarter" idx="12"/>
          </p:nvPr>
        </p:nvSpPr>
        <p:spPr/>
        <p:txBody>
          <a:bodyPr/>
          <a:lstStyle/>
          <a:p>
            <a:fld id="{2BF1E6B0-A63A-4C28-AA28-E4DFECAC8348}" type="slidenum">
              <a:rPr lang="en-US" smtClean="0"/>
              <a:pPr/>
              <a:t>44</a:t>
            </a:fld>
            <a:endParaRPr lang="en-US" dirty="0"/>
          </a:p>
        </p:txBody>
      </p:sp>
      <p:pic>
        <p:nvPicPr>
          <p:cNvPr id="10" name="Picture 9" descr="DuckSQ.jpg"/>
          <p:cNvPicPr>
            <a:picLocks noChangeAspect="1"/>
          </p:cNvPicPr>
          <p:nvPr/>
        </p:nvPicPr>
        <p:blipFill>
          <a:blip r:embed="rId3" cstate="email"/>
          <a:stretch>
            <a:fillRect/>
          </a:stretch>
        </p:blipFill>
        <p:spPr>
          <a:xfrm>
            <a:off x="7848600" y="688241"/>
            <a:ext cx="569976" cy="573630"/>
          </a:xfrm>
          <a:prstGeom prst="rect">
            <a:avLst/>
          </a:prstGeom>
        </p:spPr>
      </p:pic>
      <p:pic>
        <p:nvPicPr>
          <p:cNvPr id="11" name="Picture 10" descr="DuckSQ.jpg"/>
          <p:cNvPicPr>
            <a:picLocks noChangeAspect="1"/>
          </p:cNvPicPr>
          <p:nvPr/>
        </p:nvPicPr>
        <p:blipFill>
          <a:blip r:embed="rId4" cstate="email"/>
          <a:stretch>
            <a:fillRect/>
          </a:stretch>
        </p:blipFill>
        <p:spPr>
          <a:xfrm>
            <a:off x="914400" y="687753"/>
            <a:ext cx="646176" cy="650318"/>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normAutofit/>
          </a:bodyPr>
          <a:lstStyle/>
          <a:p>
            <a:pPr>
              <a:defRPr/>
            </a:pPr>
            <a:r>
              <a:rPr lang="en-US" sz="4000" dirty="0" smtClean="0"/>
              <a:t>According to </a:t>
            </a:r>
            <a:r>
              <a:rPr lang="en-US" sz="4000" dirty="0" smtClean="0"/>
              <a:t>Our Data</a:t>
            </a:r>
            <a:endParaRPr lang="en-US" sz="4000" dirty="0" smtClean="0"/>
          </a:p>
        </p:txBody>
      </p:sp>
      <p:graphicFrame>
        <p:nvGraphicFramePr>
          <p:cNvPr id="51202" name="Object 7"/>
          <p:cNvGraphicFramePr>
            <a:graphicFrameLocks noChangeAspect="1"/>
          </p:cNvGraphicFramePr>
          <p:nvPr/>
        </p:nvGraphicFramePr>
        <p:xfrm>
          <a:off x="609600" y="1371600"/>
          <a:ext cx="2859088" cy="3962400"/>
        </p:xfrm>
        <a:graphic>
          <a:graphicData uri="http://schemas.openxmlformats.org/presentationml/2006/ole">
            <p:oleObj spid="_x0000_s138242" name="Acrobat Document" r:id="rId4" imgW="4534293" imgH="6416596" progId="AcroExch.Document.7">
              <p:embed/>
            </p:oleObj>
          </a:graphicData>
        </a:graphic>
      </p:graphicFrame>
      <p:graphicFrame>
        <p:nvGraphicFramePr>
          <p:cNvPr id="51203" name="Object 10"/>
          <p:cNvGraphicFramePr>
            <a:graphicFrameLocks noChangeAspect="1"/>
          </p:cNvGraphicFramePr>
          <p:nvPr/>
        </p:nvGraphicFramePr>
        <p:xfrm>
          <a:off x="3048000" y="1905000"/>
          <a:ext cx="2998788" cy="3775075"/>
        </p:xfrm>
        <a:graphic>
          <a:graphicData uri="http://schemas.openxmlformats.org/presentationml/2006/ole">
            <p:oleObj spid="_x0000_s138243" name="Acrobat Document" r:id="rId5" imgW="4534293" imgH="6416596" progId="AcroExch.Document.7">
              <p:embed/>
            </p:oleObj>
          </a:graphicData>
        </a:graphic>
      </p:graphicFrame>
      <p:graphicFrame>
        <p:nvGraphicFramePr>
          <p:cNvPr id="51204" name="Object 8"/>
          <p:cNvGraphicFramePr>
            <a:graphicFrameLocks noChangeAspect="1"/>
          </p:cNvGraphicFramePr>
          <p:nvPr/>
        </p:nvGraphicFramePr>
        <p:xfrm>
          <a:off x="5715000" y="2362200"/>
          <a:ext cx="3006725" cy="3775075"/>
        </p:xfrm>
        <a:graphic>
          <a:graphicData uri="http://schemas.openxmlformats.org/presentationml/2006/ole">
            <p:oleObj spid="_x0000_s138244" name="Acrobat Document" r:id="rId6" imgW="4534293" imgH="6416596" progId="AcroExch.Document.7">
              <p:embed/>
            </p:oleObj>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It </a:t>
            </a:r>
            <a:r>
              <a:rPr lang="en-US" dirty="0" smtClean="0"/>
              <a:t>All Together </a:t>
            </a:r>
            <a:endParaRPr lang="en-US" dirty="0"/>
          </a:p>
        </p:txBody>
      </p:sp>
      <p:sp>
        <p:nvSpPr>
          <p:cNvPr id="8" name="Text Placeholder 7"/>
          <p:cNvSpPr>
            <a:spLocks noGrp="1"/>
          </p:cNvSpPr>
          <p:nvPr>
            <p:ph type="body" idx="1"/>
          </p:nvPr>
        </p:nvSpPr>
        <p:spPr/>
        <p:txBody>
          <a:bodyPr>
            <a:normAutofit/>
          </a:bodyPr>
          <a:lstStyle/>
          <a:p>
            <a:r>
              <a:rPr lang="en-US" sz="3200" dirty="0" smtClean="0"/>
              <a:t>Let’s take a look at:</a:t>
            </a:r>
            <a:endParaRPr lang="en-US" sz="3200" dirty="0"/>
          </a:p>
        </p:txBody>
      </p:sp>
      <p:sp>
        <p:nvSpPr>
          <p:cNvPr id="3" name="Content Placeholder 2"/>
          <p:cNvSpPr>
            <a:spLocks noGrp="1"/>
          </p:cNvSpPr>
          <p:nvPr>
            <p:ph sz="half" idx="2"/>
          </p:nvPr>
        </p:nvSpPr>
        <p:spPr/>
        <p:txBody>
          <a:bodyPr>
            <a:normAutofit/>
          </a:bodyPr>
          <a:lstStyle/>
          <a:p>
            <a:r>
              <a:rPr lang="en-US" dirty="0" smtClean="0"/>
              <a:t>California Preschool </a:t>
            </a:r>
            <a:r>
              <a:rPr lang="en-US" dirty="0" smtClean="0"/>
              <a:t>Framework, Volume 1 </a:t>
            </a:r>
            <a:r>
              <a:rPr lang="en-US" dirty="0" smtClean="0"/>
              <a:t>for some ideas on strategies to implement </a:t>
            </a:r>
          </a:p>
          <a:p>
            <a:endParaRPr lang="en-US" dirty="0" smtClean="0"/>
          </a:p>
        </p:txBody>
      </p:sp>
      <p:sp>
        <p:nvSpPr>
          <p:cNvPr id="7" name="Content Placeholder 6"/>
          <p:cNvSpPr>
            <a:spLocks noGrp="1"/>
          </p:cNvSpPr>
          <p:nvPr>
            <p:ph sz="quarter" idx="4"/>
          </p:nvPr>
        </p:nvSpPr>
        <p:spPr>
          <a:xfrm>
            <a:off x="4648200" y="2057400"/>
            <a:ext cx="4041775" cy="3951288"/>
          </a:xfrm>
        </p:spPr>
        <p:txBody>
          <a:bodyPr>
            <a:normAutofit/>
          </a:bodyPr>
          <a:lstStyle/>
          <a:p>
            <a:r>
              <a:rPr lang="en-US" dirty="0" smtClean="0"/>
              <a:t>The ECERS item 15, for quality items and appropriate practice that support </a:t>
            </a:r>
            <a:r>
              <a:rPr lang="en-US" dirty="0" smtClean="0"/>
              <a:t>language </a:t>
            </a:r>
            <a:r>
              <a:rPr lang="en-US" dirty="0" smtClean="0"/>
              <a:t>and </a:t>
            </a:r>
            <a:r>
              <a:rPr lang="en-US" dirty="0" smtClean="0"/>
              <a:t>literacy </a:t>
            </a:r>
            <a:endParaRPr lang="en-US" dirty="0" smtClean="0"/>
          </a:p>
          <a:p>
            <a:endParaRPr lang="en-US" dirty="0"/>
          </a:p>
        </p:txBody>
      </p:sp>
      <p:sp>
        <p:nvSpPr>
          <p:cNvPr id="4" name="Date Placeholder 3"/>
          <p:cNvSpPr>
            <a:spLocks noGrp="1"/>
          </p:cNvSpPr>
          <p:nvPr>
            <p:ph type="dt" sz="half" idx="10"/>
          </p:nvPr>
        </p:nvSpPr>
        <p:spPr/>
        <p:txBody>
          <a:bodyPr/>
          <a:lstStyle/>
          <a:p>
            <a:fld id="{3F51E399-E6EB-4966-A4DE-84F0F4A88505}" type="datetime1">
              <a:rPr lang="en-US" smtClean="0"/>
              <a:pPr/>
              <a:t>4/3/2015</a:t>
            </a:fld>
            <a:endParaRPr lang="en-US" dirty="0"/>
          </a:p>
        </p:txBody>
      </p:sp>
      <p:sp>
        <p:nvSpPr>
          <p:cNvPr id="5" name="Footer Placeholder 4"/>
          <p:cNvSpPr>
            <a:spLocks noGrp="1"/>
          </p:cNvSpPr>
          <p:nvPr>
            <p:ph type="ftr" sz="quarter" idx="11"/>
          </p:nvPr>
        </p:nvSpPr>
        <p:spPr/>
        <p:txBody>
          <a:bodyPr/>
          <a:lstStyle/>
          <a:p>
            <a:r>
              <a:rPr lang="en-US" smtClean="0"/>
              <a:t>©2015 California Department of Education - All rights reserved</a:t>
            </a:r>
            <a:endParaRPr lang="en-US" dirty="0"/>
          </a:p>
        </p:txBody>
      </p:sp>
      <p:sp>
        <p:nvSpPr>
          <p:cNvPr id="6" name="Slide Number Placeholder 5"/>
          <p:cNvSpPr>
            <a:spLocks noGrp="1"/>
          </p:cNvSpPr>
          <p:nvPr>
            <p:ph type="sldNum" sz="quarter" idx="12"/>
          </p:nvPr>
        </p:nvSpPr>
        <p:spPr/>
        <p:txBody>
          <a:bodyPr/>
          <a:lstStyle/>
          <a:p>
            <a:fld id="{2BF1E6B0-A63A-4C28-AA28-E4DFECAC8348}" type="slidenum">
              <a:rPr lang="en-US" smtClean="0"/>
              <a:pPr/>
              <a:t>46</a:t>
            </a:fld>
            <a:endParaRPr lang="en-US" dirty="0"/>
          </a:p>
        </p:txBody>
      </p:sp>
      <p:pic>
        <p:nvPicPr>
          <p:cNvPr id="10" name="Picture 9" descr="smallframework.png"/>
          <p:cNvPicPr>
            <a:picLocks noChangeAspect="1"/>
          </p:cNvPicPr>
          <p:nvPr/>
        </p:nvPicPr>
        <p:blipFill>
          <a:blip r:embed="rId3" cstate="email"/>
          <a:stretch>
            <a:fillRect/>
          </a:stretch>
        </p:blipFill>
        <p:spPr>
          <a:xfrm>
            <a:off x="1066800" y="3886200"/>
            <a:ext cx="1696576" cy="2157374"/>
          </a:xfrm>
          <a:prstGeom prst="rect">
            <a:avLst/>
          </a:prstGeom>
        </p:spPr>
      </p:pic>
      <p:pic>
        <p:nvPicPr>
          <p:cNvPr id="11" name="Picture 10" descr="small ecers.png"/>
          <p:cNvPicPr>
            <a:picLocks noChangeAspect="1"/>
          </p:cNvPicPr>
          <p:nvPr/>
        </p:nvPicPr>
        <p:blipFill>
          <a:blip r:embed="rId4" cstate="email"/>
          <a:stretch>
            <a:fillRect/>
          </a:stretch>
        </p:blipFill>
        <p:spPr>
          <a:xfrm>
            <a:off x="5486400" y="4419600"/>
            <a:ext cx="2255520" cy="1664208"/>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of the ideas include…</a:t>
            </a:r>
            <a:endParaRPr lang="en-US" dirty="0"/>
          </a:p>
        </p:txBody>
      </p:sp>
      <p:sp>
        <p:nvSpPr>
          <p:cNvPr id="3" name="Content Placeholder 2"/>
          <p:cNvSpPr>
            <a:spLocks noGrp="1"/>
          </p:cNvSpPr>
          <p:nvPr>
            <p:ph idx="1"/>
          </p:nvPr>
        </p:nvSpPr>
        <p:spPr>
          <a:xfrm>
            <a:off x="457200" y="1600200"/>
            <a:ext cx="7391400" cy="4525963"/>
          </a:xfrm>
        </p:spPr>
        <p:txBody>
          <a:bodyPr>
            <a:normAutofit/>
          </a:bodyPr>
          <a:lstStyle/>
          <a:p>
            <a:r>
              <a:rPr lang="en-US" dirty="0" smtClean="0"/>
              <a:t>Create a place to display family items </a:t>
            </a:r>
          </a:p>
          <a:p>
            <a:r>
              <a:rPr lang="en-US" dirty="0" smtClean="0"/>
              <a:t>Create  a cozy library or book area </a:t>
            </a:r>
          </a:p>
          <a:p>
            <a:r>
              <a:rPr lang="en-US" dirty="0" smtClean="0"/>
              <a:t>Centers or Interest areas </a:t>
            </a:r>
          </a:p>
          <a:p>
            <a:pPr lvl="1"/>
            <a:r>
              <a:rPr lang="en-US" dirty="0" smtClean="0"/>
              <a:t>Blocks</a:t>
            </a:r>
          </a:p>
          <a:p>
            <a:pPr lvl="1"/>
            <a:r>
              <a:rPr lang="en-US" dirty="0" smtClean="0"/>
              <a:t>Art </a:t>
            </a:r>
          </a:p>
          <a:p>
            <a:pPr lvl="1"/>
            <a:r>
              <a:rPr lang="en-US" dirty="0" smtClean="0"/>
              <a:t>Writing</a:t>
            </a:r>
          </a:p>
          <a:p>
            <a:r>
              <a:rPr lang="en-US" dirty="0" smtClean="0"/>
              <a:t>Make thoughts explicit, think out loud </a:t>
            </a:r>
          </a:p>
          <a:p>
            <a:r>
              <a:rPr lang="en-US" dirty="0" smtClean="0"/>
              <a:t>Culturally sensitive environment </a:t>
            </a:r>
          </a:p>
          <a:p>
            <a:endParaRPr lang="en-US" dirty="0"/>
          </a:p>
        </p:txBody>
      </p:sp>
      <p:sp>
        <p:nvSpPr>
          <p:cNvPr id="4" name="Date Placeholder 3"/>
          <p:cNvSpPr>
            <a:spLocks noGrp="1"/>
          </p:cNvSpPr>
          <p:nvPr>
            <p:ph type="dt" sz="half" idx="10"/>
          </p:nvPr>
        </p:nvSpPr>
        <p:spPr/>
        <p:txBody>
          <a:bodyPr/>
          <a:lstStyle/>
          <a:p>
            <a:fld id="{3F51E399-E6EB-4966-A4DE-84F0F4A88505}" type="datetime1">
              <a:rPr lang="en-US" smtClean="0"/>
              <a:pPr/>
              <a:t>4/3/2015</a:t>
            </a:fld>
            <a:endParaRPr lang="en-US" dirty="0"/>
          </a:p>
        </p:txBody>
      </p:sp>
      <p:sp>
        <p:nvSpPr>
          <p:cNvPr id="5" name="Footer Placeholder 4"/>
          <p:cNvSpPr>
            <a:spLocks noGrp="1"/>
          </p:cNvSpPr>
          <p:nvPr>
            <p:ph type="ftr" sz="quarter" idx="11"/>
          </p:nvPr>
        </p:nvSpPr>
        <p:spPr/>
        <p:txBody>
          <a:bodyPr/>
          <a:lstStyle/>
          <a:p>
            <a:r>
              <a:rPr lang="en-US" smtClean="0"/>
              <a:t>©2015 California Department of Education - All rights reserved</a:t>
            </a:r>
            <a:endParaRPr lang="en-US" dirty="0"/>
          </a:p>
        </p:txBody>
      </p:sp>
      <p:sp>
        <p:nvSpPr>
          <p:cNvPr id="6" name="Slide Number Placeholder 5"/>
          <p:cNvSpPr>
            <a:spLocks noGrp="1"/>
          </p:cNvSpPr>
          <p:nvPr>
            <p:ph type="sldNum" sz="quarter" idx="12"/>
          </p:nvPr>
        </p:nvSpPr>
        <p:spPr/>
        <p:txBody>
          <a:bodyPr/>
          <a:lstStyle/>
          <a:p>
            <a:fld id="{2BF1E6B0-A63A-4C28-AA28-E4DFECAC8348}" type="slidenum">
              <a:rPr lang="en-US" smtClean="0"/>
              <a:pPr/>
              <a:t>47</a:t>
            </a:fld>
            <a:endParaRPr lang="en-US" dirty="0"/>
          </a:p>
        </p:txBody>
      </p:sp>
      <p:pic>
        <p:nvPicPr>
          <p:cNvPr id="7" name="Picture 6" descr="cozy reading area .jpg"/>
          <p:cNvPicPr>
            <a:picLocks noChangeAspect="1"/>
          </p:cNvPicPr>
          <p:nvPr/>
        </p:nvPicPr>
        <p:blipFill>
          <a:blip r:embed="rId3" cstate="email"/>
          <a:stretch>
            <a:fillRect/>
          </a:stretch>
        </p:blipFill>
        <p:spPr>
          <a:xfrm>
            <a:off x="6019800" y="2743200"/>
            <a:ext cx="2895600" cy="2171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 Rating Scale </a:t>
            </a:r>
            <a:endParaRPr lang="en-US" dirty="0"/>
          </a:p>
        </p:txBody>
      </p:sp>
      <p:sp>
        <p:nvSpPr>
          <p:cNvPr id="3" name="Content Placeholder 2"/>
          <p:cNvSpPr>
            <a:spLocks noGrp="1"/>
          </p:cNvSpPr>
          <p:nvPr>
            <p:ph idx="1"/>
          </p:nvPr>
        </p:nvSpPr>
        <p:spPr/>
        <p:txBody>
          <a:bodyPr/>
          <a:lstStyle/>
          <a:p>
            <a:pPr>
              <a:buNone/>
            </a:pPr>
            <a:r>
              <a:rPr lang="en-US" dirty="0" smtClean="0"/>
              <a:t>Item 15 Books and Pictures</a:t>
            </a:r>
          </a:p>
          <a:p>
            <a:r>
              <a:rPr lang="en-US" dirty="0" smtClean="0"/>
              <a:t>A wide selection of books </a:t>
            </a:r>
          </a:p>
          <a:p>
            <a:r>
              <a:rPr lang="en-US" dirty="0" smtClean="0"/>
              <a:t>Staff read books to children informally</a:t>
            </a:r>
          </a:p>
          <a:p>
            <a:r>
              <a:rPr lang="en-US" dirty="0" smtClean="0"/>
              <a:t>Books are organized in a reading center  </a:t>
            </a:r>
          </a:p>
          <a:p>
            <a:endParaRPr lang="en-US" dirty="0"/>
          </a:p>
        </p:txBody>
      </p:sp>
      <p:sp>
        <p:nvSpPr>
          <p:cNvPr id="4" name="Date Placeholder 3"/>
          <p:cNvSpPr>
            <a:spLocks noGrp="1"/>
          </p:cNvSpPr>
          <p:nvPr>
            <p:ph type="dt" sz="half" idx="10"/>
          </p:nvPr>
        </p:nvSpPr>
        <p:spPr/>
        <p:txBody>
          <a:bodyPr/>
          <a:lstStyle/>
          <a:p>
            <a:fld id="{3F51E399-E6EB-4966-A4DE-84F0F4A88505}" type="datetime1">
              <a:rPr lang="en-US" smtClean="0"/>
              <a:pPr/>
              <a:t>4/3/2015</a:t>
            </a:fld>
            <a:endParaRPr lang="en-US" dirty="0"/>
          </a:p>
        </p:txBody>
      </p:sp>
      <p:sp>
        <p:nvSpPr>
          <p:cNvPr id="5" name="Footer Placeholder 4"/>
          <p:cNvSpPr>
            <a:spLocks noGrp="1"/>
          </p:cNvSpPr>
          <p:nvPr>
            <p:ph type="ftr" sz="quarter" idx="11"/>
          </p:nvPr>
        </p:nvSpPr>
        <p:spPr/>
        <p:txBody>
          <a:bodyPr/>
          <a:lstStyle/>
          <a:p>
            <a:r>
              <a:rPr lang="en-US" smtClean="0"/>
              <a:t>©2015 California Department of Education - All rights reserved</a:t>
            </a:r>
            <a:endParaRPr lang="en-US" dirty="0"/>
          </a:p>
        </p:txBody>
      </p:sp>
      <p:sp>
        <p:nvSpPr>
          <p:cNvPr id="6" name="Slide Number Placeholder 5"/>
          <p:cNvSpPr>
            <a:spLocks noGrp="1"/>
          </p:cNvSpPr>
          <p:nvPr>
            <p:ph type="sldNum" sz="quarter" idx="12"/>
          </p:nvPr>
        </p:nvSpPr>
        <p:spPr/>
        <p:txBody>
          <a:bodyPr/>
          <a:lstStyle/>
          <a:p>
            <a:fld id="{2BF1E6B0-A63A-4C28-AA28-E4DFECAC8348}" type="slidenum">
              <a:rPr lang="en-US" smtClean="0"/>
              <a:pPr/>
              <a:t>48</a:t>
            </a:fld>
            <a:endParaRPr lang="en-US" dirty="0"/>
          </a:p>
        </p:txBody>
      </p:sp>
      <p:sp>
        <p:nvSpPr>
          <p:cNvPr id="7" name="TextBox 6"/>
          <p:cNvSpPr txBox="1"/>
          <p:nvPr/>
        </p:nvSpPr>
        <p:spPr>
          <a:xfrm>
            <a:off x="3810184" y="4780754"/>
            <a:ext cx="184666" cy="369332"/>
          </a:xfrm>
          <a:prstGeom prst="rect">
            <a:avLst/>
          </a:prstGeom>
          <a:noFill/>
        </p:spPr>
        <p:txBody>
          <a:bodyPr wrap="none" rtlCol="0">
            <a:spAutoFit/>
          </a:bodyPr>
          <a:lstStyle/>
          <a:p>
            <a:endParaRPr lang="en-US" dirty="0"/>
          </a:p>
        </p:txBody>
      </p:sp>
      <p:pic>
        <p:nvPicPr>
          <p:cNvPr id="8" name="Picture 7" descr="book shelf.jpg"/>
          <p:cNvPicPr>
            <a:picLocks noChangeAspect="1"/>
          </p:cNvPicPr>
          <p:nvPr/>
        </p:nvPicPr>
        <p:blipFill>
          <a:blip r:embed="rId3" cstate="email"/>
          <a:srcRect/>
          <a:stretch>
            <a:fillRect/>
          </a:stretch>
        </p:blipFill>
        <p:spPr>
          <a:xfrm>
            <a:off x="1143000" y="4191000"/>
            <a:ext cx="2159000" cy="2000975"/>
          </a:xfrm>
          <a:prstGeom prst="rect">
            <a:avLst/>
          </a:prstGeom>
        </p:spPr>
      </p:pic>
      <p:pic>
        <p:nvPicPr>
          <p:cNvPr id="9" name="Picture 8" descr="readingoutside"/>
          <p:cNvPicPr>
            <a:picLocks noChangeAspect="1"/>
          </p:cNvPicPr>
          <p:nvPr/>
        </p:nvPicPr>
        <p:blipFill>
          <a:blip r:embed="rId4" cstate="email"/>
          <a:stretch>
            <a:fillRect/>
          </a:stretch>
        </p:blipFill>
        <p:spPr>
          <a:xfrm>
            <a:off x="4495800" y="4191000"/>
            <a:ext cx="2865120" cy="1910080"/>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Observing in the </a:t>
            </a:r>
            <a:r>
              <a:rPr lang="en-US" dirty="0" smtClean="0"/>
              <a:t>Classroom </a:t>
            </a:r>
            <a:endParaRPr lang="en-US" dirty="0"/>
          </a:p>
        </p:txBody>
      </p:sp>
      <p:graphicFrame>
        <p:nvGraphicFramePr>
          <p:cNvPr id="9" name="Content Placeholder 8"/>
          <p:cNvGraphicFramePr>
            <a:graphicFrameLocks noGrp="1"/>
          </p:cNvGraphicFramePr>
          <p:nvPr>
            <p:ph idx="1"/>
          </p:nvPr>
        </p:nvGraphicFramePr>
        <p:xfrm>
          <a:off x="457200" y="1600200"/>
          <a:ext cx="76200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3F51E399-E6EB-4966-A4DE-84F0F4A88505}" type="datetime1">
              <a:rPr lang="en-US" smtClean="0"/>
              <a:pPr/>
              <a:t>4/3/2015</a:t>
            </a:fld>
            <a:endParaRPr lang="en-US" dirty="0"/>
          </a:p>
        </p:txBody>
      </p:sp>
      <p:sp>
        <p:nvSpPr>
          <p:cNvPr id="5" name="Footer Placeholder 4"/>
          <p:cNvSpPr>
            <a:spLocks noGrp="1"/>
          </p:cNvSpPr>
          <p:nvPr>
            <p:ph type="ftr" sz="quarter" idx="11"/>
          </p:nvPr>
        </p:nvSpPr>
        <p:spPr/>
        <p:txBody>
          <a:bodyPr/>
          <a:lstStyle/>
          <a:p>
            <a:r>
              <a:rPr lang="en-US" smtClean="0"/>
              <a:t>©2015 California Department of Education - All rights reserved</a:t>
            </a:r>
            <a:endParaRPr lang="en-US" dirty="0"/>
          </a:p>
        </p:txBody>
      </p:sp>
      <p:sp>
        <p:nvSpPr>
          <p:cNvPr id="6" name="Slide Number Placeholder 5"/>
          <p:cNvSpPr>
            <a:spLocks noGrp="1"/>
          </p:cNvSpPr>
          <p:nvPr>
            <p:ph type="sldNum" sz="quarter" idx="12"/>
          </p:nvPr>
        </p:nvSpPr>
        <p:spPr/>
        <p:txBody>
          <a:bodyPr/>
          <a:lstStyle/>
          <a:p>
            <a:fld id="{2BF1E6B0-A63A-4C28-AA28-E4DFECAC8348}" type="slidenum">
              <a:rPr lang="en-US" smtClean="0"/>
              <a:pPr/>
              <a:t>49</a:t>
            </a:fld>
            <a:endParaRPr lang="en-US" dirty="0"/>
          </a:p>
        </p:txBody>
      </p:sp>
      <p:sp>
        <p:nvSpPr>
          <p:cNvPr id="10" name="TextBox 9"/>
          <p:cNvSpPr txBox="1"/>
          <p:nvPr/>
        </p:nvSpPr>
        <p:spPr>
          <a:xfrm>
            <a:off x="3429000" y="2971800"/>
            <a:ext cx="1600200" cy="1384995"/>
          </a:xfrm>
          <a:prstGeom prst="rect">
            <a:avLst/>
          </a:prstGeom>
          <a:solidFill>
            <a:schemeClr val="accent3">
              <a:lumMod val="60000"/>
              <a:lumOff val="40000"/>
            </a:schemeClr>
          </a:solidFill>
          <a:effectLst>
            <a:softEdge rad="101600"/>
          </a:effectLst>
        </p:spPr>
        <p:txBody>
          <a:bodyPr wrap="square" rtlCol="0">
            <a:spAutoFit/>
          </a:bodyPr>
          <a:lstStyle/>
          <a:p>
            <a:pPr algn="ctr"/>
            <a:r>
              <a:rPr lang="en-US" sz="2800" b="1" i="1" dirty="0" smtClean="0"/>
              <a:t>What can you </a:t>
            </a:r>
            <a:r>
              <a:rPr lang="en-US" sz="2800" b="1" i="1" dirty="0" smtClean="0"/>
              <a:t>observ</a:t>
            </a:r>
            <a:r>
              <a:rPr lang="en-US" sz="2800" b="1" dirty="0" smtClean="0"/>
              <a:t>e?</a:t>
            </a:r>
            <a:r>
              <a:rPr lang="en-US" sz="2800" dirty="0" smtClean="0"/>
              <a:t> </a:t>
            </a:r>
            <a:endParaRPr lang="en-US"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229600" cy="1143000"/>
          </a:xfrm>
        </p:spPr>
        <p:txBody>
          <a:bodyPr vert="horz" wrap="square" lIns="91440" tIns="45720" rIns="91440" bIns="45720" numCol="1" anchorCtr="0" compatLnSpc="1">
            <a:prstTxWarp prst="textNoShape">
              <a:avLst/>
            </a:prstTxWarp>
            <a:noAutofit/>
          </a:bodyPr>
          <a:lstStyle/>
          <a:p>
            <a:pPr eaLnBrk="1" hangingPunct="1">
              <a:defRPr/>
            </a:pPr>
            <a:r>
              <a:rPr lang="en-US" sz="4000" dirty="0" smtClean="0">
                <a:effectLst>
                  <a:outerShdw blurRad="38100" dist="38100" dir="2700000" algn="tl">
                    <a:srgbClr val="DDDDDD"/>
                  </a:outerShdw>
                </a:effectLst>
                <a:latin typeface="Arial" pitchFamily="-65" charset="0"/>
                <a:ea typeface="Arial" pitchFamily="-65" charset="0"/>
                <a:cs typeface="Arial" pitchFamily="-65" charset="0"/>
              </a:rPr>
              <a:t>Overview of DRDP </a:t>
            </a:r>
            <a:r>
              <a:rPr lang="en-US" sz="4000" dirty="0" smtClean="0">
                <a:effectLst>
                  <a:outerShdw blurRad="38100" dist="38100" dir="2700000" algn="tl">
                    <a:srgbClr val="DDDDDD"/>
                  </a:outerShdw>
                </a:effectLst>
                <a:latin typeface="Arial" pitchFamily="-65" charset="0"/>
                <a:ea typeface="Arial" pitchFamily="-65" charset="0"/>
                <a:cs typeface="Arial" pitchFamily="-65" charset="0"/>
              </a:rPr>
              <a:t>(2015)</a:t>
            </a:r>
            <a:endParaRPr lang="en-US" sz="1000" dirty="0">
              <a:effectLst>
                <a:outerShdw blurRad="38100" dist="38100" dir="2700000" algn="tl">
                  <a:srgbClr val="DDDDDD"/>
                </a:outerShdw>
              </a:effectLst>
              <a:latin typeface="Arial" pitchFamily="-65" charset="0"/>
              <a:ea typeface="Arial" pitchFamily="-65" charset="0"/>
              <a:cs typeface="Arial" pitchFamily="-65" charset="0"/>
            </a:endParaRPr>
          </a:p>
        </p:txBody>
      </p:sp>
      <p:pic>
        <p:nvPicPr>
          <p:cNvPr id="15363" name="Content Placeholder 10" descr=" baby leaning on pillow&#10;"/>
          <p:cNvPicPr>
            <a:picLocks noGrp="1" noChangeAspect="1"/>
          </p:cNvPicPr>
          <p:nvPr>
            <p:ph idx="1"/>
          </p:nvPr>
        </p:nvPicPr>
        <p:blipFill>
          <a:blip r:embed="rId3" cstate="email"/>
          <a:srcRect/>
          <a:stretch>
            <a:fillRect/>
          </a:stretch>
        </p:blipFill>
        <p:spPr>
          <a:xfrm>
            <a:off x="0" y="1484313"/>
            <a:ext cx="9144000" cy="5468937"/>
          </a:xfrm>
        </p:spPr>
      </p:pic>
      <p:sp>
        <p:nvSpPr>
          <p:cNvPr id="4" name="Date Placeholder 3"/>
          <p:cNvSpPr>
            <a:spLocks noGrp="1"/>
          </p:cNvSpPr>
          <p:nvPr>
            <p:ph type="dt" sz="half" idx="10"/>
          </p:nvPr>
        </p:nvSpPr>
        <p:spPr/>
        <p:txBody>
          <a:bodyPr/>
          <a:lstStyle/>
          <a:p>
            <a:fld id="{FF33CDC5-12EA-4E44-B55A-B9CDFCE5019C}" type="datetime1">
              <a:rPr lang="en-US" smtClean="0"/>
              <a:pPr/>
              <a:t>4/3/2015</a:t>
            </a:fld>
            <a:endParaRPr lang="en-US" dirty="0"/>
          </a:p>
        </p:txBody>
      </p:sp>
      <p:sp>
        <p:nvSpPr>
          <p:cNvPr id="5" name="Slide Number Placeholder 4"/>
          <p:cNvSpPr>
            <a:spLocks noGrp="1"/>
          </p:cNvSpPr>
          <p:nvPr>
            <p:ph type="sldNum" sz="quarter" idx="12"/>
          </p:nvPr>
        </p:nvSpPr>
        <p:spPr/>
        <p:txBody>
          <a:bodyPr/>
          <a:lstStyle/>
          <a:p>
            <a:fld id="{2BF1E6B0-A63A-4C28-AA28-E4DFECAC8348}" type="slidenum">
              <a:rPr lang="en-US" smtClean="0"/>
              <a:pPr/>
              <a:t>5</a:t>
            </a:fld>
            <a:endParaRPr lang="en-US" dirty="0"/>
          </a:p>
        </p:txBody>
      </p:sp>
      <p:sp>
        <p:nvSpPr>
          <p:cNvPr id="6" name="Footer Placeholder 5"/>
          <p:cNvSpPr>
            <a:spLocks noGrp="1"/>
          </p:cNvSpPr>
          <p:nvPr>
            <p:ph type="ftr" sz="quarter" idx="11"/>
          </p:nvPr>
        </p:nvSpPr>
        <p:spPr/>
        <p:txBody>
          <a:bodyPr/>
          <a:lstStyle/>
          <a:p>
            <a:r>
              <a:rPr lang="en-US" dirty="0" smtClean="0"/>
              <a:t>©2015 California Department of Education - All rights reserved</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Resources </a:t>
            </a:r>
            <a:endParaRPr lang="en-US" dirty="0">
              <a:effectLst>
                <a:outerShdw blurRad="38100" dist="38100" dir="2700000" algn="tl">
                  <a:srgbClr val="000000">
                    <a:alpha val="43137"/>
                  </a:srgbClr>
                </a:outerShdw>
              </a:effectLst>
            </a:endParaRPr>
          </a:p>
        </p:txBody>
      </p:sp>
      <p:pic>
        <p:nvPicPr>
          <p:cNvPr id="7" name="Content Placeholder 6" descr="Screen Shot 2015-01-26 at 2.26.37 PM.png"/>
          <p:cNvPicPr>
            <a:picLocks noGrp="1" noChangeAspect="1"/>
          </p:cNvPicPr>
          <p:nvPr>
            <p:ph idx="1"/>
          </p:nvPr>
        </p:nvPicPr>
        <p:blipFill>
          <a:blip r:embed="rId3" cstate="email"/>
          <a:srcRect/>
          <a:stretch>
            <a:fillRect/>
          </a:stretch>
        </p:blipFill>
        <p:spPr>
          <a:xfrm>
            <a:off x="663240" y="1232610"/>
            <a:ext cx="7581117" cy="4659784"/>
          </a:xfrm>
        </p:spPr>
      </p:pic>
      <p:sp>
        <p:nvSpPr>
          <p:cNvPr id="4" name="Date Placeholder 3"/>
          <p:cNvSpPr>
            <a:spLocks noGrp="1"/>
          </p:cNvSpPr>
          <p:nvPr>
            <p:ph type="dt" sz="half" idx="10"/>
          </p:nvPr>
        </p:nvSpPr>
        <p:spPr/>
        <p:txBody>
          <a:bodyPr/>
          <a:lstStyle/>
          <a:p>
            <a:fld id="{08554AFD-9C35-4A10-B3F6-BAC0DF7DBC93}" type="datetime1">
              <a:rPr lang="en-US" smtClean="0"/>
              <a:pPr/>
              <a:t>4/3/2015</a:t>
            </a:fld>
            <a:endParaRPr lang="en-US" dirty="0"/>
          </a:p>
        </p:txBody>
      </p:sp>
      <p:sp>
        <p:nvSpPr>
          <p:cNvPr id="5" name="Footer Placeholder 4"/>
          <p:cNvSpPr>
            <a:spLocks noGrp="1"/>
          </p:cNvSpPr>
          <p:nvPr>
            <p:ph type="ftr" sz="quarter" idx="11"/>
          </p:nvPr>
        </p:nvSpPr>
        <p:spPr/>
        <p:txBody>
          <a:bodyPr/>
          <a:lstStyle/>
          <a:p>
            <a:r>
              <a:rPr lang="en-US" dirty="0" smtClean="0"/>
              <a:t>©2015 California Department of Education - All rights reserved</a:t>
            </a:r>
            <a:endParaRPr lang="en-US" dirty="0"/>
          </a:p>
        </p:txBody>
      </p:sp>
      <p:sp>
        <p:nvSpPr>
          <p:cNvPr id="6" name="Slide Number Placeholder 5"/>
          <p:cNvSpPr>
            <a:spLocks noGrp="1"/>
          </p:cNvSpPr>
          <p:nvPr>
            <p:ph type="sldNum" sz="quarter" idx="12"/>
          </p:nvPr>
        </p:nvSpPr>
        <p:spPr/>
        <p:txBody>
          <a:bodyPr/>
          <a:lstStyle/>
          <a:p>
            <a:fld id="{2BF1E6B0-A63A-4C28-AA28-E4DFECAC8348}" type="slidenum">
              <a:rPr lang="en-US" smtClean="0"/>
              <a:pPr/>
              <a:t>50</a:t>
            </a:fld>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0"/>
            <a:ext cx="8229600" cy="1143000"/>
          </a:xfrm>
        </p:spPr>
        <p:txBody>
          <a:bodyPr>
            <a:normAutofit fontScale="90000"/>
          </a:bodyPr>
          <a:lstStyle/>
          <a:p>
            <a:r>
              <a:rPr lang="en-US" sz="3600" dirty="0">
                <a:ea typeface="Arial" pitchFamily="-84" charset="0"/>
              </a:rPr>
              <a:t>California Early Childhood Online (CECO)</a:t>
            </a:r>
          </a:p>
        </p:txBody>
      </p:sp>
      <p:pic>
        <p:nvPicPr>
          <p:cNvPr id="4" name="Content Placeholder 3" descr="Screen Shot 2013-10-17 at 3.48.40 PM (2).png"/>
          <p:cNvPicPr>
            <a:picLocks noGrp="1" noChangeAspect="1"/>
          </p:cNvPicPr>
          <p:nvPr>
            <p:ph idx="1"/>
          </p:nvPr>
        </p:nvPicPr>
        <p:blipFill>
          <a:blip r:embed="rId3" cstate="email"/>
          <a:srcRect/>
          <a:stretch>
            <a:fillRect/>
          </a:stretch>
        </p:blipFill>
        <p:spPr>
          <a:xfrm>
            <a:off x="0" y="945490"/>
            <a:ext cx="9144000" cy="5912510"/>
          </a:xfrm>
          <a:ln>
            <a:solidFill>
              <a:schemeClr val="bg1">
                <a:lumMod val="65000"/>
              </a:schemeClr>
            </a:solidFill>
          </a:ln>
        </p:spPr>
      </p:pic>
      <p:sp>
        <p:nvSpPr>
          <p:cNvPr id="8" name="Footer Placeholder 7"/>
          <p:cNvSpPr>
            <a:spLocks noGrp="1"/>
          </p:cNvSpPr>
          <p:nvPr>
            <p:ph type="ftr" sz="quarter" idx="10"/>
          </p:nvPr>
        </p:nvSpPr>
        <p:spPr/>
        <p:txBody>
          <a:bodyPr/>
          <a:lstStyle/>
          <a:p>
            <a:r>
              <a:rPr lang="en-US" dirty="0" smtClean="0"/>
              <a:t>© 2014 California Department of Education - All rights reserved.</a:t>
            </a:r>
            <a:endParaRPr lang="en-US" dirty="0"/>
          </a:p>
        </p:txBody>
      </p:sp>
      <p:sp>
        <p:nvSpPr>
          <p:cNvPr id="6" name="Slide Number Placeholder 5"/>
          <p:cNvSpPr>
            <a:spLocks noGrp="1"/>
          </p:cNvSpPr>
          <p:nvPr>
            <p:ph type="sldNum" sz="quarter" idx="11"/>
          </p:nvPr>
        </p:nvSpPr>
        <p:spPr/>
        <p:txBody>
          <a:bodyPr/>
          <a:lstStyle/>
          <a:p>
            <a:fld id="{86AC8CB2-1F26-DB4D-B9F5-3FC981E35D64}" type="slidenum">
              <a:rPr lang="en-US" smtClean="0"/>
              <a:pPr/>
              <a:t>51</a:t>
            </a:fld>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Training Opportunities</a:t>
            </a:r>
            <a:endParaRPr lang="en-US" sz="4000" dirty="0"/>
          </a:p>
        </p:txBody>
      </p:sp>
      <p:sp>
        <p:nvSpPr>
          <p:cNvPr id="3" name="Content Placeholder 2"/>
          <p:cNvSpPr>
            <a:spLocks noGrp="1"/>
          </p:cNvSpPr>
          <p:nvPr>
            <p:ph idx="1"/>
          </p:nvPr>
        </p:nvSpPr>
        <p:spPr>
          <a:xfrm>
            <a:off x="457200" y="1600200"/>
            <a:ext cx="5181600" cy="4525963"/>
          </a:xfrm>
        </p:spPr>
        <p:txBody>
          <a:bodyPr>
            <a:normAutofit fontScale="92500"/>
          </a:bodyPr>
          <a:lstStyle/>
          <a:p>
            <a:r>
              <a:rPr lang="en-US" dirty="0" smtClean="0">
                <a:cs typeface="Arial" pitchFamily="34" charset="0"/>
              </a:rPr>
              <a:t>CECO Online Modules </a:t>
            </a:r>
          </a:p>
          <a:p>
            <a:r>
              <a:rPr lang="en-US" dirty="0" smtClean="0">
                <a:cs typeface="Arial" pitchFamily="34" charset="0"/>
              </a:rPr>
              <a:t>Interactive Modules</a:t>
            </a:r>
          </a:p>
          <a:p>
            <a:r>
              <a:rPr lang="en-US" dirty="0" smtClean="0">
                <a:cs typeface="Arial" pitchFamily="34" charset="0"/>
              </a:rPr>
              <a:t>Face to Face Training</a:t>
            </a:r>
          </a:p>
          <a:p>
            <a:r>
              <a:rPr lang="en-US" dirty="0" smtClean="0">
                <a:cs typeface="Arial" pitchFamily="34" charset="0"/>
              </a:rPr>
              <a:t>Live Web Conferences</a:t>
            </a:r>
          </a:p>
          <a:p>
            <a:r>
              <a:rPr lang="en-US" dirty="0" smtClean="0">
                <a:cs typeface="Arial" pitchFamily="34" charset="0"/>
              </a:rPr>
              <a:t>Certified Trainers Institutes </a:t>
            </a:r>
            <a:r>
              <a:rPr lang="en-US" sz="2800" dirty="0" smtClean="0">
                <a:cs typeface="Arial" pitchFamily="34" charset="0"/>
              </a:rPr>
              <a:t>(for EESD programs)</a:t>
            </a:r>
          </a:p>
          <a:p>
            <a:r>
              <a:rPr lang="en-US" dirty="0" smtClean="0">
                <a:cs typeface="Arial" pitchFamily="34" charset="0"/>
              </a:rPr>
              <a:t>Train-the Trainer Institutes </a:t>
            </a:r>
            <a:r>
              <a:rPr lang="en-US" sz="2800" dirty="0" smtClean="0">
                <a:cs typeface="Arial" pitchFamily="34" charset="0"/>
              </a:rPr>
              <a:t>(for SED programs)</a:t>
            </a:r>
          </a:p>
        </p:txBody>
      </p:sp>
      <p:pic>
        <p:nvPicPr>
          <p:cNvPr id="8" name="Picture 7" descr="boy-climb"/>
          <p:cNvPicPr>
            <a:picLocks noChangeAspect="1"/>
          </p:cNvPicPr>
          <p:nvPr/>
        </p:nvPicPr>
        <p:blipFill>
          <a:blip r:embed="rId3" cstate="email"/>
          <a:stretch>
            <a:fillRect/>
          </a:stretch>
        </p:blipFill>
        <p:spPr>
          <a:xfrm>
            <a:off x="5474970" y="1295400"/>
            <a:ext cx="3257550" cy="4343400"/>
          </a:xfrm>
          <a:prstGeom prst="rect">
            <a:avLst/>
          </a:prstGeom>
        </p:spPr>
      </p:pic>
      <p:sp>
        <p:nvSpPr>
          <p:cNvPr id="10" name="Slide Number Placeholder 9"/>
          <p:cNvSpPr>
            <a:spLocks noGrp="1"/>
          </p:cNvSpPr>
          <p:nvPr>
            <p:ph type="sldNum" sz="quarter" idx="12"/>
          </p:nvPr>
        </p:nvSpPr>
        <p:spPr/>
        <p:txBody>
          <a:bodyPr/>
          <a:lstStyle/>
          <a:p>
            <a:fld id="{2BF1E6B0-A63A-4C28-AA28-E4DFECAC8348}" type="slidenum">
              <a:rPr lang="en-US" smtClean="0"/>
              <a:pPr/>
              <a:t>52</a:t>
            </a:fld>
            <a:endParaRPr lang="en-US" dirty="0"/>
          </a:p>
        </p:txBody>
      </p:sp>
      <p:sp>
        <p:nvSpPr>
          <p:cNvPr id="12" name="Footer Placeholder 11"/>
          <p:cNvSpPr>
            <a:spLocks noGrp="1"/>
          </p:cNvSpPr>
          <p:nvPr>
            <p:ph type="ftr" sz="quarter" idx="11"/>
          </p:nvPr>
        </p:nvSpPr>
        <p:spPr/>
        <p:txBody>
          <a:bodyPr/>
          <a:lstStyle/>
          <a:p>
            <a:r>
              <a:rPr lang="en-US" dirty="0" smtClean="0"/>
              <a:t>©2015 California Department of Education - All rights reserved</a:t>
            </a:r>
            <a:endParaRPr lang="en-US" dirty="0"/>
          </a:p>
        </p:txBody>
      </p:sp>
      <p:sp>
        <p:nvSpPr>
          <p:cNvPr id="13" name="Date Placeholder 12"/>
          <p:cNvSpPr>
            <a:spLocks noGrp="1"/>
          </p:cNvSpPr>
          <p:nvPr>
            <p:ph type="dt" sz="half" idx="10"/>
          </p:nvPr>
        </p:nvSpPr>
        <p:spPr/>
        <p:txBody>
          <a:bodyPr/>
          <a:lstStyle/>
          <a:p>
            <a:fld id="{1C458715-77C5-41ED-A4AC-7DFA60FD7B46}" type="datetime1">
              <a:rPr lang="en-US" smtClean="0"/>
              <a:pPr/>
              <a:t>4/3/2015</a:t>
            </a:fld>
            <a:endParaRPr lang="en-US" dirty="0"/>
          </a:p>
        </p:txBody>
      </p:sp>
    </p:spTree>
    <p:extLst>
      <p:ext uri="{BB962C8B-B14F-4D97-AF65-F5344CB8AC3E}">
        <p14:creationId xmlns="" xmlns:p14="http://schemas.microsoft.com/office/powerpoint/2010/main" xmlns:mv="urn:schemas-microsoft-com:mac:vml" xmlns:mc="http://schemas.openxmlformats.org/markup-compatibility/2006" val="1682726656"/>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9065" y="152400"/>
            <a:ext cx="8915400" cy="1066800"/>
          </a:xfrm>
        </p:spPr>
        <p:txBody>
          <a:bodyPr>
            <a:normAutofit fontScale="90000"/>
          </a:bodyPr>
          <a:lstStyle/>
          <a:p>
            <a:r>
              <a:rPr lang="en-US" sz="3200" u="sng" dirty="0" smtClean="0"/>
              <a:t>Visit draccess.org</a:t>
            </a:r>
            <a:r>
              <a:rPr lang="en-US" sz="3200" dirty="0" smtClean="0"/>
              <a:t> – for </a:t>
            </a:r>
            <a:r>
              <a:rPr lang="en-US" sz="3200" dirty="0" smtClean="0"/>
              <a:t>Special Education Information </a:t>
            </a:r>
            <a:r>
              <a:rPr lang="en-US" sz="3200" dirty="0" smtClean="0"/>
              <a:t>and </a:t>
            </a:r>
            <a:r>
              <a:rPr lang="en-US" sz="3200" dirty="0" smtClean="0"/>
              <a:t>Resources</a:t>
            </a:r>
            <a:r>
              <a:rPr lang="en-US" sz="3200" dirty="0" smtClean="0"/>
              <a:t/>
            </a:r>
            <a:br>
              <a:rPr lang="en-US" sz="3200" dirty="0" smtClean="0"/>
            </a:br>
            <a:endParaRPr lang="en-US" sz="3200" dirty="0"/>
          </a:p>
        </p:txBody>
      </p:sp>
      <p:sp>
        <p:nvSpPr>
          <p:cNvPr id="3" name="Slide Number Placeholder 2"/>
          <p:cNvSpPr>
            <a:spLocks noGrp="1"/>
          </p:cNvSpPr>
          <p:nvPr>
            <p:ph type="sldNum" sz="quarter" idx="12"/>
          </p:nvPr>
        </p:nvSpPr>
        <p:spPr>
          <a:xfrm>
            <a:off x="7010400" y="0"/>
            <a:ext cx="2133600" cy="365125"/>
          </a:xfrm>
        </p:spPr>
        <p:txBody>
          <a:bodyPr/>
          <a:lstStyle/>
          <a:p>
            <a:fld id="{56993DF7-0EC1-41DB-A991-E785C59DAF70}" type="slidenum">
              <a:rPr lang="en-US" smtClean="0"/>
              <a:pPr/>
              <a:t>53</a:t>
            </a:fld>
            <a:endParaRPr lang="en-US" dirty="0"/>
          </a:p>
        </p:txBody>
      </p:sp>
      <p:pic>
        <p:nvPicPr>
          <p:cNvPr id="2" name="Picture 1"/>
          <p:cNvPicPr>
            <a:picLocks noChangeAspect="1"/>
          </p:cNvPicPr>
          <p:nvPr/>
        </p:nvPicPr>
        <p:blipFill>
          <a:blip r:embed="rId3" cstate="email">
            <a:extLst>
              <a:ext uri="{28A0092B-C50C-407E-A947-70E740481C1C}">
                <a14:useLocalDpi xmlns="" xmlns:a14="http://schemas.microsoft.com/office/drawing/2010/main" xmlns:mv="urn:schemas-microsoft-com:mac:vml" xmlns:mc="http://schemas.openxmlformats.org/markup-compatibility/2006" val="0"/>
              </a:ext>
            </a:extLst>
          </a:blip>
          <a:stretch>
            <a:fillRect/>
          </a:stretch>
        </p:blipFill>
        <p:spPr>
          <a:xfrm>
            <a:off x="609600" y="1066800"/>
            <a:ext cx="7472009" cy="5310188"/>
          </a:xfrm>
          <a:prstGeom prst="rect">
            <a:avLst/>
          </a:prstGeom>
          <a:effectLst>
            <a:outerShdw blurRad="50800" dist="38100" dir="2700000" algn="tl" rotWithShape="0">
              <a:prstClr val="black">
                <a:alpha val="40000"/>
              </a:prstClr>
            </a:outerShdw>
          </a:effectLst>
        </p:spPr>
      </p:pic>
      <p:sp>
        <p:nvSpPr>
          <p:cNvPr id="5" name="Date Placeholder 4"/>
          <p:cNvSpPr>
            <a:spLocks noGrp="1"/>
          </p:cNvSpPr>
          <p:nvPr>
            <p:ph type="dt" sz="half" idx="10"/>
          </p:nvPr>
        </p:nvSpPr>
        <p:spPr/>
        <p:txBody>
          <a:bodyPr/>
          <a:lstStyle/>
          <a:p>
            <a:fld id="{06E15FC8-AA59-4461-9134-244F7D1AB8C0}" type="datetime1">
              <a:rPr lang="en-US" smtClean="0"/>
              <a:pPr/>
              <a:t>4/3/2015</a:t>
            </a:fld>
            <a:endParaRPr lang="en-US" dirty="0"/>
          </a:p>
        </p:txBody>
      </p:sp>
      <p:sp>
        <p:nvSpPr>
          <p:cNvPr id="6" name="Footer Placeholder 5"/>
          <p:cNvSpPr>
            <a:spLocks noGrp="1"/>
          </p:cNvSpPr>
          <p:nvPr>
            <p:ph type="ftr" sz="quarter" idx="11"/>
          </p:nvPr>
        </p:nvSpPr>
        <p:spPr/>
        <p:txBody>
          <a:bodyPr/>
          <a:lstStyle/>
          <a:p>
            <a:r>
              <a:rPr lang="en-US" dirty="0" smtClean="0"/>
              <a:t>©2015 California Department of Education - All rights reserved</a:t>
            </a:r>
            <a:endParaRPr lang="en-US" dirty="0"/>
          </a:p>
        </p:txBody>
      </p:sp>
    </p:spTree>
    <p:extLst>
      <p:ext uri="{BB962C8B-B14F-4D97-AF65-F5344CB8AC3E}">
        <p14:creationId xmlns="" xmlns:p14="http://schemas.microsoft.com/office/powerpoint/2010/main" xmlns:mv="urn:schemas-microsoft-com:mac:vml" xmlns:mc="http://schemas.openxmlformats.org/markup-compatibility/2006" val="3438370787"/>
      </p:ext>
    </p:extLst>
  </p:cSld>
  <p:clrMapOvr>
    <a:masterClrMapping/>
  </p:clrMapOvr>
  <mc:AlternateContent xmlns:mc="http://schemas.openxmlformats.org/markup-compatibility/2006">
    <mc:Choice xmlns="" xmlns:p14="http://schemas.microsoft.com/office/powerpoint/2010/main" xmlns:mv="urn:schemas-microsoft-com:mac:vml"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24850" cy="1143000"/>
          </a:xfrm>
        </p:spPr>
        <p:txBody>
          <a:bodyPr vert="horz" wrap="square" lIns="91440" tIns="45720" rIns="91440" bIns="45720" numCol="1" anchorCtr="0" compatLnSpc="1">
            <a:prstTxWarp prst="textNoShape">
              <a:avLst/>
            </a:prstTxWarp>
          </a:bodyPr>
          <a:lstStyle/>
          <a:p>
            <a:pPr algn="ctr" eaLnBrk="1" hangingPunct="1"/>
            <a:r>
              <a:rPr lang="en-US" sz="4000" dirty="0" smtClean="0">
                <a:effectLst>
                  <a:outerShdw blurRad="38100" dist="38100" dir="2700000" algn="tl">
                    <a:srgbClr val="C0C0C0"/>
                  </a:outerShdw>
                </a:effectLst>
                <a:latin typeface="Arial" charset="0"/>
                <a:cs typeface="Arial" charset="0"/>
              </a:rPr>
              <a:t>Collaborative Team</a:t>
            </a:r>
          </a:p>
        </p:txBody>
      </p:sp>
      <p:sp>
        <p:nvSpPr>
          <p:cNvPr id="128003" name="Content Placeholder 2"/>
          <p:cNvSpPr>
            <a:spLocks noGrp="1"/>
          </p:cNvSpPr>
          <p:nvPr>
            <p:ph sz="half" idx="1"/>
          </p:nvPr>
        </p:nvSpPr>
        <p:spPr>
          <a:xfrm>
            <a:off x="685800" y="5105400"/>
            <a:ext cx="4559300" cy="762000"/>
          </a:xfrm>
        </p:spPr>
        <p:txBody>
          <a:bodyPr>
            <a:normAutofit fontScale="85000" lnSpcReduction="20000"/>
          </a:bodyPr>
          <a:lstStyle/>
          <a:p>
            <a:pPr algn="ctr">
              <a:buFont typeface="Wingdings 2" pitchFamily="-1" charset="2"/>
              <a:buNone/>
            </a:pPr>
            <a:r>
              <a:rPr lang="en-US" sz="2000" dirty="0" smtClean="0">
                <a:solidFill>
                  <a:schemeClr val="tx2">
                    <a:lumMod val="50000"/>
                  </a:schemeClr>
                </a:solidFill>
                <a:latin typeface="Arial" charset="0"/>
                <a:cs typeface="Arial" charset="0"/>
              </a:rPr>
              <a:t>California Department of Education, Early Education and Support Division and Special Education Division</a:t>
            </a:r>
          </a:p>
        </p:txBody>
      </p:sp>
      <p:sp>
        <p:nvSpPr>
          <p:cNvPr id="128006" name="Rectangle 13"/>
          <p:cNvSpPr>
            <a:spLocks noGrp="1" noChangeArrowheads="1"/>
          </p:cNvSpPr>
          <p:nvPr>
            <p:ph sz="half" idx="2"/>
          </p:nvPr>
        </p:nvSpPr>
        <p:spPr>
          <a:xfrm>
            <a:off x="4953000" y="2743200"/>
            <a:ext cx="3657600" cy="381000"/>
          </a:xfrm>
        </p:spPr>
        <p:txBody>
          <a:bodyPr anchor="ctr">
            <a:normAutofit fontScale="85000" lnSpcReduction="20000"/>
          </a:bodyPr>
          <a:lstStyle/>
          <a:p>
            <a:pPr>
              <a:buFont typeface="Wingdings 2" pitchFamily="-1" charset="2"/>
              <a:buNone/>
            </a:pPr>
            <a:r>
              <a:rPr lang="de-DE" sz="2000" dirty="0" smtClean="0">
                <a:solidFill>
                  <a:schemeClr val="tx1"/>
                </a:solidFill>
                <a:latin typeface="Arial" charset="0"/>
                <a:cs typeface="Arial" charset="0"/>
              </a:rPr>
              <a:t>UC Berkeley – BEAR Center</a:t>
            </a:r>
            <a:endParaRPr lang="en-US" sz="2000" dirty="0" smtClean="0">
              <a:solidFill>
                <a:schemeClr val="tx1"/>
              </a:solidFill>
              <a:latin typeface="Arial" charset="0"/>
              <a:cs typeface="Arial" charset="0"/>
            </a:endParaRPr>
          </a:p>
          <a:p>
            <a:pPr algn="r"/>
            <a:endParaRPr lang="en-US" sz="2400" dirty="0" smtClean="0">
              <a:solidFill>
                <a:schemeClr val="tx1"/>
              </a:solidFill>
              <a:latin typeface="Times New Roman" pitchFamily="-1" charset="0"/>
              <a:cs typeface="Arial" charset="0"/>
            </a:endParaRPr>
          </a:p>
        </p:txBody>
      </p:sp>
      <p:grpSp>
        <p:nvGrpSpPr>
          <p:cNvPr id="3" name="Group 13"/>
          <p:cNvGrpSpPr>
            <a:grpSpLocks/>
          </p:cNvGrpSpPr>
          <p:nvPr/>
        </p:nvGrpSpPr>
        <p:grpSpPr bwMode="auto">
          <a:xfrm>
            <a:off x="1143000" y="1752600"/>
            <a:ext cx="6492875" cy="3292475"/>
            <a:chOff x="838200" y="2117725"/>
            <a:chExt cx="6492875" cy="3292475"/>
          </a:xfrm>
          <a:blipFill dpi="0" rotWithShape="1">
            <a:blip r:embed="rId3"/>
            <a:srcRect/>
            <a:tile tx="0" ty="0" sx="100000" sy="100000" flip="none" algn="tl"/>
          </a:blipFill>
        </p:grpSpPr>
        <p:pic>
          <p:nvPicPr>
            <p:cNvPr id="128007" name="Picture 14" descr="Pic6.jpg"/>
            <p:cNvPicPr>
              <a:picLocks noChangeAspect="1"/>
            </p:cNvPicPr>
            <p:nvPr/>
          </p:nvPicPr>
          <p:blipFill>
            <a:blip r:embed="rId4" cstate="email">
              <a:lum/>
            </a:blip>
            <a:srcRect/>
            <a:stretch>
              <a:fillRect/>
            </a:stretch>
          </p:blipFill>
          <p:spPr bwMode="auto">
            <a:xfrm>
              <a:off x="4648200" y="2117725"/>
              <a:ext cx="1225550" cy="854075"/>
            </a:xfrm>
            <a:prstGeom prst="rect">
              <a:avLst/>
            </a:prstGeom>
            <a:grpFill/>
            <a:ln w="9525">
              <a:noFill/>
              <a:miter lim="800000"/>
              <a:headEnd/>
              <a:tailEnd/>
            </a:ln>
          </p:spPr>
        </p:pic>
        <p:pic>
          <p:nvPicPr>
            <p:cNvPr id="128008" name="Picture 13" descr="Pic5.jpg"/>
            <p:cNvPicPr>
              <a:picLocks noChangeAspect="1"/>
            </p:cNvPicPr>
            <p:nvPr/>
          </p:nvPicPr>
          <p:blipFill>
            <a:blip r:embed="rId5" cstate="email">
              <a:lum/>
            </a:blip>
            <a:srcRect/>
            <a:stretch>
              <a:fillRect/>
            </a:stretch>
          </p:blipFill>
          <p:spPr bwMode="auto">
            <a:xfrm>
              <a:off x="838200" y="2243138"/>
              <a:ext cx="3206750" cy="804862"/>
            </a:xfrm>
            <a:prstGeom prst="rect">
              <a:avLst/>
            </a:prstGeom>
            <a:grpFill/>
            <a:ln w="9525">
              <a:noFill/>
              <a:miter lim="800000"/>
              <a:headEnd/>
              <a:tailEnd/>
            </a:ln>
          </p:spPr>
        </p:pic>
        <p:pic>
          <p:nvPicPr>
            <p:cNvPr id="128009" name="Picture 15" descr="CDE-logo_clear bkgnd.jpg"/>
            <p:cNvPicPr>
              <a:picLocks noChangeAspect="1"/>
            </p:cNvPicPr>
            <p:nvPr/>
          </p:nvPicPr>
          <p:blipFill>
            <a:blip r:embed="rId6" cstate="email">
              <a:lum/>
            </a:blip>
            <a:srcRect/>
            <a:stretch>
              <a:fillRect/>
            </a:stretch>
          </p:blipFill>
          <p:spPr bwMode="auto">
            <a:xfrm>
              <a:off x="1752600" y="3657600"/>
              <a:ext cx="1800225" cy="1752600"/>
            </a:xfrm>
            <a:prstGeom prst="rect">
              <a:avLst/>
            </a:prstGeom>
            <a:grpFill/>
            <a:ln w="9525">
              <a:noFill/>
              <a:miter lim="800000"/>
              <a:headEnd/>
              <a:tailEnd/>
            </a:ln>
          </p:spPr>
        </p:pic>
        <p:pic>
          <p:nvPicPr>
            <p:cNvPr id="128010" name="Picture 10" descr="DRaP_Logo_color.jpg"/>
            <p:cNvPicPr>
              <a:picLocks noChangeAspect="1"/>
            </p:cNvPicPr>
            <p:nvPr/>
          </p:nvPicPr>
          <p:blipFill>
            <a:blip r:embed="rId7" cstate="email">
              <a:lum/>
            </a:blip>
            <a:srcRect/>
            <a:stretch>
              <a:fillRect/>
            </a:stretch>
          </p:blipFill>
          <p:spPr bwMode="auto">
            <a:xfrm>
              <a:off x="5105400" y="3810000"/>
              <a:ext cx="2225675" cy="1320800"/>
            </a:xfrm>
            <a:prstGeom prst="rect">
              <a:avLst/>
            </a:prstGeom>
            <a:grpFill/>
            <a:ln w="9525">
              <a:noFill/>
              <a:miter lim="800000"/>
              <a:headEnd/>
              <a:tailEnd/>
            </a:ln>
          </p:spPr>
        </p:pic>
      </p:grpSp>
      <p:sp>
        <p:nvSpPr>
          <p:cNvPr id="11" name="Footer Placeholder 10"/>
          <p:cNvSpPr>
            <a:spLocks noGrp="1"/>
          </p:cNvSpPr>
          <p:nvPr>
            <p:ph type="ftr" sz="quarter" idx="11"/>
          </p:nvPr>
        </p:nvSpPr>
        <p:spPr/>
        <p:txBody>
          <a:bodyPr/>
          <a:lstStyle/>
          <a:p>
            <a:r>
              <a:rPr lang="en-US" dirty="0" smtClean="0"/>
              <a:t>©2015 California Department of Education - All rights reserved</a:t>
            </a:r>
            <a:endParaRPr lang="en-US" dirty="0"/>
          </a:p>
        </p:txBody>
      </p:sp>
      <p:sp>
        <p:nvSpPr>
          <p:cNvPr id="12" name="Slide Number Placeholder 11"/>
          <p:cNvSpPr>
            <a:spLocks noGrp="1"/>
          </p:cNvSpPr>
          <p:nvPr>
            <p:ph type="sldNum" sz="quarter" idx="12"/>
          </p:nvPr>
        </p:nvSpPr>
        <p:spPr/>
        <p:txBody>
          <a:bodyPr/>
          <a:lstStyle/>
          <a:p>
            <a:fld id="{2BF1E6B0-A63A-4C28-AA28-E4DFECAC8348}" type="slidenum">
              <a:rPr lang="en-US" smtClean="0"/>
              <a:pPr/>
              <a:t>54</a:t>
            </a:fld>
            <a:endParaRPr lang="en-US" dirty="0"/>
          </a:p>
        </p:txBody>
      </p:sp>
      <p:sp>
        <p:nvSpPr>
          <p:cNvPr id="13" name="Date Placeholder 12"/>
          <p:cNvSpPr>
            <a:spLocks noGrp="1"/>
          </p:cNvSpPr>
          <p:nvPr>
            <p:ph type="dt" sz="half" idx="10"/>
          </p:nvPr>
        </p:nvSpPr>
        <p:spPr/>
        <p:txBody>
          <a:bodyPr/>
          <a:lstStyle/>
          <a:p>
            <a:fld id="{174CA9B7-ABB3-4159-AC1A-CCA3283E33BD}" type="datetime1">
              <a:rPr lang="en-US" smtClean="0"/>
              <a:pPr/>
              <a:t>4/3/2015</a:t>
            </a:fld>
            <a:endParaRPr lang="en-US" dirty="0"/>
          </a:p>
        </p:txBody>
      </p:sp>
    </p:spTree>
  </p:cSld>
  <p:clrMapOvr>
    <a:masterClrMapping/>
  </p:clrMapOvr>
  <p:transition>
    <p:split orient="ver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normAutofit/>
          </a:bodyPr>
          <a:lstStyle/>
          <a:p>
            <a:pPr eaLnBrk="1" hangingPunct="1">
              <a:defRPr/>
            </a:pPr>
            <a:r>
              <a:rPr lang="en-US" sz="4000" dirty="0" smtClean="0">
                <a:effectLst>
                  <a:outerShdw blurRad="38100" dist="38100" dir="2700000" algn="tl">
                    <a:srgbClr val="C0C0C0"/>
                  </a:outerShdw>
                </a:effectLst>
                <a:ea typeface="ＭＳ Ｐゴシック" pitchFamily="34" charset="-128"/>
              </a:rPr>
              <a:t> Questions??</a:t>
            </a:r>
          </a:p>
        </p:txBody>
      </p:sp>
      <p:sp>
        <p:nvSpPr>
          <p:cNvPr id="7" name="Date Placeholder 6"/>
          <p:cNvSpPr>
            <a:spLocks noGrp="1"/>
          </p:cNvSpPr>
          <p:nvPr>
            <p:ph type="dt" sz="half" idx="10"/>
          </p:nvPr>
        </p:nvSpPr>
        <p:spPr/>
        <p:txBody>
          <a:bodyPr/>
          <a:lstStyle/>
          <a:p>
            <a:fld id="{3EFE7E4C-1C5B-46A9-AC72-6D0F38D4A55C}" type="datetime1">
              <a:rPr lang="en-US" smtClean="0"/>
              <a:pPr/>
              <a:t>4/3/2015</a:t>
            </a:fld>
            <a:endParaRPr lang="en-US" dirty="0"/>
          </a:p>
        </p:txBody>
      </p:sp>
      <p:sp>
        <p:nvSpPr>
          <p:cNvPr id="5" name="Footer Placeholder 4"/>
          <p:cNvSpPr>
            <a:spLocks noGrp="1"/>
          </p:cNvSpPr>
          <p:nvPr>
            <p:ph type="ftr" sz="quarter" idx="11"/>
          </p:nvPr>
        </p:nvSpPr>
        <p:spPr/>
        <p:txBody>
          <a:bodyPr/>
          <a:lstStyle/>
          <a:p>
            <a:r>
              <a:rPr lang="en-US" dirty="0" smtClean="0"/>
              <a:t>©2015 California Department of Education - All rights reserved</a:t>
            </a:r>
            <a:endParaRPr lang="en-US" dirty="0"/>
          </a:p>
        </p:txBody>
      </p:sp>
      <p:sp>
        <p:nvSpPr>
          <p:cNvPr id="6" name="Slide Number Placeholder 5"/>
          <p:cNvSpPr>
            <a:spLocks noGrp="1"/>
          </p:cNvSpPr>
          <p:nvPr>
            <p:ph type="sldNum" sz="quarter" idx="12"/>
          </p:nvPr>
        </p:nvSpPr>
        <p:spPr/>
        <p:txBody>
          <a:bodyPr/>
          <a:lstStyle/>
          <a:p>
            <a:fld id="{2BF1E6B0-A63A-4C28-AA28-E4DFECAC8348}" type="slidenum">
              <a:rPr lang="en-US" smtClean="0"/>
              <a:pPr/>
              <a:t>55</a:t>
            </a:fld>
            <a:endParaRPr lang="en-US" dirty="0"/>
          </a:p>
        </p:txBody>
      </p:sp>
      <p:pic>
        <p:nvPicPr>
          <p:cNvPr id="9" name="Content Placeholder 8" descr="Kadminpic9.jpg"/>
          <p:cNvPicPr>
            <a:picLocks noGrp="1" noChangeAspect="1"/>
          </p:cNvPicPr>
          <p:nvPr>
            <p:ph idx="1"/>
          </p:nvPr>
        </p:nvPicPr>
        <p:blipFill>
          <a:blip r:embed="rId3" cstate="email"/>
          <a:srcRect l="-86373" r="-86373"/>
          <a:stretch>
            <a:fillRect/>
          </a:stretch>
        </p:blipFill>
        <p:spPr/>
      </p:pic>
    </p:spTree>
  </p:cSld>
  <p:clrMapOvr>
    <a:masterClrMapping/>
  </p:clrMapOvr>
  <p:transition>
    <p:split orient="ver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Content Placeholder 4" descr="girl pushing classmates in wagon"/>
          <p:cNvPicPr>
            <a:picLocks noGrp="1" noChangeAspect="1"/>
          </p:cNvPicPr>
          <p:nvPr>
            <p:ph idx="1"/>
          </p:nvPr>
        </p:nvPicPr>
        <p:blipFill>
          <a:blip r:embed="rId3" cstate="email"/>
          <a:srcRect l="-342" r="-342"/>
          <a:stretch>
            <a:fillRect/>
          </a:stretch>
        </p:blipFill>
        <p:spPr>
          <a:xfrm>
            <a:off x="0" y="0"/>
            <a:ext cx="9144000" cy="6858000"/>
          </a:xfrm>
        </p:spPr>
      </p:pic>
      <p:sp>
        <p:nvSpPr>
          <p:cNvPr id="2" name="Title 1"/>
          <p:cNvSpPr>
            <a:spLocks noGrp="1"/>
          </p:cNvSpPr>
          <p:nvPr>
            <p:ph type="title"/>
          </p:nvPr>
        </p:nvSpPr>
        <p:spPr>
          <a:xfrm>
            <a:off x="762000" y="5410200"/>
            <a:ext cx="7497763" cy="1143000"/>
          </a:xfrm>
        </p:spPr>
        <p:txBody>
          <a:bodyPr vert="horz" wrap="square" lIns="91440" tIns="45720" rIns="91440" bIns="45720" numCol="1" anchorCtr="0" compatLnSpc="1">
            <a:prstTxWarp prst="textNoShape">
              <a:avLst/>
            </a:prstTxWarp>
          </a:bodyPr>
          <a:lstStyle/>
          <a:p>
            <a:pPr eaLnBrk="1" hangingPunct="1">
              <a:defRPr/>
            </a:pPr>
            <a:r>
              <a:rPr lang="en-US" dirty="0">
                <a:solidFill>
                  <a:schemeClr val="bg1"/>
                </a:solidFill>
                <a:effectLst>
                  <a:outerShdw blurRad="38100" dist="38100" dir="2700000" algn="tl">
                    <a:srgbClr val="000000">
                      <a:alpha val="43137"/>
                    </a:srgbClr>
                  </a:outerShdw>
                </a:effectLst>
                <a:latin typeface="Arial" charset="0"/>
                <a:ea typeface="ＭＳ Ｐゴシック" charset="0"/>
                <a:cs typeface="Arial" charset="0"/>
              </a:rPr>
              <a:t>Thank you!!</a:t>
            </a:r>
          </a:p>
        </p:txBody>
      </p:sp>
      <p:sp>
        <p:nvSpPr>
          <p:cNvPr id="7" name="Slide Number Placeholder 6"/>
          <p:cNvSpPr>
            <a:spLocks noGrp="1"/>
          </p:cNvSpPr>
          <p:nvPr>
            <p:ph type="sldNum" sz="quarter" idx="12"/>
          </p:nvPr>
        </p:nvSpPr>
        <p:spPr/>
        <p:txBody>
          <a:bodyPr/>
          <a:lstStyle/>
          <a:p>
            <a:fld id="{2BF1E6B0-A63A-4C28-AA28-E4DFECAC8348}" type="slidenum">
              <a:rPr lang="en-US" smtClean="0"/>
              <a:pPr/>
              <a:t>56</a:t>
            </a:fld>
            <a:endParaRPr lang="en-US" dirty="0"/>
          </a:p>
        </p:txBody>
      </p:sp>
      <p:sp>
        <p:nvSpPr>
          <p:cNvPr id="8" name="Date Placeholder 7"/>
          <p:cNvSpPr>
            <a:spLocks noGrp="1"/>
          </p:cNvSpPr>
          <p:nvPr>
            <p:ph type="dt" sz="half" idx="10"/>
          </p:nvPr>
        </p:nvSpPr>
        <p:spPr/>
        <p:txBody>
          <a:bodyPr/>
          <a:lstStyle/>
          <a:p>
            <a:fld id="{5ABF3D0E-3AB2-4B70-8AC0-4CF253B929E9}" type="datetime1">
              <a:rPr lang="en-US" smtClean="0"/>
              <a:pPr/>
              <a:t>4/3/2015</a:t>
            </a:fld>
            <a:endParaRPr lang="en-US" dirty="0"/>
          </a:p>
        </p:txBody>
      </p:sp>
      <p:sp>
        <p:nvSpPr>
          <p:cNvPr id="6" name="Footer Placeholder 5"/>
          <p:cNvSpPr>
            <a:spLocks noGrp="1"/>
          </p:cNvSpPr>
          <p:nvPr>
            <p:ph type="ftr" sz="quarter" idx="11"/>
          </p:nvPr>
        </p:nvSpPr>
        <p:spPr/>
        <p:txBody>
          <a:bodyPr/>
          <a:lstStyle/>
          <a:p>
            <a:r>
              <a:rPr lang="en-US" dirty="0" smtClean="0"/>
              <a:t>©2015 California Department of Education - All rights reserved</a:t>
            </a:r>
            <a:endParaRPr lang="en-US" dirty="0"/>
          </a:p>
        </p:txBody>
      </p:sp>
    </p:spTree>
  </p:cSld>
  <p:clrMapOvr>
    <a:masterClrMapping/>
  </p:clrMapOvr>
  <p:transition>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18" name="Rectangle 2"/>
          <p:cNvSpPr>
            <a:spLocks noGrp="1" noChangeArrowheads="1"/>
          </p:cNvSpPr>
          <p:nvPr>
            <p:ph type="title"/>
          </p:nvPr>
        </p:nvSpPr>
        <p:spPr>
          <a:xfrm>
            <a:off x="609600" y="274638"/>
            <a:ext cx="7848600" cy="1143000"/>
          </a:xfrm>
        </p:spPr>
        <p:txBody>
          <a:bodyPr vert="horz" wrap="square" lIns="91440" tIns="45720" rIns="91440" bIns="45720" numCol="1" anchorCtr="0" compatLnSpc="1">
            <a:prstTxWarp prst="textNoShape">
              <a:avLst/>
            </a:prstTxWarp>
          </a:bodyPr>
          <a:lstStyle/>
          <a:p>
            <a:pPr eaLnBrk="1" hangingPunct="1">
              <a:defRPr/>
            </a:pPr>
            <a:r>
              <a:rPr lang="en-US" sz="4000" dirty="0">
                <a:effectLst>
                  <a:outerShdw blurRad="38100" dist="38100" dir="2700000" algn="tl">
                    <a:srgbClr val="DDDDDD"/>
                  </a:outerShdw>
                </a:effectLst>
                <a:latin typeface="Arial" charset="0"/>
                <a:ea typeface="ＭＳ Ｐゴシック" charset="0"/>
                <a:cs typeface="Arial" charset="0"/>
              </a:rPr>
              <a:t>What is the DRDP?</a:t>
            </a:r>
          </a:p>
        </p:txBody>
      </p:sp>
      <p:sp>
        <p:nvSpPr>
          <p:cNvPr id="23555" name="Rectangle 3"/>
          <p:cNvSpPr>
            <a:spLocks noGrp="1" noChangeArrowheads="1"/>
          </p:cNvSpPr>
          <p:nvPr>
            <p:ph idx="1"/>
          </p:nvPr>
        </p:nvSpPr>
        <p:spPr>
          <a:xfrm>
            <a:off x="533400" y="1524000"/>
            <a:ext cx="8305800" cy="4252913"/>
          </a:xfrm>
        </p:spPr>
        <p:txBody>
          <a:bodyPr/>
          <a:lstStyle/>
          <a:p>
            <a:pPr eaLnBrk="1" hangingPunct="1">
              <a:buFont typeface="Arial" charset="0"/>
              <a:buChar char="•"/>
            </a:pPr>
            <a:r>
              <a:rPr lang="en-US" sz="3000" dirty="0" smtClean="0">
                <a:latin typeface="Arial" charset="0"/>
                <a:cs typeface="Arial" charset="0"/>
              </a:rPr>
              <a:t>Individual child assessment</a:t>
            </a:r>
          </a:p>
          <a:p>
            <a:pPr eaLnBrk="1" hangingPunct="1">
              <a:buFont typeface="Arial" charset="0"/>
              <a:buChar char="•"/>
            </a:pPr>
            <a:r>
              <a:rPr lang="en-US" sz="3000" dirty="0" smtClean="0">
                <a:latin typeface="Arial" charset="0"/>
                <a:cs typeface="Arial" charset="0"/>
              </a:rPr>
              <a:t>Observation-based assessment tool</a:t>
            </a:r>
          </a:p>
          <a:p>
            <a:pPr eaLnBrk="1" hangingPunct="1">
              <a:buFont typeface="Arial" charset="0"/>
              <a:buChar char="•"/>
            </a:pPr>
            <a:r>
              <a:rPr lang="en-US" sz="3000" dirty="0" smtClean="0">
                <a:latin typeface="Arial" charset="0"/>
                <a:cs typeface="Arial" charset="0"/>
              </a:rPr>
              <a:t>Based in developmental research and theory</a:t>
            </a:r>
          </a:p>
          <a:p>
            <a:pPr eaLnBrk="1" hangingPunct="1">
              <a:buFont typeface="Arial" charset="0"/>
              <a:buChar char="•"/>
            </a:pPr>
            <a:r>
              <a:rPr lang="en-US" sz="3000" dirty="0" smtClean="0">
                <a:latin typeface="Arial" charset="0"/>
                <a:cs typeface="Arial" charset="0"/>
              </a:rPr>
              <a:t>Includes developmental sequences of behavior</a:t>
            </a:r>
          </a:p>
          <a:p>
            <a:pPr eaLnBrk="1" hangingPunct="1">
              <a:buFont typeface="Arial" charset="0"/>
              <a:buChar char="•"/>
            </a:pPr>
            <a:r>
              <a:rPr lang="en-US" sz="3000" dirty="0" smtClean="0">
                <a:latin typeface="Arial" charset="0"/>
                <a:cs typeface="Arial" charset="0"/>
              </a:rPr>
              <a:t>Based on ongoing activities and routines in the early care and education setting with familiar adults </a:t>
            </a:r>
          </a:p>
          <a:p>
            <a:pPr eaLnBrk="1" hangingPunct="1">
              <a:buFont typeface="Arial" charset="0"/>
              <a:buChar char="•"/>
            </a:pPr>
            <a:endParaRPr lang="en-US" sz="3000" dirty="0" smtClean="0">
              <a:latin typeface="Arial" charset="0"/>
              <a:cs typeface="Arial" charset="0"/>
            </a:endParaRPr>
          </a:p>
          <a:p>
            <a:pPr eaLnBrk="1" hangingPunct="1"/>
            <a:endParaRPr lang="en-US" sz="3000" dirty="0" smtClean="0">
              <a:latin typeface="Arial" charset="0"/>
              <a:cs typeface="Arial" charset="0"/>
            </a:endParaRPr>
          </a:p>
        </p:txBody>
      </p:sp>
      <p:sp>
        <p:nvSpPr>
          <p:cNvPr id="5" name="Footer Placeholder 4"/>
          <p:cNvSpPr>
            <a:spLocks noGrp="1"/>
          </p:cNvSpPr>
          <p:nvPr>
            <p:ph type="ftr" sz="quarter" idx="11"/>
          </p:nvPr>
        </p:nvSpPr>
        <p:spPr/>
        <p:txBody>
          <a:bodyPr/>
          <a:lstStyle/>
          <a:p>
            <a:r>
              <a:rPr lang="en-US" dirty="0" smtClean="0"/>
              <a:t>©2015 California Department of Education - All rights reserved</a:t>
            </a:r>
            <a:endParaRPr lang="en-US" dirty="0"/>
          </a:p>
        </p:txBody>
      </p:sp>
      <p:sp>
        <p:nvSpPr>
          <p:cNvPr id="6" name="Slide Number Placeholder 5"/>
          <p:cNvSpPr>
            <a:spLocks noGrp="1"/>
          </p:cNvSpPr>
          <p:nvPr>
            <p:ph type="sldNum" sz="quarter" idx="12"/>
          </p:nvPr>
        </p:nvSpPr>
        <p:spPr/>
        <p:txBody>
          <a:bodyPr/>
          <a:lstStyle/>
          <a:p>
            <a:fld id="{2BF1E6B0-A63A-4C28-AA28-E4DFECAC8348}" type="slidenum">
              <a:rPr lang="en-US" smtClean="0"/>
              <a:pPr/>
              <a:t>6</a:t>
            </a:fld>
            <a:endParaRPr lang="en-US" dirty="0"/>
          </a:p>
        </p:txBody>
      </p:sp>
      <p:sp>
        <p:nvSpPr>
          <p:cNvPr id="7" name="Date Placeholder 6"/>
          <p:cNvSpPr>
            <a:spLocks noGrp="1"/>
          </p:cNvSpPr>
          <p:nvPr>
            <p:ph type="dt" sz="half" idx="10"/>
          </p:nvPr>
        </p:nvSpPr>
        <p:spPr/>
        <p:txBody>
          <a:bodyPr/>
          <a:lstStyle/>
          <a:p>
            <a:fld id="{D0D17AD1-13C4-44C3-9F54-0C6BFEEC5951}" type="datetime1">
              <a:rPr lang="en-US" smtClean="0"/>
              <a:pPr/>
              <a:t>4/3/2015</a:t>
            </a:fld>
            <a:endParaRPr lang="en-US" dirty="0"/>
          </a:p>
        </p:txBody>
      </p:sp>
    </p:spTree>
  </p:cSld>
  <p:clrMapOvr>
    <a:masterClrMapping/>
  </p:clrMapOvr>
  <p:transition spd="slow">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descr="IT 6_29_10F cover.jpg"/>
          <p:cNvPicPr>
            <a:picLocks noGrp="1" noChangeAspect="1"/>
          </p:cNvPicPr>
          <p:nvPr>
            <p:ph idx="1"/>
          </p:nvPr>
        </p:nvPicPr>
        <p:blipFill>
          <a:blip r:embed="rId3" cstate="email"/>
          <a:stretch>
            <a:fillRect/>
          </a:stretch>
        </p:blipFill>
        <p:spPr bwMode="auto">
          <a:xfrm>
            <a:off x="457200" y="1295400"/>
            <a:ext cx="2660904" cy="1981200"/>
          </a:xfrm>
          <a:prstGeom prst="rect">
            <a:avLst/>
          </a:prstGeom>
          <a:ln>
            <a:solidFill>
              <a:schemeClr val="bg1">
                <a:lumMod val="50000"/>
              </a:schemeClr>
            </a:solidFill>
          </a:ln>
        </p:spPr>
      </p:pic>
      <p:sp>
        <p:nvSpPr>
          <p:cNvPr id="3" name="Title 2"/>
          <p:cNvSpPr>
            <a:spLocks noGrp="1"/>
          </p:cNvSpPr>
          <p:nvPr>
            <p:ph type="title"/>
          </p:nvPr>
        </p:nvSpPr>
        <p:spPr>
          <a:xfrm>
            <a:off x="533400" y="381000"/>
            <a:ext cx="8229600" cy="1143000"/>
          </a:xfrm>
        </p:spPr>
        <p:txBody>
          <a:bodyPr vert="horz" wrap="square" lIns="91440" tIns="45720" rIns="91440" bIns="45720" numCol="1" anchorCtr="0" compatLnSpc="1">
            <a:prstTxWarp prst="textNoShape">
              <a:avLst/>
            </a:prstTxWarp>
            <a:noAutofit/>
          </a:bodyPr>
          <a:lstStyle/>
          <a:p>
            <a:r>
              <a:rPr lang="en-US" sz="3600" dirty="0" smtClean="0">
                <a:effectLst>
                  <a:outerShdw blurRad="38100" dist="38100" dir="2700000" algn="tl">
                    <a:srgbClr val="C0C0C0"/>
                  </a:outerShdw>
                </a:effectLst>
                <a:latin typeface="Arial" charset="0"/>
                <a:cs typeface="Arial" charset="0"/>
              </a:rPr>
              <a:t>DRDP (2015)</a:t>
            </a:r>
            <a:br>
              <a:rPr lang="en-US" sz="3600" dirty="0" smtClean="0">
                <a:effectLst>
                  <a:outerShdw blurRad="38100" dist="38100" dir="2700000" algn="tl">
                    <a:srgbClr val="C0C0C0"/>
                  </a:outerShdw>
                </a:effectLst>
                <a:latin typeface="Arial" charset="0"/>
                <a:cs typeface="Arial" charset="0"/>
              </a:rPr>
            </a:br>
            <a:r>
              <a:rPr lang="en-US" sz="3600" dirty="0" smtClean="0">
                <a:effectLst>
                  <a:outerShdw blurRad="38100" dist="38100" dir="2700000" algn="tl">
                    <a:srgbClr val="C0C0C0"/>
                  </a:outerShdw>
                </a:effectLst>
                <a:latin typeface="Arial" charset="0"/>
                <a:cs typeface="Arial" charset="0"/>
              </a:rPr>
              <a:t>Implementation in 2015</a:t>
            </a:r>
            <a:r>
              <a:rPr lang="en-US" sz="3600" b="1" dirty="0" smtClean="0">
                <a:effectLst>
                  <a:outerShdw blurRad="38100" dist="38100" dir="2700000" algn="tl">
                    <a:schemeClr val="tx1"/>
                  </a:outerShdw>
                </a:effectLst>
                <a:latin typeface="Arial" charset="0"/>
                <a:cs typeface="Arial" charset="0"/>
              </a:rPr>
              <a:t/>
            </a:r>
            <a:br>
              <a:rPr lang="en-US" sz="3600" b="1" dirty="0" smtClean="0">
                <a:effectLst>
                  <a:outerShdw blurRad="38100" dist="38100" dir="2700000" algn="tl">
                    <a:schemeClr val="tx1"/>
                  </a:outerShdw>
                </a:effectLst>
                <a:latin typeface="Arial" charset="0"/>
                <a:cs typeface="Arial" charset="0"/>
              </a:rPr>
            </a:br>
            <a:endParaRPr lang="en-US" sz="3600" b="1" dirty="0" smtClean="0">
              <a:effectLst>
                <a:outerShdw blurRad="38100" dist="38100" dir="2700000" algn="tl">
                  <a:schemeClr val="tx1"/>
                </a:outerShdw>
              </a:effectLst>
              <a:latin typeface="Arial" charset="0"/>
              <a:cs typeface="Arial" charset="0"/>
            </a:endParaRPr>
          </a:p>
        </p:txBody>
      </p:sp>
      <p:pic>
        <p:nvPicPr>
          <p:cNvPr id="46085" name="Picture 8" descr="DRDP2015_FieldStudy_Cover_PS FINALmod.jpg"/>
          <p:cNvPicPr>
            <a:picLocks noChangeAspect="1"/>
          </p:cNvPicPr>
          <p:nvPr/>
        </p:nvPicPr>
        <p:blipFill>
          <a:blip r:embed="rId4" cstate="email"/>
          <a:srcRect/>
          <a:stretch>
            <a:fillRect/>
          </a:stretch>
        </p:blipFill>
        <p:spPr bwMode="auto">
          <a:xfrm>
            <a:off x="2819400" y="3962400"/>
            <a:ext cx="2819400" cy="2179638"/>
          </a:xfrm>
          <a:prstGeom prst="rect">
            <a:avLst/>
          </a:prstGeom>
          <a:noFill/>
          <a:ln w="28575">
            <a:solidFill>
              <a:schemeClr val="accent1"/>
            </a:solidFill>
            <a:miter lim="800000"/>
            <a:headEnd/>
            <a:tailEnd/>
          </a:ln>
        </p:spPr>
      </p:pic>
      <p:sp>
        <p:nvSpPr>
          <p:cNvPr id="11" name="Curved Right Arrow 10"/>
          <p:cNvSpPr/>
          <p:nvPr/>
        </p:nvSpPr>
        <p:spPr>
          <a:xfrm>
            <a:off x="1524000" y="3276600"/>
            <a:ext cx="762000" cy="17526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2" name="Curved Left Arrow 11"/>
          <p:cNvSpPr/>
          <p:nvPr/>
        </p:nvSpPr>
        <p:spPr>
          <a:xfrm>
            <a:off x="5943600" y="3276600"/>
            <a:ext cx="762000" cy="16764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pic>
        <p:nvPicPr>
          <p:cNvPr id="21" name="Picture 20" descr="Screen Shot 2013-03-21 at 12.14.21 PM (2).png"/>
          <p:cNvPicPr>
            <a:picLocks noChangeAspect="1"/>
          </p:cNvPicPr>
          <p:nvPr/>
        </p:nvPicPr>
        <p:blipFill>
          <a:blip r:embed="rId5" cstate="email"/>
          <a:srcRect/>
          <a:stretch>
            <a:fillRect/>
          </a:stretch>
        </p:blipFill>
        <p:spPr bwMode="auto">
          <a:xfrm>
            <a:off x="5562600" y="1447800"/>
            <a:ext cx="2590800" cy="1826178"/>
          </a:xfrm>
          <a:prstGeom prst="rect">
            <a:avLst/>
          </a:prstGeom>
          <a:noFill/>
          <a:ln w="3175" cap="sq">
            <a:solidFill>
              <a:srgbClr val="000000"/>
            </a:solidFill>
            <a:miter lim="800000"/>
            <a:headEnd/>
            <a:tailEnd/>
          </a:ln>
          <a:effectLst>
            <a:outerShdw dist="38100" dir="2700000" algn="tl" rotWithShape="0">
              <a:srgbClr val="808080">
                <a:alpha val="42999"/>
              </a:srgbClr>
            </a:outerShdw>
          </a:effectLst>
        </p:spPr>
      </p:pic>
      <p:pic>
        <p:nvPicPr>
          <p:cNvPr id="19" name="Picture 18" descr="PS_Final_8-26 cover.jpg"/>
          <p:cNvPicPr>
            <a:picLocks noChangeAspect="1"/>
          </p:cNvPicPr>
          <p:nvPr/>
        </p:nvPicPr>
        <p:blipFill>
          <a:blip r:embed="rId6" cstate="email"/>
          <a:stretch>
            <a:fillRect/>
          </a:stretch>
        </p:blipFill>
        <p:spPr bwMode="auto">
          <a:xfrm>
            <a:off x="3048000" y="1752600"/>
            <a:ext cx="2513076" cy="1943100"/>
          </a:xfrm>
          <a:prstGeom prst="rect">
            <a:avLst/>
          </a:prstGeom>
          <a:ln>
            <a:solidFill>
              <a:schemeClr val="bg1">
                <a:lumMod val="50000"/>
              </a:schemeClr>
            </a:solidFill>
          </a:ln>
        </p:spPr>
      </p:pic>
      <p:sp>
        <p:nvSpPr>
          <p:cNvPr id="16" name="Slide Number Placeholder 15"/>
          <p:cNvSpPr>
            <a:spLocks noGrp="1"/>
          </p:cNvSpPr>
          <p:nvPr>
            <p:ph type="sldNum" sz="quarter" idx="12"/>
          </p:nvPr>
        </p:nvSpPr>
        <p:spPr/>
        <p:txBody>
          <a:bodyPr/>
          <a:lstStyle/>
          <a:p>
            <a:fld id="{2BF1E6B0-A63A-4C28-AA28-E4DFECAC8348}" type="slidenum">
              <a:rPr lang="en-US" smtClean="0"/>
              <a:pPr/>
              <a:t>7</a:t>
            </a:fld>
            <a:endParaRPr lang="en-US" dirty="0"/>
          </a:p>
        </p:txBody>
      </p:sp>
      <p:sp>
        <p:nvSpPr>
          <p:cNvPr id="18" name="Footer Placeholder 17"/>
          <p:cNvSpPr>
            <a:spLocks noGrp="1"/>
          </p:cNvSpPr>
          <p:nvPr>
            <p:ph type="ftr" sz="quarter" idx="11"/>
          </p:nvPr>
        </p:nvSpPr>
        <p:spPr/>
        <p:txBody>
          <a:bodyPr/>
          <a:lstStyle/>
          <a:p>
            <a:r>
              <a:rPr lang="en-US" dirty="0" smtClean="0"/>
              <a:t>©2015 California Department of Education - All rights reserved</a:t>
            </a:r>
            <a:endParaRPr lang="en-US" dirty="0"/>
          </a:p>
        </p:txBody>
      </p:sp>
      <p:sp>
        <p:nvSpPr>
          <p:cNvPr id="20" name="Date Placeholder 19"/>
          <p:cNvSpPr>
            <a:spLocks noGrp="1"/>
          </p:cNvSpPr>
          <p:nvPr>
            <p:ph type="dt" sz="half" idx="10"/>
          </p:nvPr>
        </p:nvSpPr>
        <p:spPr/>
        <p:txBody>
          <a:bodyPr/>
          <a:lstStyle/>
          <a:p>
            <a:fld id="{FBBC064A-BCE3-4F53-87A7-D54D12F8F457}" type="datetime1">
              <a:rPr lang="en-US" smtClean="0"/>
              <a:pPr/>
              <a:t>4/3/2015</a:t>
            </a:fld>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noAutofit/>
          </a:bodyPr>
          <a:lstStyle/>
          <a:p>
            <a:r>
              <a:rPr lang="en-US" sz="4000" dirty="0" smtClean="0">
                <a:effectLst>
                  <a:outerShdw blurRad="38100" dist="38100" dir="2700000" algn="tl">
                    <a:srgbClr val="C0C0C0"/>
                  </a:outerShdw>
                </a:effectLst>
                <a:latin typeface="Arial" charset="0"/>
                <a:cs typeface="Arial" charset="0"/>
              </a:rPr>
              <a:t>DRDP (2015): A Full Continuum Instrument</a:t>
            </a:r>
          </a:p>
        </p:txBody>
      </p:sp>
      <p:sp>
        <p:nvSpPr>
          <p:cNvPr id="31747" name="Content Placeholder 2"/>
          <p:cNvSpPr>
            <a:spLocks noGrp="1"/>
          </p:cNvSpPr>
          <p:nvPr>
            <p:ph idx="1"/>
          </p:nvPr>
        </p:nvSpPr>
        <p:spPr/>
        <p:txBody>
          <a:bodyPr/>
          <a:lstStyle/>
          <a:p>
            <a:pPr algn="ctr">
              <a:buFont typeface="Wingdings 2" pitchFamily="-1" charset="2"/>
              <a:buNone/>
            </a:pPr>
            <a:r>
              <a:rPr lang="en-US" sz="2600" dirty="0" smtClean="0">
                <a:latin typeface="Arial" charset="0"/>
              </a:rPr>
              <a:t>The DRDP (2015) represents a full continuum instrument to assess all children from early infancy to kindergarten entry including children with Individual Family Service Plans and Individualized Education Programs.</a:t>
            </a:r>
          </a:p>
        </p:txBody>
      </p:sp>
      <p:sp>
        <p:nvSpPr>
          <p:cNvPr id="6" name="Footer Placeholder 5"/>
          <p:cNvSpPr>
            <a:spLocks noGrp="1"/>
          </p:cNvSpPr>
          <p:nvPr>
            <p:ph type="ftr" sz="quarter" idx="11"/>
          </p:nvPr>
        </p:nvSpPr>
        <p:spPr/>
        <p:txBody>
          <a:bodyPr/>
          <a:lstStyle/>
          <a:p>
            <a:r>
              <a:rPr lang="en-US" dirty="0" smtClean="0"/>
              <a:t>©2015 California Department of Education - All rights reserved</a:t>
            </a:r>
            <a:endParaRPr lang="en-US" dirty="0"/>
          </a:p>
        </p:txBody>
      </p:sp>
      <p:pic>
        <p:nvPicPr>
          <p:cNvPr id="31748" name="Picture 4"/>
          <p:cNvPicPr>
            <a:picLocks noChangeAspect="1"/>
          </p:cNvPicPr>
          <p:nvPr/>
        </p:nvPicPr>
        <p:blipFill>
          <a:blip r:embed="rId3" cstate="email"/>
          <a:srcRect/>
          <a:stretch>
            <a:fillRect/>
          </a:stretch>
        </p:blipFill>
        <p:spPr bwMode="auto">
          <a:xfrm>
            <a:off x="4876800" y="3871913"/>
            <a:ext cx="3200400" cy="2130425"/>
          </a:xfrm>
          <a:prstGeom prst="rect">
            <a:avLst/>
          </a:prstGeom>
          <a:noFill/>
          <a:ln w="9525">
            <a:noFill/>
            <a:miter lim="800000"/>
            <a:headEnd/>
            <a:tailEnd/>
          </a:ln>
        </p:spPr>
      </p:pic>
      <p:pic>
        <p:nvPicPr>
          <p:cNvPr id="31749" name="Picture 5"/>
          <p:cNvPicPr>
            <a:picLocks noChangeAspect="1"/>
          </p:cNvPicPr>
          <p:nvPr/>
        </p:nvPicPr>
        <p:blipFill>
          <a:blip r:embed="rId4" cstate="email"/>
          <a:srcRect/>
          <a:stretch>
            <a:fillRect/>
          </a:stretch>
        </p:blipFill>
        <p:spPr bwMode="auto">
          <a:xfrm>
            <a:off x="885825" y="3887788"/>
            <a:ext cx="3175000" cy="211455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2BF1E6B0-A63A-4C28-AA28-E4DFECAC8348}" type="slidenum">
              <a:rPr lang="en-US" smtClean="0"/>
              <a:pPr/>
              <a:t>8</a:t>
            </a:fld>
            <a:endParaRPr lang="en-US" dirty="0"/>
          </a:p>
        </p:txBody>
      </p:sp>
      <p:sp>
        <p:nvSpPr>
          <p:cNvPr id="8" name="Date Placeholder 7"/>
          <p:cNvSpPr>
            <a:spLocks noGrp="1"/>
          </p:cNvSpPr>
          <p:nvPr>
            <p:ph type="dt" sz="half" idx="10"/>
          </p:nvPr>
        </p:nvSpPr>
        <p:spPr/>
        <p:txBody>
          <a:bodyPr/>
          <a:lstStyle/>
          <a:p>
            <a:fld id="{8B154EBE-02AE-4851-856C-4917C6E94A49}" type="datetime1">
              <a:rPr lang="en-US" smtClean="0"/>
              <a:pPr/>
              <a:t>4/3/2015</a:t>
            </a:fld>
            <a:endParaRPr lang="en-US" dirty="0"/>
          </a:p>
        </p:txBody>
      </p:sp>
    </p:spTree>
  </p:cSld>
  <p:clrMapOvr>
    <a:masterClrMapping/>
  </p:clrMapOvr>
  <p:transition>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normAutofit/>
          </a:bodyPr>
          <a:lstStyle/>
          <a:p>
            <a:r>
              <a:rPr lang="en-US" sz="4000" dirty="0" smtClean="0">
                <a:effectLst>
                  <a:outerShdw blurRad="38100" dist="38100" dir="2700000" algn="tl">
                    <a:srgbClr val="C0C0C0"/>
                  </a:outerShdw>
                </a:effectLst>
                <a:latin typeface="Arial" charset="0"/>
                <a:cs typeface="Arial" charset="0"/>
              </a:rPr>
              <a:t>The DRDP (2015) Instrument</a:t>
            </a:r>
            <a:endParaRPr lang="en-US" sz="4000" b="1" dirty="0" smtClean="0">
              <a:effectLst/>
              <a:latin typeface="Arial" charset="0"/>
              <a:cs typeface="Arial" charset="0"/>
            </a:endParaRPr>
          </a:p>
        </p:txBody>
      </p:sp>
      <p:sp>
        <p:nvSpPr>
          <p:cNvPr id="33795" name="Content Placeholder 2"/>
          <p:cNvSpPr>
            <a:spLocks noGrp="1"/>
          </p:cNvSpPr>
          <p:nvPr>
            <p:ph idx="1"/>
          </p:nvPr>
        </p:nvSpPr>
        <p:spPr/>
        <p:txBody>
          <a:bodyPr>
            <a:normAutofit lnSpcReduction="10000"/>
          </a:bodyPr>
          <a:lstStyle/>
          <a:p>
            <a:pPr>
              <a:spcAft>
                <a:spcPts val="600"/>
              </a:spcAft>
            </a:pPr>
            <a:r>
              <a:rPr lang="en-US" sz="3000" dirty="0" smtClean="0"/>
              <a:t>Create a single DRDP instrument for all children infancy to kindergarten entry — typically developing and special needs</a:t>
            </a:r>
          </a:p>
          <a:p>
            <a:pPr>
              <a:spcAft>
                <a:spcPts val="600"/>
              </a:spcAft>
            </a:pPr>
            <a:r>
              <a:rPr lang="en-US" sz="3000" dirty="0" smtClean="0"/>
              <a:t>Add domains for all of the Early Learning Foundations (I/T &amp; Preschool Vol. 1 – 3 )</a:t>
            </a:r>
          </a:p>
          <a:p>
            <a:pPr>
              <a:spcAft>
                <a:spcPts val="600"/>
              </a:spcAft>
            </a:pPr>
            <a:r>
              <a:rPr lang="en-US" sz="3000" dirty="0" smtClean="0"/>
              <a:t>Comply with federal reporting requirements for the Special Education Division</a:t>
            </a:r>
          </a:p>
          <a:p>
            <a:pPr>
              <a:spcAft>
                <a:spcPts val="600"/>
              </a:spcAft>
            </a:pPr>
            <a:r>
              <a:rPr lang="en-US" sz="3000" dirty="0" smtClean="0"/>
              <a:t>Align to Head Start Early Learning Framework</a:t>
            </a:r>
          </a:p>
        </p:txBody>
      </p:sp>
      <p:sp>
        <p:nvSpPr>
          <p:cNvPr id="5" name="Footer Placeholder 4"/>
          <p:cNvSpPr>
            <a:spLocks noGrp="1"/>
          </p:cNvSpPr>
          <p:nvPr>
            <p:ph type="ftr" sz="quarter" idx="11"/>
          </p:nvPr>
        </p:nvSpPr>
        <p:spPr/>
        <p:txBody>
          <a:bodyPr/>
          <a:lstStyle/>
          <a:p>
            <a:r>
              <a:rPr lang="en-US" dirty="0" smtClean="0"/>
              <a:t>©2015 California Department of Education - All rights reserved</a:t>
            </a:r>
            <a:endParaRPr lang="en-US" dirty="0"/>
          </a:p>
        </p:txBody>
      </p:sp>
      <p:sp>
        <p:nvSpPr>
          <p:cNvPr id="6" name="Slide Number Placeholder 5"/>
          <p:cNvSpPr>
            <a:spLocks noGrp="1"/>
          </p:cNvSpPr>
          <p:nvPr>
            <p:ph type="sldNum" sz="quarter" idx="12"/>
          </p:nvPr>
        </p:nvSpPr>
        <p:spPr/>
        <p:txBody>
          <a:bodyPr/>
          <a:lstStyle/>
          <a:p>
            <a:fld id="{2BF1E6B0-A63A-4C28-AA28-E4DFECAC8348}" type="slidenum">
              <a:rPr lang="en-US" smtClean="0"/>
              <a:pPr/>
              <a:t>9</a:t>
            </a:fld>
            <a:endParaRPr lang="en-US" dirty="0"/>
          </a:p>
        </p:txBody>
      </p:sp>
      <p:sp>
        <p:nvSpPr>
          <p:cNvPr id="7" name="Date Placeholder 6"/>
          <p:cNvSpPr>
            <a:spLocks noGrp="1"/>
          </p:cNvSpPr>
          <p:nvPr>
            <p:ph type="dt" sz="half" idx="10"/>
          </p:nvPr>
        </p:nvSpPr>
        <p:spPr/>
        <p:txBody>
          <a:bodyPr/>
          <a:lstStyle/>
          <a:p>
            <a:fld id="{5E0E53F9-7B04-4800-8A06-8C83F61B5ABC}" type="datetime1">
              <a:rPr lang="en-US" smtClean="0"/>
              <a:pPr/>
              <a:t>4/3/2015</a:t>
            </a:fld>
            <a:endParaRPr lang="en-US" dirty="0"/>
          </a:p>
        </p:txBody>
      </p:sp>
    </p:spTree>
  </p:cSld>
  <p:clrMapOvr>
    <a:masterClrMapping/>
  </p:clrMapOvr>
  <p:transition>
    <p:split orient="ver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2383</TotalTime>
  <Words>4953</Words>
  <Application>Microsoft Office PowerPoint</Application>
  <PresentationFormat>On-screen Show (4:3)</PresentationFormat>
  <Paragraphs>627</Paragraphs>
  <Slides>56</Slides>
  <Notes>56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58" baseType="lpstr">
      <vt:lpstr>Office Theme</vt:lpstr>
      <vt:lpstr>Acrobat Document</vt:lpstr>
      <vt:lpstr>DRDP (2015)  What’s It All About?</vt:lpstr>
      <vt:lpstr> Agenda</vt:lpstr>
      <vt:lpstr>Outcomes </vt:lpstr>
      <vt:lpstr>Slide 4</vt:lpstr>
      <vt:lpstr>Overview of DRDP (2015)</vt:lpstr>
      <vt:lpstr>What is the DRDP?</vt:lpstr>
      <vt:lpstr>DRDP (2015) Implementation in 2015 </vt:lpstr>
      <vt:lpstr>DRDP (2015): A Full Continuum Instrument</vt:lpstr>
      <vt:lpstr>The DRDP (2015) Instrument</vt:lpstr>
      <vt:lpstr>Accommodating the Range of Abilities</vt:lpstr>
      <vt:lpstr>Slide 11</vt:lpstr>
      <vt:lpstr>Slide 12</vt:lpstr>
      <vt:lpstr>DRDP (2015)</vt:lpstr>
      <vt:lpstr>DRDP 2015  Table of Contents</vt:lpstr>
      <vt:lpstr>Ask Siri……</vt:lpstr>
      <vt:lpstr>What’s new in the DRDP (2015) ?</vt:lpstr>
      <vt:lpstr> DRDP (2015) Navigation Map</vt:lpstr>
      <vt:lpstr>DRDP (2015) Domains </vt:lpstr>
      <vt:lpstr>Developmental Levels</vt:lpstr>
      <vt:lpstr>DRDP (2015) Continuum of Developmental Levels</vt:lpstr>
      <vt:lpstr>DRDP (2010) and DRDP access –  DRDP (2015)</vt:lpstr>
      <vt:lpstr>Slide 22</vt:lpstr>
      <vt:lpstr>Slide 23</vt:lpstr>
      <vt:lpstr>Three Types of Measures</vt:lpstr>
      <vt:lpstr>Full Continuum Measures</vt:lpstr>
      <vt:lpstr>Full Continuum Measures Continued…</vt:lpstr>
      <vt:lpstr>Earlier Development Measures</vt:lpstr>
      <vt:lpstr>Later Development Measures</vt:lpstr>
      <vt:lpstr>Sample of the ATL-REG Domain</vt:lpstr>
      <vt:lpstr>Using Adaptations</vt:lpstr>
      <vt:lpstr> Adaptations</vt:lpstr>
      <vt:lpstr>DRDP Adaptations</vt:lpstr>
      <vt:lpstr>The System of Adaptations</vt:lpstr>
      <vt:lpstr>Why use adaptations?</vt:lpstr>
      <vt:lpstr>Resources </vt:lpstr>
      <vt:lpstr>DRDP (2015) Module </vt:lpstr>
      <vt:lpstr>Completing the Assessment</vt:lpstr>
      <vt:lpstr>Working with Special Education </vt:lpstr>
      <vt:lpstr>DRDPtech</vt:lpstr>
      <vt:lpstr>DRDPtech Resources </vt:lpstr>
      <vt:lpstr>Putting It All Together </vt:lpstr>
      <vt:lpstr>Use Frameworks as a Resource</vt:lpstr>
      <vt:lpstr>Curriculum Framework in CECO</vt:lpstr>
      <vt:lpstr>Language and Literacy </vt:lpstr>
      <vt:lpstr>According to Our Data</vt:lpstr>
      <vt:lpstr>Putting It All Together </vt:lpstr>
      <vt:lpstr>Some of the ideas include…</vt:lpstr>
      <vt:lpstr>Environment Rating Scale </vt:lpstr>
      <vt:lpstr>When Observing in the Classroom </vt:lpstr>
      <vt:lpstr>Resources </vt:lpstr>
      <vt:lpstr>California Early Childhood Online (CECO)</vt:lpstr>
      <vt:lpstr>Training Opportunities</vt:lpstr>
      <vt:lpstr>Visit draccess.org – for Special Education Information and Resources </vt:lpstr>
      <vt:lpstr>Collaborative Team</vt:lpstr>
      <vt:lpstr> Questions??</vt:lpstr>
      <vt:lpstr>Thank you!!</vt:lpstr>
    </vt:vector>
  </TitlesOfParts>
  <Company>WestEd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stherri</dc:creator>
  <cp:lastModifiedBy>stherri</cp:lastModifiedBy>
  <cp:revision>92</cp:revision>
  <dcterms:created xsi:type="dcterms:W3CDTF">2015-04-03T12:27:37Z</dcterms:created>
  <dcterms:modified xsi:type="dcterms:W3CDTF">2015-04-03T19:42:34Z</dcterms:modified>
</cp:coreProperties>
</file>