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 id="2147483654" r:id="rId2"/>
  </p:sldMasterIdLst>
  <p:notesMasterIdLst>
    <p:notesMasterId r:id="rId32"/>
  </p:notesMasterIdLst>
  <p:handoutMasterIdLst>
    <p:handoutMasterId r:id="rId33"/>
  </p:handoutMasterIdLst>
  <p:sldIdLst>
    <p:sldId id="802" r:id="rId3"/>
    <p:sldId id="782" r:id="rId4"/>
    <p:sldId id="783" r:id="rId5"/>
    <p:sldId id="784" r:id="rId6"/>
    <p:sldId id="801" r:id="rId7"/>
    <p:sldId id="552" r:id="rId8"/>
    <p:sldId id="785" r:id="rId9"/>
    <p:sldId id="790" r:id="rId10"/>
    <p:sldId id="786" r:id="rId11"/>
    <p:sldId id="788" r:id="rId12"/>
    <p:sldId id="792" r:id="rId13"/>
    <p:sldId id="791" r:id="rId14"/>
    <p:sldId id="798" r:id="rId15"/>
    <p:sldId id="699" r:id="rId16"/>
    <p:sldId id="799" r:id="rId17"/>
    <p:sldId id="263" r:id="rId18"/>
    <p:sldId id="264" r:id="rId19"/>
    <p:sldId id="553" r:id="rId20"/>
    <p:sldId id="557" r:id="rId21"/>
    <p:sldId id="549" r:id="rId22"/>
    <p:sldId id="379" r:id="rId23"/>
    <p:sldId id="800" r:id="rId24"/>
    <p:sldId id="286" r:id="rId25"/>
    <p:sldId id="381" r:id="rId26"/>
    <p:sldId id="300" r:id="rId27"/>
    <p:sldId id="301" r:id="rId28"/>
    <p:sldId id="302" r:id="rId29"/>
    <p:sldId id="303" r:id="rId30"/>
    <p:sldId id="797" r:id="rId31"/>
  </p:sldIdLst>
  <p:sldSz cx="9144000" cy="6858000" type="screen4x3"/>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FBFFE8"/>
    <a:srgbClr val="FF1429"/>
    <a:srgbClr val="000090"/>
    <a:srgbClr val="003399"/>
    <a:srgbClr val="0033CC"/>
    <a:srgbClr val="0066FF"/>
    <a:srgbClr val="990099"/>
    <a:srgbClr val="FFC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65" autoAdjust="0"/>
    <p:restoredTop sz="76101" autoAdjust="0"/>
  </p:normalViewPr>
  <p:slideViewPr>
    <p:cSldViewPr>
      <p:cViewPr varScale="1">
        <p:scale>
          <a:sx n="65" d="100"/>
          <a:sy n="65" d="100"/>
        </p:scale>
        <p:origin x="20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230"/>
    </p:cViewPr>
  </p:sorterViewPr>
  <p:notesViewPr>
    <p:cSldViewPr>
      <p:cViewPr>
        <p:scale>
          <a:sx n="50" d="100"/>
          <a:sy n="50" d="100"/>
        </p:scale>
        <p:origin x="3516" y="45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968B-08F5-E641-B79C-90647C9E901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346EF77-0287-CB4E-8118-9A00FA2338E7}">
      <dgm:prSet phldrT="[Text]" custT="1"/>
      <dgm:spPr>
        <a:solidFill>
          <a:srgbClr val="0000FF"/>
        </a:solidFill>
      </dgm:spPr>
      <dgm:t>
        <a:bodyPr/>
        <a:lstStyle/>
        <a:p>
          <a:r>
            <a:rPr lang="en-US" sz="2700" dirty="0">
              <a:solidFill>
                <a:srgbClr val="FBFFE8"/>
              </a:solidFill>
            </a:rPr>
            <a:t>Review materials and procedures  </a:t>
          </a:r>
        </a:p>
      </dgm:t>
    </dgm:pt>
    <dgm:pt modelId="{4C894296-F10A-B742-AEB0-A291EE2A84B1}" type="parTrans" cxnId="{DEDBC340-77A2-9242-84B0-96B37C5979A9}">
      <dgm:prSet/>
      <dgm:spPr/>
      <dgm:t>
        <a:bodyPr/>
        <a:lstStyle/>
        <a:p>
          <a:endParaRPr lang="en-US"/>
        </a:p>
      </dgm:t>
    </dgm:pt>
    <dgm:pt modelId="{A4784FE4-5F57-FF4A-9573-8C884577CE15}" type="sibTrans" cxnId="{DEDBC340-77A2-9242-84B0-96B37C5979A9}">
      <dgm:prSet/>
      <dgm:spPr/>
      <dgm:t>
        <a:bodyPr/>
        <a:lstStyle/>
        <a:p>
          <a:endParaRPr lang="en-US"/>
        </a:p>
      </dgm:t>
    </dgm:pt>
    <dgm:pt modelId="{91D44D96-3BCF-E44B-94B2-47405A4FFD4D}">
      <dgm:prSet phldrT="[Text]"/>
      <dgm:spPr>
        <a:solidFill>
          <a:srgbClr val="0000FF"/>
        </a:solidFill>
      </dgm:spPr>
      <dgm:t>
        <a:bodyPr/>
        <a:lstStyle/>
        <a:p>
          <a:r>
            <a:rPr lang="en-US" dirty="0">
              <a:solidFill>
                <a:srgbClr val="FBFFE8"/>
              </a:solidFill>
            </a:rPr>
            <a:t>Implement Desired Results System  </a:t>
          </a:r>
        </a:p>
      </dgm:t>
    </dgm:pt>
    <dgm:pt modelId="{7C3EB397-2976-1F42-9694-8E6A9FCFFE55}" type="parTrans" cxnId="{AF95EC49-18F4-2448-B3D5-CC26555A66B0}">
      <dgm:prSet/>
      <dgm:spPr/>
      <dgm:t>
        <a:bodyPr/>
        <a:lstStyle/>
        <a:p>
          <a:endParaRPr lang="en-US"/>
        </a:p>
      </dgm:t>
    </dgm:pt>
    <dgm:pt modelId="{1D8351D7-BE3B-4A46-B68C-429A458EF6DC}" type="sibTrans" cxnId="{AF95EC49-18F4-2448-B3D5-CC26555A66B0}">
      <dgm:prSet/>
      <dgm:spPr/>
      <dgm:t>
        <a:bodyPr/>
        <a:lstStyle/>
        <a:p>
          <a:endParaRPr lang="en-US"/>
        </a:p>
      </dgm:t>
    </dgm:pt>
    <dgm:pt modelId="{0CB0838C-A500-374E-BC91-D5CAA10AFDDF}">
      <dgm:prSet phldrT="[Text]"/>
      <dgm:spPr>
        <a:solidFill>
          <a:srgbClr val="0000FF"/>
        </a:solidFill>
      </dgm:spPr>
      <dgm:t>
        <a:bodyPr/>
        <a:lstStyle/>
        <a:p>
          <a:r>
            <a:rPr lang="en-US" dirty="0">
              <a:solidFill>
                <a:srgbClr val="FBFFE8"/>
              </a:solidFill>
            </a:rPr>
            <a:t>Review and complete Agency Annual Report </a:t>
          </a:r>
        </a:p>
      </dgm:t>
    </dgm:pt>
    <dgm:pt modelId="{A8568A04-DC66-2C45-8241-491735038A45}" type="parTrans" cxnId="{6E8DC7A3-3C86-EB4F-9DDE-F05ED319BC2E}">
      <dgm:prSet/>
      <dgm:spPr/>
      <dgm:t>
        <a:bodyPr/>
        <a:lstStyle/>
        <a:p>
          <a:endParaRPr lang="en-US"/>
        </a:p>
      </dgm:t>
    </dgm:pt>
    <dgm:pt modelId="{D96AE1F3-9E6A-B146-9193-0E3E2007AEB2}" type="sibTrans" cxnId="{6E8DC7A3-3C86-EB4F-9DDE-F05ED319BC2E}">
      <dgm:prSet/>
      <dgm:spPr/>
      <dgm:t>
        <a:bodyPr/>
        <a:lstStyle/>
        <a:p>
          <a:endParaRPr lang="en-US"/>
        </a:p>
      </dgm:t>
    </dgm:pt>
    <dgm:pt modelId="{DA4C515D-FFFA-F44F-BC04-A4D2713A2732}">
      <dgm:prSet phldrT="[Text]"/>
      <dgm:spPr>
        <a:solidFill>
          <a:srgbClr val="0000FF"/>
        </a:solidFill>
      </dgm:spPr>
      <dgm:t>
        <a:bodyPr/>
        <a:lstStyle/>
        <a:p>
          <a:r>
            <a:rPr lang="en-US" dirty="0">
              <a:solidFill>
                <a:srgbClr val="FBFFE8"/>
              </a:solidFill>
            </a:rPr>
            <a:t>Send Annual Report to EESD  by June 1</a:t>
          </a:r>
        </a:p>
      </dgm:t>
    </dgm:pt>
    <dgm:pt modelId="{58265A4E-86C6-7B43-BC60-160F086D0AA5}" type="parTrans" cxnId="{C13EB1CE-F6FE-964C-8E45-571828210101}">
      <dgm:prSet/>
      <dgm:spPr/>
      <dgm:t>
        <a:bodyPr/>
        <a:lstStyle/>
        <a:p>
          <a:endParaRPr lang="en-US"/>
        </a:p>
      </dgm:t>
    </dgm:pt>
    <dgm:pt modelId="{F151D5B2-E5A7-B04F-B1CA-077EC9DE1D88}" type="sibTrans" cxnId="{C13EB1CE-F6FE-964C-8E45-571828210101}">
      <dgm:prSet/>
      <dgm:spPr/>
      <dgm:t>
        <a:bodyPr/>
        <a:lstStyle/>
        <a:p>
          <a:endParaRPr lang="en-US"/>
        </a:p>
      </dgm:t>
    </dgm:pt>
    <dgm:pt modelId="{034B3E55-CAFA-6742-9EA2-1530AA6CF877}" type="pres">
      <dgm:prSet presAssocID="{C32F968B-08F5-E641-B79C-90647C9E9011}" presName="outerComposite" presStyleCnt="0">
        <dgm:presLayoutVars>
          <dgm:chMax val="5"/>
          <dgm:dir/>
          <dgm:resizeHandles val="exact"/>
        </dgm:presLayoutVars>
      </dgm:prSet>
      <dgm:spPr/>
    </dgm:pt>
    <dgm:pt modelId="{5C02F92A-7C2B-C049-920F-AF2DAAAC3765}" type="pres">
      <dgm:prSet presAssocID="{C32F968B-08F5-E641-B79C-90647C9E9011}" presName="dummyMaxCanvas" presStyleCnt="0">
        <dgm:presLayoutVars/>
      </dgm:prSet>
      <dgm:spPr/>
    </dgm:pt>
    <dgm:pt modelId="{57892C98-6115-3649-BE38-3464738103FD}" type="pres">
      <dgm:prSet presAssocID="{C32F968B-08F5-E641-B79C-90647C9E9011}" presName="FourNodes_1" presStyleLbl="node1" presStyleIdx="0" presStyleCnt="4">
        <dgm:presLayoutVars>
          <dgm:bulletEnabled val="1"/>
        </dgm:presLayoutVars>
      </dgm:prSet>
      <dgm:spPr/>
    </dgm:pt>
    <dgm:pt modelId="{2D029A18-EC1E-9A43-907C-86F8169159C4}" type="pres">
      <dgm:prSet presAssocID="{C32F968B-08F5-E641-B79C-90647C9E9011}" presName="FourNodes_2" presStyleLbl="node1" presStyleIdx="1" presStyleCnt="4">
        <dgm:presLayoutVars>
          <dgm:bulletEnabled val="1"/>
        </dgm:presLayoutVars>
      </dgm:prSet>
      <dgm:spPr/>
    </dgm:pt>
    <dgm:pt modelId="{E463D952-7A47-2C46-81BE-22908F68F657}" type="pres">
      <dgm:prSet presAssocID="{C32F968B-08F5-E641-B79C-90647C9E9011}" presName="FourNodes_3" presStyleLbl="node1" presStyleIdx="2" presStyleCnt="4">
        <dgm:presLayoutVars>
          <dgm:bulletEnabled val="1"/>
        </dgm:presLayoutVars>
      </dgm:prSet>
      <dgm:spPr/>
    </dgm:pt>
    <dgm:pt modelId="{20520538-FA77-934D-B0AC-10674B9A4277}" type="pres">
      <dgm:prSet presAssocID="{C32F968B-08F5-E641-B79C-90647C9E9011}" presName="FourNodes_4" presStyleLbl="node1" presStyleIdx="3" presStyleCnt="4">
        <dgm:presLayoutVars>
          <dgm:bulletEnabled val="1"/>
        </dgm:presLayoutVars>
      </dgm:prSet>
      <dgm:spPr/>
    </dgm:pt>
    <dgm:pt modelId="{484D9604-76FA-7247-B13D-6DDB3259074C}" type="pres">
      <dgm:prSet presAssocID="{C32F968B-08F5-E641-B79C-90647C9E9011}" presName="FourConn_1-2" presStyleLbl="fgAccFollowNode1" presStyleIdx="0" presStyleCnt="3">
        <dgm:presLayoutVars>
          <dgm:bulletEnabled val="1"/>
        </dgm:presLayoutVars>
      </dgm:prSet>
      <dgm:spPr/>
    </dgm:pt>
    <dgm:pt modelId="{B535CE5B-DCC0-A544-A38C-6C83EF7407D3}" type="pres">
      <dgm:prSet presAssocID="{C32F968B-08F5-E641-B79C-90647C9E9011}" presName="FourConn_2-3" presStyleLbl="fgAccFollowNode1" presStyleIdx="1" presStyleCnt="3">
        <dgm:presLayoutVars>
          <dgm:bulletEnabled val="1"/>
        </dgm:presLayoutVars>
      </dgm:prSet>
      <dgm:spPr/>
    </dgm:pt>
    <dgm:pt modelId="{9D0AFED4-BE03-1B42-B885-9893B30F9002}" type="pres">
      <dgm:prSet presAssocID="{C32F968B-08F5-E641-B79C-90647C9E9011}" presName="FourConn_3-4" presStyleLbl="fgAccFollowNode1" presStyleIdx="2" presStyleCnt="3">
        <dgm:presLayoutVars>
          <dgm:bulletEnabled val="1"/>
        </dgm:presLayoutVars>
      </dgm:prSet>
      <dgm:spPr/>
    </dgm:pt>
    <dgm:pt modelId="{ACB715A3-9C31-8440-A540-4C05FE5EB54C}" type="pres">
      <dgm:prSet presAssocID="{C32F968B-08F5-E641-B79C-90647C9E9011}" presName="FourNodes_1_text" presStyleLbl="node1" presStyleIdx="3" presStyleCnt="4">
        <dgm:presLayoutVars>
          <dgm:bulletEnabled val="1"/>
        </dgm:presLayoutVars>
      </dgm:prSet>
      <dgm:spPr/>
    </dgm:pt>
    <dgm:pt modelId="{DCAB7393-F9C9-3E47-A170-58E46E493873}" type="pres">
      <dgm:prSet presAssocID="{C32F968B-08F5-E641-B79C-90647C9E9011}" presName="FourNodes_2_text" presStyleLbl="node1" presStyleIdx="3" presStyleCnt="4">
        <dgm:presLayoutVars>
          <dgm:bulletEnabled val="1"/>
        </dgm:presLayoutVars>
      </dgm:prSet>
      <dgm:spPr/>
    </dgm:pt>
    <dgm:pt modelId="{3C2CC2CC-84C3-0C45-A32E-5ED34105F91E}" type="pres">
      <dgm:prSet presAssocID="{C32F968B-08F5-E641-B79C-90647C9E9011}" presName="FourNodes_3_text" presStyleLbl="node1" presStyleIdx="3" presStyleCnt="4">
        <dgm:presLayoutVars>
          <dgm:bulletEnabled val="1"/>
        </dgm:presLayoutVars>
      </dgm:prSet>
      <dgm:spPr/>
    </dgm:pt>
    <dgm:pt modelId="{BAC774F7-127D-DB40-AB0E-33C3A17F984C}" type="pres">
      <dgm:prSet presAssocID="{C32F968B-08F5-E641-B79C-90647C9E9011}" presName="FourNodes_4_text" presStyleLbl="node1" presStyleIdx="3" presStyleCnt="4">
        <dgm:presLayoutVars>
          <dgm:bulletEnabled val="1"/>
        </dgm:presLayoutVars>
      </dgm:prSet>
      <dgm:spPr/>
    </dgm:pt>
  </dgm:ptLst>
  <dgm:cxnLst>
    <dgm:cxn modelId="{5A655903-B7A7-7745-A73B-640343905F57}" type="presOf" srcId="{C32F968B-08F5-E641-B79C-90647C9E9011}" destId="{034B3E55-CAFA-6742-9EA2-1530AA6CF877}" srcOrd="0" destOrd="0" presId="urn:microsoft.com/office/officeart/2005/8/layout/vProcess5"/>
    <dgm:cxn modelId="{DEDBC340-77A2-9242-84B0-96B37C5979A9}" srcId="{C32F968B-08F5-E641-B79C-90647C9E9011}" destId="{A346EF77-0287-CB4E-8118-9A00FA2338E7}" srcOrd="0" destOrd="0" parTransId="{4C894296-F10A-B742-AEB0-A291EE2A84B1}" sibTransId="{A4784FE4-5F57-FF4A-9573-8C884577CE15}"/>
    <dgm:cxn modelId="{5196AC41-6EA2-D240-8E7F-B7A1D1E8F46D}" type="presOf" srcId="{DA4C515D-FFFA-F44F-BC04-A4D2713A2732}" destId="{BAC774F7-127D-DB40-AB0E-33C3A17F984C}" srcOrd="1" destOrd="0" presId="urn:microsoft.com/office/officeart/2005/8/layout/vProcess5"/>
    <dgm:cxn modelId="{AF95EC49-18F4-2448-B3D5-CC26555A66B0}" srcId="{C32F968B-08F5-E641-B79C-90647C9E9011}" destId="{91D44D96-3BCF-E44B-94B2-47405A4FFD4D}" srcOrd="1" destOrd="0" parTransId="{7C3EB397-2976-1F42-9694-8E6A9FCFFE55}" sibTransId="{1D8351D7-BE3B-4A46-B68C-429A458EF6DC}"/>
    <dgm:cxn modelId="{400D8070-7908-B444-9D8E-69898CCB1237}" type="presOf" srcId="{1D8351D7-BE3B-4A46-B68C-429A458EF6DC}" destId="{B535CE5B-DCC0-A544-A38C-6C83EF7407D3}" srcOrd="0" destOrd="0" presId="urn:microsoft.com/office/officeart/2005/8/layout/vProcess5"/>
    <dgm:cxn modelId="{742DEA51-82D5-EC4A-88AB-2A532D2EBB22}" type="presOf" srcId="{A4784FE4-5F57-FF4A-9573-8C884577CE15}" destId="{484D9604-76FA-7247-B13D-6DDB3259074C}" srcOrd="0" destOrd="0" presId="urn:microsoft.com/office/officeart/2005/8/layout/vProcess5"/>
    <dgm:cxn modelId="{3CF8417D-AE1A-FA4F-87C8-155906B17F10}" type="presOf" srcId="{0CB0838C-A500-374E-BC91-D5CAA10AFDDF}" destId="{3C2CC2CC-84C3-0C45-A32E-5ED34105F91E}" srcOrd="1" destOrd="0" presId="urn:microsoft.com/office/officeart/2005/8/layout/vProcess5"/>
    <dgm:cxn modelId="{A2BCAE8B-28A5-1F49-B520-024A7A607FD8}" type="presOf" srcId="{91D44D96-3BCF-E44B-94B2-47405A4FFD4D}" destId="{DCAB7393-F9C9-3E47-A170-58E46E493873}" srcOrd="1" destOrd="0" presId="urn:microsoft.com/office/officeart/2005/8/layout/vProcess5"/>
    <dgm:cxn modelId="{5998AA8E-B1C3-7E45-A2AE-3FAAAE64855C}" type="presOf" srcId="{D96AE1F3-9E6A-B146-9193-0E3E2007AEB2}" destId="{9D0AFED4-BE03-1B42-B885-9893B30F9002}" srcOrd="0" destOrd="0" presId="urn:microsoft.com/office/officeart/2005/8/layout/vProcess5"/>
    <dgm:cxn modelId="{14C11694-2257-A143-8F9D-A4D449F2B018}" type="presOf" srcId="{0CB0838C-A500-374E-BC91-D5CAA10AFDDF}" destId="{E463D952-7A47-2C46-81BE-22908F68F657}" srcOrd="0" destOrd="0" presId="urn:microsoft.com/office/officeart/2005/8/layout/vProcess5"/>
    <dgm:cxn modelId="{6E8DC7A3-3C86-EB4F-9DDE-F05ED319BC2E}" srcId="{C32F968B-08F5-E641-B79C-90647C9E9011}" destId="{0CB0838C-A500-374E-BC91-D5CAA10AFDDF}" srcOrd="2" destOrd="0" parTransId="{A8568A04-DC66-2C45-8241-491735038A45}" sibTransId="{D96AE1F3-9E6A-B146-9193-0E3E2007AEB2}"/>
    <dgm:cxn modelId="{ECB4ECA4-314B-484F-8A17-A59A1EEAA2F1}" type="presOf" srcId="{A346EF77-0287-CB4E-8118-9A00FA2338E7}" destId="{ACB715A3-9C31-8440-A540-4C05FE5EB54C}" srcOrd="1" destOrd="0" presId="urn:microsoft.com/office/officeart/2005/8/layout/vProcess5"/>
    <dgm:cxn modelId="{EC094AB7-F347-7F4A-8C9A-079F047E2D89}" type="presOf" srcId="{DA4C515D-FFFA-F44F-BC04-A4D2713A2732}" destId="{20520538-FA77-934D-B0AC-10674B9A4277}" srcOrd="0" destOrd="0" presId="urn:microsoft.com/office/officeart/2005/8/layout/vProcess5"/>
    <dgm:cxn modelId="{C13EB1CE-F6FE-964C-8E45-571828210101}" srcId="{C32F968B-08F5-E641-B79C-90647C9E9011}" destId="{DA4C515D-FFFA-F44F-BC04-A4D2713A2732}" srcOrd="3" destOrd="0" parTransId="{58265A4E-86C6-7B43-BC60-160F086D0AA5}" sibTransId="{F151D5B2-E5A7-B04F-B1CA-077EC9DE1D88}"/>
    <dgm:cxn modelId="{4CF1FFCE-750B-1C4C-8A32-62E397CC6CDF}" type="presOf" srcId="{A346EF77-0287-CB4E-8118-9A00FA2338E7}" destId="{57892C98-6115-3649-BE38-3464738103FD}" srcOrd="0" destOrd="0" presId="urn:microsoft.com/office/officeart/2005/8/layout/vProcess5"/>
    <dgm:cxn modelId="{772671D5-FD6B-704E-801E-8AB91C1BF9F8}" type="presOf" srcId="{91D44D96-3BCF-E44B-94B2-47405A4FFD4D}" destId="{2D029A18-EC1E-9A43-907C-86F8169159C4}" srcOrd="0" destOrd="0" presId="urn:microsoft.com/office/officeart/2005/8/layout/vProcess5"/>
    <dgm:cxn modelId="{A0A2104A-FA18-8940-90AF-970C64CEF2AC}" type="presParOf" srcId="{034B3E55-CAFA-6742-9EA2-1530AA6CF877}" destId="{5C02F92A-7C2B-C049-920F-AF2DAAAC3765}" srcOrd="0" destOrd="0" presId="urn:microsoft.com/office/officeart/2005/8/layout/vProcess5"/>
    <dgm:cxn modelId="{3AF7C385-7D71-334F-BDFF-72D24C771660}" type="presParOf" srcId="{034B3E55-CAFA-6742-9EA2-1530AA6CF877}" destId="{57892C98-6115-3649-BE38-3464738103FD}" srcOrd="1" destOrd="0" presId="urn:microsoft.com/office/officeart/2005/8/layout/vProcess5"/>
    <dgm:cxn modelId="{181FAE15-DEA9-FD4B-8D22-BEDA7B7F44E6}" type="presParOf" srcId="{034B3E55-CAFA-6742-9EA2-1530AA6CF877}" destId="{2D029A18-EC1E-9A43-907C-86F8169159C4}" srcOrd="2" destOrd="0" presId="urn:microsoft.com/office/officeart/2005/8/layout/vProcess5"/>
    <dgm:cxn modelId="{1B24B8CF-351B-8946-B3C1-F66ED3EC5A22}" type="presParOf" srcId="{034B3E55-CAFA-6742-9EA2-1530AA6CF877}" destId="{E463D952-7A47-2C46-81BE-22908F68F657}" srcOrd="3" destOrd="0" presId="urn:microsoft.com/office/officeart/2005/8/layout/vProcess5"/>
    <dgm:cxn modelId="{BB1069CB-C55C-D84F-96E1-FC3D52C0B464}" type="presParOf" srcId="{034B3E55-CAFA-6742-9EA2-1530AA6CF877}" destId="{20520538-FA77-934D-B0AC-10674B9A4277}" srcOrd="4" destOrd="0" presId="urn:microsoft.com/office/officeart/2005/8/layout/vProcess5"/>
    <dgm:cxn modelId="{E82581EE-99C0-004B-9769-7F1175E4FC5B}" type="presParOf" srcId="{034B3E55-CAFA-6742-9EA2-1530AA6CF877}" destId="{484D9604-76FA-7247-B13D-6DDB3259074C}" srcOrd="5" destOrd="0" presId="urn:microsoft.com/office/officeart/2005/8/layout/vProcess5"/>
    <dgm:cxn modelId="{9164ED22-5448-964F-94CE-1191386C03B1}" type="presParOf" srcId="{034B3E55-CAFA-6742-9EA2-1530AA6CF877}" destId="{B535CE5B-DCC0-A544-A38C-6C83EF7407D3}" srcOrd="6" destOrd="0" presId="urn:microsoft.com/office/officeart/2005/8/layout/vProcess5"/>
    <dgm:cxn modelId="{E5E30711-2BA5-9942-AC43-442B6A238BDC}" type="presParOf" srcId="{034B3E55-CAFA-6742-9EA2-1530AA6CF877}" destId="{9D0AFED4-BE03-1B42-B885-9893B30F9002}" srcOrd="7" destOrd="0" presId="urn:microsoft.com/office/officeart/2005/8/layout/vProcess5"/>
    <dgm:cxn modelId="{50BDFD8F-C02D-A747-A640-58462DA1C79F}" type="presParOf" srcId="{034B3E55-CAFA-6742-9EA2-1530AA6CF877}" destId="{ACB715A3-9C31-8440-A540-4C05FE5EB54C}" srcOrd="8" destOrd="0" presId="urn:microsoft.com/office/officeart/2005/8/layout/vProcess5"/>
    <dgm:cxn modelId="{DB8FBFB2-C005-D94E-9272-97F39D01204F}" type="presParOf" srcId="{034B3E55-CAFA-6742-9EA2-1530AA6CF877}" destId="{DCAB7393-F9C9-3E47-A170-58E46E493873}" srcOrd="9" destOrd="0" presId="urn:microsoft.com/office/officeart/2005/8/layout/vProcess5"/>
    <dgm:cxn modelId="{67E3B994-4544-4142-8536-B1053301CF08}" type="presParOf" srcId="{034B3E55-CAFA-6742-9EA2-1530AA6CF877}" destId="{3C2CC2CC-84C3-0C45-A32E-5ED34105F91E}" srcOrd="10" destOrd="0" presId="urn:microsoft.com/office/officeart/2005/8/layout/vProcess5"/>
    <dgm:cxn modelId="{3929623A-7319-FA46-BE88-247C83B05B8F}" type="presParOf" srcId="{034B3E55-CAFA-6742-9EA2-1530AA6CF877}" destId="{BAC774F7-127D-DB40-AB0E-33C3A17F984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2C98-6115-3649-BE38-3464738103FD}">
      <dsp:nvSpPr>
        <dsp:cNvPr id="0" name=""/>
        <dsp:cNvSpPr/>
      </dsp:nvSpPr>
      <dsp:spPr>
        <a:xfrm>
          <a:off x="0" y="0"/>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Review materials and procedures  </a:t>
          </a:r>
        </a:p>
      </dsp:txBody>
      <dsp:txXfrm>
        <a:off x="28969" y="28969"/>
        <a:ext cx="4091693" cy="931137"/>
      </dsp:txXfrm>
    </dsp:sp>
    <dsp:sp modelId="{2D029A18-EC1E-9A43-907C-86F8169159C4}">
      <dsp:nvSpPr>
        <dsp:cNvPr id="0" name=""/>
        <dsp:cNvSpPr/>
      </dsp:nvSpPr>
      <dsp:spPr>
        <a:xfrm>
          <a:off x="439064" y="1168907"/>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Implement Desired Results System  </a:t>
          </a:r>
        </a:p>
      </dsp:txBody>
      <dsp:txXfrm>
        <a:off x="468033" y="1197876"/>
        <a:ext cx="4102658" cy="931137"/>
      </dsp:txXfrm>
    </dsp:sp>
    <dsp:sp modelId="{E463D952-7A47-2C46-81BE-22908F68F657}">
      <dsp:nvSpPr>
        <dsp:cNvPr id="0" name=""/>
        <dsp:cNvSpPr/>
      </dsp:nvSpPr>
      <dsp:spPr>
        <a:xfrm>
          <a:off x="871575" y="2337815"/>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Review and complete Agency Annual Report </a:t>
          </a:r>
        </a:p>
      </dsp:txBody>
      <dsp:txXfrm>
        <a:off x="900544" y="2366784"/>
        <a:ext cx="4109211" cy="931137"/>
      </dsp:txXfrm>
    </dsp:sp>
    <dsp:sp modelId="{20520538-FA77-934D-B0AC-10674B9A4277}">
      <dsp:nvSpPr>
        <dsp:cNvPr id="0" name=""/>
        <dsp:cNvSpPr/>
      </dsp:nvSpPr>
      <dsp:spPr>
        <a:xfrm>
          <a:off x="1310640" y="3506723"/>
          <a:ext cx="5242560" cy="989075"/>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BFFE8"/>
              </a:solidFill>
            </a:rPr>
            <a:t>Send Annual Report to EESD  by June 1</a:t>
          </a:r>
        </a:p>
      </dsp:txBody>
      <dsp:txXfrm>
        <a:off x="1339609" y="3535692"/>
        <a:ext cx="4102658" cy="931137"/>
      </dsp:txXfrm>
    </dsp:sp>
    <dsp:sp modelId="{484D9604-76FA-7247-B13D-6DDB3259074C}">
      <dsp:nvSpPr>
        <dsp:cNvPr id="0" name=""/>
        <dsp:cNvSpPr/>
      </dsp:nvSpPr>
      <dsp:spPr>
        <a:xfrm>
          <a:off x="4599660" y="757542"/>
          <a:ext cx="642899" cy="6428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744312" y="757542"/>
        <a:ext cx="353595" cy="483781"/>
      </dsp:txXfrm>
    </dsp:sp>
    <dsp:sp modelId="{B535CE5B-DCC0-A544-A38C-6C83EF7407D3}">
      <dsp:nvSpPr>
        <dsp:cNvPr id="0" name=""/>
        <dsp:cNvSpPr/>
      </dsp:nvSpPr>
      <dsp:spPr>
        <a:xfrm>
          <a:off x="5038725" y="1926449"/>
          <a:ext cx="642899" cy="6428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183377" y="1926449"/>
        <a:ext cx="353595" cy="483781"/>
      </dsp:txXfrm>
    </dsp:sp>
    <dsp:sp modelId="{9D0AFED4-BE03-1B42-B885-9893B30F9002}">
      <dsp:nvSpPr>
        <dsp:cNvPr id="0" name=""/>
        <dsp:cNvSpPr/>
      </dsp:nvSpPr>
      <dsp:spPr>
        <a:xfrm>
          <a:off x="5471236" y="3095357"/>
          <a:ext cx="642899" cy="6428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15888" y="3095357"/>
        <a:ext cx="353595" cy="48378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CF5FA2D-DDC8-B849-B92A-FE0B9815E17F}" type="slidenum">
              <a:rPr lang="en-US"/>
              <a:pPr/>
              <a:t>‹#›</a:t>
            </a:fld>
            <a:endParaRPr lang="en-US"/>
          </a:p>
        </p:txBody>
      </p:sp>
    </p:spTree>
    <p:extLst>
      <p:ext uri="{BB962C8B-B14F-4D97-AF65-F5344CB8AC3E}">
        <p14:creationId xmlns:p14="http://schemas.microsoft.com/office/powerpoint/2010/main" val="1948154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181252" name="Rectangle 4"/>
          <p:cNvSpPr>
            <a:spLocks noGrp="1" noRot="1" noChangeAspect="1" noChangeArrowheads="1" noTextEdit="1"/>
          </p:cNvSpPr>
          <p:nvPr>
            <p:ph type="sldImg" idx="2"/>
          </p:nvPr>
        </p:nvSpPr>
        <p:spPr bwMode="auto">
          <a:xfrm>
            <a:off x="609600" y="1566092"/>
            <a:ext cx="3307339" cy="2480504"/>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 name="TextBox 1"/>
          <p:cNvSpPr txBox="1"/>
          <p:nvPr/>
        </p:nvSpPr>
        <p:spPr>
          <a:xfrm>
            <a:off x="762000" y="744024"/>
            <a:ext cx="2819400" cy="307777"/>
          </a:xfrm>
          <a:prstGeom prst="rect">
            <a:avLst/>
          </a:prstGeom>
          <a:noFill/>
        </p:spPr>
        <p:txBody>
          <a:bodyPr wrap="square" rtlCol="0">
            <a:spAutoFit/>
          </a:bodyPr>
          <a:lstStyle/>
          <a:p>
            <a:r>
              <a:rPr lang="en-US" sz="1400" b="1" cap="all" baseline="0" dirty="0"/>
              <a:t>Desired Results Training</a:t>
            </a:r>
          </a:p>
        </p:txBody>
      </p:sp>
      <p:sp>
        <p:nvSpPr>
          <p:cNvPr id="3" name="TextBox 2"/>
          <p:cNvSpPr txBox="1"/>
          <p:nvPr/>
        </p:nvSpPr>
        <p:spPr>
          <a:xfrm>
            <a:off x="4144963" y="734883"/>
            <a:ext cx="2713037" cy="1600438"/>
          </a:xfrm>
          <a:prstGeom prst="rect">
            <a:avLst/>
          </a:prstGeom>
          <a:noFill/>
        </p:spPr>
        <p:txBody>
          <a:bodyPr wrap="square" rtlCol="0">
            <a:spAutoFit/>
          </a:bodyPr>
          <a:lstStyle/>
          <a:p>
            <a:r>
              <a:rPr lang="en-US" sz="1400" b="1" cap="all" baseline="0" dirty="0"/>
              <a:t>Session 1: Overview</a:t>
            </a:r>
          </a:p>
          <a:p>
            <a:pPr algn="l"/>
            <a:br>
              <a:rPr lang="en-US" sz="1400" b="1" dirty="0"/>
            </a:br>
            <a:r>
              <a:rPr lang="en-US" sz="1400" b="1" dirty="0"/>
              <a:t>              Handout</a:t>
            </a:r>
          </a:p>
          <a:p>
            <a:pPr algn="l"/>
            <a:endParaRPr lang="en-US" sz="1400" b="1" dirty="0"/>
          </a:p>
          <a:p>
            <a:pPr algn="l"/>
            <a:endParaRPr lang="en-US" sz="1400" b="1" dirty="0"/>
          </a:p>
          <a:p>
            <a:pPr algn="l"/>
            <a:endParaRPr lang="en-US" sz="1400" b="1" dirty="0"/>
          </a:p>
          <a:p>
            <a:pPr algn="ctr"/>
            <a:r>
              <a:rPr lang="en-US" sz="1400" b="1" dirty="0"/>
              <a:t>None</a:t>
            </a:r>
          </a:p>
        </p:txBody>
      </p:sp>
    </p:spTree>
    <p:extLst>
      <p:ext uri="{BB962C8B-B14F-4D97-AF65-F5344CB8AC3E}">
        <p14:creationId xmlns:p14="http://schemas.microsoft.com/office/powerpoint/2010/main" val="2424344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desiredresults.us" TargetMode="External"/><Relationship Id="rId3" Type="http://schemas.openxmlformats.org/officeDocument/2006/relationships/hyperlink" Target="http://www.pitc.org/" TargetMode="External"/><Relationship Id="rId7" Type="http://schemas.openxmlformats.org/officeDocument/2006/relationships/hyperlink" Target="http://humanservices.ucdavis.edu/ChildDev/Programs/FamilyChildCare.aspx?unit=CHLDEV"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calsac.org/" TargetMode="External"/><Relationship Id="rId11" Type="http://schemas.openxmlformats.org/officeDocument/2006/relationships/hyperlink" Target="http://www.childdevelopment.org" TargetMode="External"/><Relationship Id="rId5" Type="http://schemas.openxmlformats.org/officeDocument/2006/relationships/hyperlink" Target="http://www.cpin.us/p/pel/" TargetMode="External"/><Relationship Id="rId10" Type="http://schemas.openxmlformats.org/officeDocument/2006/relationships/hyperlink" Target="http://www.wested.org/facultyinitiative/" TargetMode="External"/><Relationship Id="rId4" Type="http://schemas.openxmlformats.org/officeDocument/2006/relationships/hyperlink" Target="http://www.cpin.us/" TargetMode="External"/><Relationship Id="rId9" Type="http://schemas.openxmlformats.org/officeDocument/2006/relationships/hyperlink" Target="http://www.ecementor.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pPr eaLnBrk="1" hangingPunct="1"/>
            <a:r>
              <a:rPr lang="en-US" i="1" dirty="0">
                <a:latin typeface="Arial" pitchFamily="-65" charset="0"/>
                <a:ea typeface="ＭＳ Ｐゴシック" pitchFamily="-65" charset="-128"/>
                <a:cs typeface="Arial" pitchFamily="-65" charset="0"/>
              </a:rPr>
              <a:t>Trainer note: Introduce yourself, co-trainers, and special guests.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Participants will learn about why the Desired Results system was developed and how it can be used to improve quality services to children and families. Participants should write ONLY on the colored pages in the binders. The white pages can be used as handout masters when they return to their agencies to train others.</a:t>
            </a:r>
          </a:p>
          <a:p>
            <a:endParaRPr lang="en-US" dirty="0"/>
          </a:p>
        </p:txBody>
      </p:sp>
    </p:spTree>
    <p:extLst>
      <p:ext uri="{BB962C8B-B14F-4D97-AF65-F5344CB8AC3E}">
        <p14:creationId xmlns:p14="http://schemas.microsoft.com/office/powerpoint/2010/main" val="2282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Rot="1" noChangeAspect="1" noChangeArrowheads="1" noTextEdit="1"/>
          </p:cNvSpPr>
          <p:nvPr>
            <p:ph type="sldImg"/>
          </p:nvPr>
        </p:nvSpPr>
        <p:spPr>
          <a:xfrm>
            <a:off x="609600" y="1566863"/>
            <a:ext cx="3306763" cy="2479675"/>
          </a:xfrm>
          <a:ln/>
        </p:spPr>
      </p:sp>
      <p:sp>
        <p:nvSpPr>
          <p:cNvPr id="190468" name="Rectangle 3"/>
          <p:cNvSpPr>
            <a:spLocks noGrp="1" noChangeArrowheads="1"/>
          </p:cNvSpPr>
          <p:nvPr>
            <p:ph type="body" idx="1"/>
          </p:nvPr>
        </p:nvSpPr>
        <p:spPr>
          <a:noFill/>
          <a:ln/>
        </p:spPr>
        <p:txBody>
          <a:bodyPr/>
          <a:lstStyle/>
          <a:p>
            <a:pPr eaLnBrk="1" hangingPunct="1">
              <a:spcBef>
                <a:spcPct val="0"/>
              </a:spcBef>
            </a:pPr>
            <a:r>
              <a:rPr lang="en-US" dirty="0">
                <a:latin typeface="Arial" pitchFamily="-65" charset="0"/>
                <a:ea typeface="ＭＳ Ｐゴシック" pitchFamily="-65" charset="-128"/>
                <a:cs typeface="Arial" pitchFamily="-65" charset="0"/>
              </a:rPr>
              <a:t>Another element of the system includes the Curriculum Frameworks. The Framework offers guidance on how programs and teachers can support the learning and development that are described in the foundations</a:t>
            </a:r>
            <a:r>
              <a:rPr lang="en-US" baseline="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through environments and experiences that are linguistically and developmentally appropriate, as well as individually and culturally meaningful and connected.</a:t>
            </a:r>
          </a:p>
          <a:p>
            <a:pPr eaLnBrk="1" hangingPunct="1">
              <a:spcBef>
                <a:spcPts val="475"/>
              </a:spcBef>
            </a:pPr>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144311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609600" y="1566863"/>
            <a:ext cx="3306763" cy="2479675"/>
          </a:xfrm>
          <a:ln/>
        </p:spPr>
      </p:sp>
    </p:spTree>
    <p:extLst>
      <p:ext uri="{BB962C8B-B14F-4D97-AF65-F5344CB8AC3E}">
        <p14:creationId xmlns:p14="http://schemas.microsoft.com/office/powerpoint/2010/main" val="139715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609600" y="1566863"/>
            <a:ext cx="3306763" cy="2479675"/>
          </a:xfrm>
          <a:ln/>
        </p:spPr>
      </p:sp>
      <p:sp>
        <p:nvSpPr>
          <p:cNvPr id="61443" name="Notes Placeholder 2"/>
          <p:cNvSpPr>
            <a:spLocks noGrp="1"/>
          </p:cNvSpPr>
          <p:nvPr>
            <p:ph type="body" idx="1"/>
          </p:nvPr>
        </p:nvSpPr>
        <p:spPr>
          <a:xfrm>
            <a:off x="493713" y="4560888"/>
            <a:ext cx="6359525" cy="4735512"/>
          </a:xfrm>
        </p:spPr>
        <p:txBody>
          <a:bodyPr>
            <a:noAutofit/>
          </a:bodyPr>
          <a:lstStyle/>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Refer to Handout - </a:t>
            </a:r>
            <a:r>
              <a:rPr lang="en-US" sz="1100" b="1" dirty="0">
                <a:latin typeface="Arial" pitchFamily="-65" charset="0"/>
                <a:ea typeface="ＭＳ Ｐゴシック" pitchFamily="-65" charset="-128"/>
                <a:cs typeface="ＭＳ Ｐゴシック" pitchFamily="-65" charset="-128"/>
              </a:rPr>
              <a:t>California Department of Education Early Education &amp; Support Division (CDE/EESD) Professional Development Resources </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The Program for Infant Toddler Care (PITC) seeks to ensure that America's infants get a safe, healthy, emotionally secure and intellectually rich start in life. </a:t>
            </a:r>
            <a:r>
              <a:rPr lang="en-US" sz="1100" u="sng" dirty="0">
                <a:latin typeface="Arial" pitchFamily="-65" charset="0"/>
                <a:ea typeface="ＭＳ Ｐゴシック" pitchFamily="-65" charset="-128"/>
                <a:cs typeface="ＭＳ Ｐゴシック" pitchFamily="-65" charset="-128"/>
                <a:hlinkClick r:id="rId3"/>
              </a:rPr>
              <a:t>http://www.pitc.org/</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California Preschool Instructional Network (CPIN) provides professional development and technical assistance to preschool teachers and administrators to ensure preschool children are ready for school. </a:t>
            </a:r>
            <a:r>
              <a:rPr lang="en-US" sz="1100" u="sng" dirty="0">
                <a:latin typeface="Arial" pitchFamily="-65" charset="0"/>
                <a:ea typeface="ＭＳ Ｐゴシック" pitchFamily="-65" charset="-128"/>
                <a:cs typeface="ＭＳ Ｐゴシック" pitchFamily="-65" charset="-128"/>
                <a:hlinkClick r:id="rId4"/>
              </a:rPr>
              <a:t>http://www.cpin.us/</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The Preschool English Learner Training provides teaching strategies, materials, and trainings to individuals interested in achieving optimal educational outcomes for children who attend public preschool programs and speak a language other than English. </a:t>
            </a:r>
            <a:r>
              <a:rPr lang="en-US" sz="1100" u="sng" dirty="0">
                <a:latin typeface="Arial" pitchFamily="-65" charset="0"/>
                <a:ea typeface="ＭＳ Ｐゴシック" pitchFamily="-65" charset="-128"/>
                <a:cs typeface="ＭＳ Ｐゴシック" pitchFamily="-65" charset="-128"/>
                <a:hlinkClick r:id="rId5"/>
              </a:rPr>
              <a:t>http://www.cpin.us/p/pel/</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California School-Age Consortium (</a:t>
            </a:r>
            <a:r>
              <a:rPr lang="en-US" sz="1100" dirty="0" err="1">
                <a:latin typeface="Arial" pitchFamily="-65" charset="0"/>
                <a:ea typeface="ＭＳ Ｐゴシック" pitchFamily="-65" charset="-128"/>
                <a:cs typeface="ＭＳ Ｐゴシック" pitchFamily="-65" charset="-128"/>
              </a:rPr>
              <a:t>CalSAC</a:t>
            </a:r>
            <a:r>
              <a:rPr lang="en-US" sz="1100" dirty="0">
                <a:latin typeface="Arial" pitchFamily="-65" charset="0"/>
                <a:ea typeface="ＭＳ Ｐゴシック" pitchFamily="-65" charset="-128"/>
                <a:cs typeface="ＭＳ Ｐゴシック" pitchFamily="-65" charset="-128"/>
              </a:rPr>
              <a:t>) - </a:t>
            </a:r>
            <a:r>
              <a:rPr lang="en-US" sz="1100" dirty="0" err="1">
                <a:latin typeface="Arial" pitchFamily="-65" charset="0"/>
                <a:ea typeface="ＭＳ Ｐゴシック" pitchFamily="-65" charset="-128"/>
                <a:cs typeface="ＭＳ Ｐゴシック" pitchFamily="-65" charset="-128"/>
              </a:rPr>
              <a:t>CalSAC’s</a:t>
            </a:r>
            <a:r>
              <a:rPr lang="en-US" sz="1100" dirty="0">
                <a:latin typeface="Arial" pitchFamily="-65" charset="0"/>
                <a:ea typeface="ＭＳ Ｐゴシック" pitchFamily="-65" charset="-128"/>
                <a:cs typeface="ＭＳ Ｐゴシック" pitchFamily="-65" charset="-128"/>
              </a:rPr>
              <a:t> mission is to enhance the performance of California out-of-school program providers by building connections, competence, and community. </a:t>
            </a:r>
            <a:r>
              <a:rPr lang="en-US" sz="1100" u="sng" dirty="0">
                <a:latin typeface="Arial" pitchFamily="-65" charset="0"/>
                <a:ea typeface="ＭＳ Ｐゴシック" pitchFamily="-65" charset="-128"/>
                <a:cs typeface="ＭＳ Ｐゴシック" pitchFamily="-65" charset="-128"/>
                <a:hlinkClick r:id="rId6"/>
              </a:rPr>
              <a:t>http://www.calsac.org/</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Family Child Care at Its Best provides high-quality, university-based child development education to thousands of licensed and license-exempt family childcare providers throughout California. </a:t>
            </a:r>
            <a:r>
              <a:rPr lang="en-US" sz="1100" u="sng" dirty="0">
                <a:latin typeface="Arial" pitchFamily="-65" charset="0"/>
                <a:ea typeface="ＭＳ Ｐゴシック" pitchFamily="-65" charset="-128"/>
                <a:cs typeface="ＭＳ Ｐゴシック" pitchFamily="-65" charset="-128"/>
                <a:hlinkClick r:id="rId7"/>
              </a:rPr>
              <a:t>http://humanservices.ucdavis.edu/ChildDev/Programs/FamilyChildCare.aspx?unit=CHLDEV</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Desired Results Training and Technical Assistance Project  provides training and technical assistance in the implementation of the Desired Results system, including assessing children with the Desired Results Developmental Profile</a:t>
            </a:r>
            <a:r>
              <a:rPr lang="en-US" sz="1100" baseline="30000" dirty="0">
                <a:latin typeface="Arial" pitchFamily="-65" charset="0"/>
                <a:ea typeface="ＭＳ Ｐゴシック" pitchFamily="-65" charset="-128"/>
                <a:cs typeface="ＭＳ Ｐゴシック" pitchFamily="-65" charset="-128"/>
              </a:rPr>
              <a:t>©</a:t>
            </a:r>
            <a:r>
              <a:rPr lang="en-US" sz="1100" dirty="0">
                <a:latin typeface="Arial" pitchFamily="-65" charset="0"/>
                <a:ea typeface="ＭＳ Ｐゴシック" pitchFamily="-65" charset="-128"/>
                <a:cs typeface="ＭＳ Ｐゴシック" pitchFamily="-65" charset="-128"/>
              </a:rPr>
              <a:t>. </a:t>
            </a:r>
            <a:r>
              <a:rPr lang="en-US" sz="1100" u="sng" dirty="0">
                <a:latin typeface="Arial" pitchFamily="-65" charset="0"/>
                <a:ea typeface="ＭＳ Ｐゴシック" pitchFamily="-65" charset="-128"/>
                <a:cs typeface="ＭＳ Ｐゴシック" pitchFamily="-65" charset="-128"/>
                <a:hlinkClick r:id="rId8"/>
              </a:rPr>
              <a:t>http://www.desiredresults.us</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The California Early Childhood Mentor Program provides resources and support to aspiring and experienced teachers and administrators in programs serving children birth to five and before- and after-school programs. </a:t>
            </a:r>
            <a:r>
              <a:rPr lang="en-US" sz="1100" u="sng" dirty="0">
                <a:latin typeface="Arial" pitchFamily="-65" charset="0"/>
                <a:ea typeface="ＭＳ Ｐゴシック" pitchFamily="-65" charset="-128"/>
                <a:cs typeface="ＭＳ Ｐゴシック" pitchFamily="-65" charset="-128"/>
                <a:hlinkClick r:id="rId9"/>
              </a:rPr>
              <a:t>http://www.ecementor.org/</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CDE/ECE Faculty Initiative Project aligns and integrates essential content and competencies of key CDE/EESD materials and initiatives with core early childhood education curriculum of the California Community College (CCC) and the California State University (CSU) systems. </a:t>
            </a:r>
            <a:r>
              <a:rPr lang="en-US" sz="1100" u="sng" dirty="0">
                <a:latin typeface="Arial" pitchFamily="-65" charset="0"/>
                <a:ea typeface="ＭＳ Ｐゴシック" pitchFamily="-65" charset="-128"/>
                <a:cs typeface="ＭＳ Ｐゴシック" pitchFamily="-65" charset="-128"/>
                <a:hlinkClick r:id="rId10"/>
              </a:rPr>
              <a:t>http://www.wested.org/facultyinitiative/</a:t>
            </a:r>
            <a:endParaRPr lang="en-US" sz="1100" dirty="0">
              <a:latin typeface="Arial" pitchFamily="-65" charset="0"/>
              <a:ea typeface="ＭＳ Ｐゴシック" pitchFamily="-65" charset="-128"/>
              <a:cs typeface="ＭＳ Ｐゴシック" pitchFamily="-65" charset="-128"/>
            </a:endParaRP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 </a:t>
            </a:r>
          </a:p>
          <a:p>
            <a:pPr eaLnBrk="1" hangingPunct="1">
              <a:lnSpc>
                <a:spcPct val="70000"/>
              </a:lnSpc>
              <a:spcBef>
                <a:spcPct val="0"/>
              </a:spcBef>
            </a:pPr>
            <a:r>
              <a:rPr lang="en-US" sz="1100" dirty="0">
                <a:latin typeface="Arial" pitchFamily="-65" charset="0"/>
                <a:ea typeface="ＭＳ Ｐゴシック" pitchFamily="-65" charset="-128"/>
                <a:cs typeface="ＭＳ Ｐゴシック" pitchFamily="-65" charset="-128"/>
              </a:rPr>
              <a:t>The Child Development Training Consortium promotes high quality early education to California’s children and families by providing financial and technical assistance to child development students and professionals. </a:t>
            </a:r>
            <a:r>
              <a:rPr lang="en-US" sz="1100" u="sng" dirty="0">
                <a:latin typeface="Arial" pitchFamily="-65" charset="0"/>
                <a:ea typeface="ＭＳ Ｐゴシック" pitchFamily="-65" charset="-128"/>
                <a:cs typeface="ＭＳ Ｐゴシック" pitchFamily="-65" charset="-128"/>
                <a:hlinkClick r:id="rId11"/>
              </a:rPr>
              <a:t>http://www.childdevelopment.org</a:t>
            </a:r>
            <a:r>
              <a:rPr lang="en-US" sz="1100" dirty="0">
                <a:latin typeface="Arial" pitchFamily="-65" charset="0"/>
                <a:ea typeface="ＭＳ Ｐゴシック" pitchFamily="-65" charset="-128"/>
                <a:cs typeface="ＭＳ Ｐゴシック" pitchFamily="-65" charset="-128"/>
              </a:rPr>
              <a:t> </a:t>
            </a:r>
          </a:p>
        </p:txBody>
      </p:sp>
    </p:spTree>
    <p:extLst>
      <p:ext uri="{BB962C8B-B14F-4D97-AF65-F5344CB8AC3E}">
        <p14:creationId xmlns:p14="http://schemas.microsoft.com/office/powerpoint/2010/main" val="87941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609600" y="1566863"/>
            <a:ext cx="3306763" cy="2479675"/>
          </a:xfrm>
          <a:ln/>
        </p:spPr>
      </p:sp>
      <p:sp>
        <p:nvSpPr>
          <p:cNvPr id="1935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Arial" charset="0"/>
              </a:rPr>
              <a:t>The system includes the assessment, the ERS, parent surveys and Program Self Evaluation. </a:t>
            </a:r>
          </a:p>
        </p:txBody>
      </p:sp>
    </p:spTree>
    <p:extLst>
      <p:ext uri="{BB962C8B-B14F-4D97-AF65-F5344CB8AC3E}">
        <p14:creationId xmlns:p14="http://schemas.microsoft.com/office/powerpoint/2010/main" val="227228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Rot="1" noChangeAspect="1" noChangeArrowheads="1" noTextEdit="1"/>
          </p:cNvSpPr>
          <p:nvPr>
            <p:ph type="sldImg"/>
          </p:nvPr>
        </p:nvSpPr>
        <p:spPr>
          <a:xfrm>
            <a:off x="609600" y="1566863"/>
            <a:ext cx="3306763" cy="2479675"/>
          </a:xfrm>
          <a:ln/>
        </p:spPr>
      </p:sp>
      <p:sp>
        <p:nvSpPr>
          <p:cNvPr id="196611" name="Rectangle 1027"/>
          <p:cNvSpPr>
            <a:spLocks noGrp="1" noChangeArrowheads="1"/>
          </p:cNvSpPr>
          <p:nvPr>
            <p:ph type="body" idx="1"/>
          </p:nvPr>
        </p:nvSpPr>
        <p:spPr>
          <a:xfrm>
            <a:off x="731838" y="4560888"/>
            <a:ext cx="5851525" cy="4319587"/>
          </a:xfrm>
          <a:ln/>
        </p:spPr>
        <p:txBody>
          <a:bodyPr/>
          <a:lstStyle/>
          <a:p>
            <a:pPr eaLnBrk="1" hangingPunct="1"/>
            <a:r>
              <a:rPr lang="en-US" dirty="0">
                <a:latin typeface="Arial" pitchFamily="-65" charset="0"/>
                <a:ea typeface="ＭＳ Ｐゴシック" pitchFamily="-65" charset="-128"/>
                <a:cs typeface="Arial" pitchFamily="-65" charset="0"/>
              </a:rPr>
              <a:t>Activity: Opening Activity</a:t>
            </a:r>
          </a:p>
          <a:p>
            <a:pPr eaLnBrk="1" hangingPunct="1"/>
            <a:r>
              <a:rPr lang="en-US" dirty="0">
                <a:latin typeface="Arial" pitchFamily="-65" charset="0"/>
                <a:ea typeface="ＭＳ Ｐゴシック" pitchFamily="-65" charset="-128"/>
                <a:cs typeface="Arial" pitchFamily="-65" charset="0"/>
              </a:rPr>
              <a:t>Get</a:t>
            </a:r>
            <a:r>
              <a:rPr lang="en-US" baseline="0" dirty="0">
                <a:latin typeface="Arial" pitchFamily="-65" charset="0"/>
                <a:ea typeface="ＭＳ Ｐゴシック" pitchFamily="-65" charset="-128"/>
                <a:cs typeface="Arial" pitchFamily="-65" charset="0"/>
              </a:rPr>
              <a:t> three sticky notes from your table. On the first note, write down what you already know about the Desired Results system. </a:t>
            </a:r>
          </a:p>
          <a:p>
            <a:pPr eaLnBrk="1" hangingPunct="1"/>
            <a:r>
              <a:rPr lang="en-US" baseline="0" dirty="0">
                <a:latin typeface="Arial" pitchFamily="-65" charset="0"/>
                <a:ea typeface="ＭＳ Ｐゴシック" pitchFamily="-65" charset="-128"/>
                <a:cs typeface="Arial" pitchFamily="-65" charset="0"/>
              </a:rPr>
              <a:t>On the second sticky note, write down what you want to know about the desired results system.</a:t>
            </a:r>
          </a:p>
          <a:p>
            <a:pPr eaLnBrk="1" hangingPunct="1"/>
            <a:r>
              <a:rPr lang="en-US" baseline="0" dirty="0">
                <a:latin typeface="Arial" pitchFamily="-65" charset="0"/>
                <a:ea typeface="ＭＳ Ｐゴシック" pitchFamily="-65" charset="-128"/>
                <a:cs typeface="Arial" pitchFamily="-65" charset="0"/>
              </a:rPr>
              <a:t>On the third sticky note write down the letter “L” at the top.</a:t>
            </a:r>
            <a:endParaRPr lang="en-US" dirty="0">
              <a:latin typeface="Arial" pitchFamily="-65" charset="0"/>
              <a:ea typeface="ＭＳ Ｐゴシック" pitchFamily="-65" charset="-128"/>
              <a:cs typeface="Arial" pitchFamily="-65" charset="0"/>
            </a:endParaRPr>
          </a:p>
          <a:p>
            <a:pPr eaLnBrk="1" hangingPunct="1"/>
            <a:endParaRPr lang="en-US" sz="1000" dirty="0">
              <a:latin typeface="Times New Roman" pitchFamily="-65" charset="0"/>
              <a:ea typeface="ＭＳ Ｐゴシック" pitchFamily="-65" charset="-128"/>
              <a:cs typeface="Arial" pitchFamily="-65"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774627"/>
            <a:ext cx="1605400" cy="2105848"/>
          </a:xfrm>
          <a:prstGeom prst="rect">
            <a:avLst/>
          </a:prstGeom>
        </p:spPr>
      </p:pic>
    </p:spTree>
    <p:extLst>
      <p:ext uri="{BB962C8B-B14F-4D97-AF65-F5344CB8AC3E}">
        <p14:creationId xmlns:p14="http://schemas.microsoft.com/office/powerpoint/2010/main" val="780195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a:xfrm>
            <a:off x="609600" y="4267200"/>
            <a:ext cx="6095999" cy="5029200"/>
          </a:xfrm>
        </p:spPr>
        <p:txBody>
          <a:bodyPr/>
          <a:lstStyle/>
          <a:p>
            <a:pPr eaLnBrk="1" hangingPunct="1"/>
            <a:r>
              <a:rPr lang="en-US" dirty="0">
                <a:latin typeface="Arial" pitchFamily="-65" charset="0"/>
                <a:ea typeface="ＭＳ Ｐゴシック" pitchFamily="-65" charset="-128"/>
                <a:cs typeface="Arial" pitchFamily="-65" charset="0"/>
              </a:rPr>
              <a:t>Activity: Opening Activity- KWL</a:t>
            </a:r>
          </a:p>
          <a:p>
            <a:pPr eaLnBrk="1" hangingPunct="1"/>
            <a:r>
              <a:rPr lang="en-US" dirty="0">
                <a:latin typeface="Arial" pitchFamily="-65" charset="0"/>
                <a:ea typeface="ＭＳ Ｐゴシック" pitchFamily="-65" charset="-128"/>
                <a:cs typeface="Arial" pitchFamily="-65" charset="0"/>
              </a:rPr>
              <a:t>Get</a:t>
            </a:r>
            <a:r>
              <a:rPr lang="en-US" baseline="0" dirty="0">
                <a:latin typeface="Arial" pitchFamily="-65" charset="0"/>
                <a:ea typeface="ＭＳ Ｐゴシック" pitchFamily="-65" charset="-128"/>
                <a:cs typeface="Arial" pitchFamily="-65" charset="0"/>
              </a:rPr>
              <a:t> three sticky notes from your table. </a:t>
            </a:r>
          </a:p>
          <a:p>
            <a:pPr eaLnBrk="1" hangingPunct="1"/>
            <a:r>
              <a:rPr lang="en-US" baseline="0" dirty="0">
                <a:latin typeface="Arial" pitchFamily="-65" charset="0"/>
                <a:ea typeface="ＭＳ Ｐゴシック" pitchFamily="-65" charset="-128"/>
                <a:cs typeface="Arial" pitchFamily="-65" charset="0"/>
              </a:rPr>
              <a:t>On the first note, write down what you already know about the Desired Results system. </a:t>
            </a:r>
          </a:p>
          <a:p>
            <a:pPr eaLnBrk="1" hangingPunct="1"/>
            <a:r>
              <a:rPr lang="en-US" baseline="0" dirty="0">
                <a:latin typeface="Arial" pitchFamily="-65" charset="0"/>
                <a:ea typeface="ＭＳ Ｐゴシック" pitchFamily="-65" charset="-128"/>
                <a:cs typeface="Arial" pitchFamily="-65" charset="0"/>
              </a:rPr>
              <a:t>On the second sticky note, write down what you want to know about the desired results system.</a:t>
            </a:r>
          </a:p>
          <a:p>
            <a:pPr eaLnBrk="1" hangingPunct="1"/>
            <a:r>
              <a:rPr lang="en-US" baseline="0" dirty="0">
                <a:latin typeface="Arial" pitchFamily="-65" charset="0"/>
                <a:ea typeface="ＭＳ Ｐゴシック" pitchFamily="-65" charset="-128"/>
                <a:cs typeface="Arial" pitchFamily="-65" charset="0"/>
              </a:rPr>
              <a:t>On the third sticky note, write down the the letter “L” at the top. ( Participants will use this note at the end of the day to write two things they learned and how they will take it back to their programs.)</a:t>
            </a:r>
          </a:p>
          <a:p>
            <a:pPr eaLnBrk="1" hangingPunct="1"/>
            <a:r>
              <a:rPr lang="en-US" baseline="0" dirty="0">
                <a:latin typeface="Arial" pitchFamily="-65" charset="0"/>
                <a:ea typeface="ＭＳ Ｐゴシック" pitchFamily="-65" charset="-128"/>
                <a:cs typeface="Arial" pitchFamily="-65" charset="0"/>
              </a:rPr>
              <a:t>When you are done please take your sticky to the appropriate charts. </a:t>
            </a:r>
          </a:p>
          <a:p>
            <a:pPr eaLnBrk="1" hangingPunct="1"/>
            <a:r>
              <a:rPr lang="en-US" baseline="0" dirty="0">
                <a:latin typeface="Arial" pitchFamily="-65" charset="0"/>
                <a:ea typeface="ＭＳ Ｐゴシック" pitchFamily="-65" charset="-128"/>
                <a:cs typeface="Arial" pitchFamily="-65" charset="0"/>
              </a:rPr>
              <a:t>There is a K chart for what you know. Place your first sticky note there.</a:t>
            </a:r>
          </a:p>
          <a:p>
            <a:pPr eaLnBrk="1" hangingPunct="1"/>
            <a:r>
              <a:rPr lang="en-US" baseline="0" dirty="0">
                <a:latin typeface="Arial" pitchFamily="-65" charset="0"/>
                <a:ea typeface="ＭＳ Ｐゴシック" pitchFamily="-65" charset="-128"/>
                <a:cs typeface="Arial" pitchFamily="-65" charset="0"/>
              </a:rPr>
              <a:t>There is a W chart for what you want to know. Place your second sticky there.</a:t>
            </a:r>
          </a:p>
          <a:p>
            <a:pPr eaLnBrk="1" hangingPunct="1"/>
            <a:r>
              <a:rPr lang="en-US" baseline="0" dirty="0">
                <a:latin typeface="Arial" pitchFamily="-65" charset="0"/>
                <a:ea typeface="ＭＳ Ｐゴシック" pitchFamily="-65" charset="-128"/>
                <a:cs typeface="Arial" pitchFamily="-65" charset="0"/>
              </a:rPr>
              <a:t>Please keep your third sticky for the end of the day.</a:t>
            </a:r>
          </a:p>
        </p:txBody>
      </p:sp>
    </p:spTree>
    <p:extLst>
      <p:ext uri="{BB962C8B-B14F-4D97-AF65-F5344CB8AC3E}">
        <p14:creationId xmlns:p14="http://schemas.microsoft.com/office/powerpoint/2010/main" val="123262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9684"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9685" name="Rectangle 5"/>
          <p:cNvSpPr>
            <a:spLocks noGrp="1" noRot="1" noChangeAspect="1" noChangeArrowheads="1" noTextEdit="1"/>
          </p:cNvSpPr>
          <p:nvPr>
            <p:ph type="sldImg"/>
          </p:nvPr>
        </p:nvSpPr>
        <p:spPr>
          <a:xfrm>
            <a:off x="762000" y="1762125"/>
            <a:ext cx="3211513" cy="2408238"/>
          </a:xfrm>
          <a:solidFill>
            <a:srgbClr val="FFFFFF"/>
          </a:solidFill>
          <a:ln w="12700" cap="flat"/>
        </p:spPr>
      </p:sp>
      <p:sp>
        <p:nvSpPr>
          <p:cNvPr id="197638" name="Rectangle 6"/>
          <p:cNvSpPr>
            <a:spLocks noGrp="1" noChangeArrowheads="1"/>
          </p:cNvSpPr>
          <p:nvPr>
            <p:ph type="body" idx="1"/>
          </p:nvPr>
        </p:nvSpPr>
        <p:spPr>
          <a:xfrm>
            <a:off x="762000" y="4495800"/>
            <a:ext cx="5822950" cy="4319588"/>
          </a:xfrm>
          <a:ln/>
        </p:spPr>
        <p:txBody>
          <a:bodyPr lIns="95654" tIns="46988" rIns="95654" bIns="46988"/>
          <a:lstStyle/>
          <a:p>
            <a:pPr eaLnBrk="1" hangingPunct="1">
              <a:defRPr/>
            </a:pPr>
            <a:r>
              <a:rPr lang="en-US" dirty="0"/>
              <a:t>Review the four (4) desired results for children. These are the overarching goals for children.</a:t>
            </a:r>
          </a:p>
          <a:p>
            <a:pPr eaLnBrk="1" hangingPunct="1">
              <a:defRPr/>
            </a:pPr>
            <a:endParaRPr lang="en-US" sz="1050" dirty="0">
              <a:latin typeface="Times New Roman" pitchFamily="18" charset="0"/>
            </a:endParaRPr>
          </a:p>
          <a:p>
            <a:pPr eaLnBrk="1" hangingPunct="1">
              <a:defRPr/>
            </a:pPr>
            <a:r>
              <a:rPr lang="en-US" sz="1050" dirty="0">
                <a:latin typeface="Times New Roman" pitchFamily="18" charset="0"/>
              </a:rPr>
              <a:t> </a:t>
            </a:r>
          </a:p>
        </p:txBody>
      </p:sp>
    </p:spTree>
    <p:extLst>
      <p:ext uri="{BB962C8B-B14F-4D97-AF65-F5344CB8AC3E}">
        <p14:creationId xmlns:p14="http://schemas.microsoft.com/office/powerpoint/2010/main" val="248049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0708"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0709" name="Rectangle 5"/>
          <p:cNvSpPr>
            <a:spLocks noGrp="1" noRot="1" noChangeAspect="1" noChangeArrowheads="1" noTextEdit="1"/>
          </p:cNvSpPr>
          <p:nvPr>
            <p:ph type="sldImg"/>
          </p:nvPr>
        </p:nvSpPr>
        <p:spPr>
          <a:xfrm>
            <a:off x="687388" y="1295400"/>
            <a:ext cx="3457575" cy="2593975"/>
          </a:xfrm>
          <a:solidFill>
            <a:srgbClr val="FFFFFF"/>
          </a:solidFill>
          <a:ln w="12700" cap="flat"/>
        </p:spPr>
      </p:sp>
      <p:sp>
        <p:nvSpPr>
          <p:cNvPr id="200710" name="Rectangle 6"/>
          <p:cNvSpPr>
            <a:spLocks noGrp="1" noChangeArrowheads="1"/>
          </p:cNvSpPr>
          <p:nvPr>
            <p:ph type="body" idx="1"/>
          </p:nvPr>
        </p:nvSpPr>
        <p:spPr>
          <a:noFill/>
          <a:ln/>
        </p:spPr>
        <p:txBody>
          <a:bodyPr lIns="95654" tIns="46988" rIns="95654" bIns="46988"/>
          <a:lstStyle/>
          <a:p>
            <a:pPr eaLnBrk="1" hangingPunct="1"/>
            <a:r>
              <a:rPr lang="en-US" i="1" dirty="0">
                <a:latin typeface="Arial" pitchFamily="-65" charset="0"/>
                <a:ea typeface="ＭＳ Ｐゴシック" pitchFamily="-65" charset="-128"/>
                <a:cs typeface="Arial" pitchFamily="-65" charset="0"/>
              </a:rPr>
              <a:t>Trainer note: Introduce the two (2) desired results for families.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Parent Survey will help determine the achievement of these results. Parents will be supported in their role as their child’s first and most important teacher. </a:t>
            </a:r>
          </a:p>
        </p:txBody>
      </p:sp>
    </p:spTree>
    <p:extLst>
      <p:ext uri="{BB962C8B-B14F-4D97-AF65-F5344CB8AC3E}">
        <p14:creationId xmlns:p14="http://schemas.microsoft.com/office/powerpoint/2010/main" val="260021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Rot="1" noChangeAspect="1" noChangeArrowheads="1" noTextEdit="1"/>
          </p:cNvSpPr>
          <p:nvPr>
            <p:ph type="sldImg"/>
          </p:nvPr>
        </p:nvSpPr>
        <p:spPr>
          <a:xfrm>
            <a:off x="609600" y="1566863"/>
            <a:ext cx="3306763" cy="2479675"/>
          </a:xfrm>
          <a:ln/>
        </p:spPr>
      </p:sp>
      <p:sp>
        <p:nvSpPr>
          <p:cNvPr id="199683" name="Rectangle 1027"/>
          <p:cNvSpPr>
            <a:spLocks noGrp="1" noChangeArrowheads="1"/>
          </p:cNvSpPr>
          <p:nvPr>
            <p:ph type="body" idx="1"/>
          </p:nvPr>
        </p:nvSpPr>
        <p:spPr>
          <a:ln/>
        </p:spPr>
        <p:txBody>
          <a:bodyPr/>
          <a:lstStyle/>
          <a:p>
            <a:pPr eaLnBrk="1" hangingPunct="1"/>
            <a:r>
              <a:rPr lang="en-US">
                <a:latin typeface="Arial" pitchFamily="-65" charset="0"/>
                <a:ea typeface="ＭＳ Ｐゴシック" pitchFamily="-65" charset="-128"/>
                <a:cs typeface="Arial" pitchFamily="-65" charset="0"/>
              </a:rPr>
              <a:t>This model is a graphic organizer of the DR.</a:t>
            </a:r>
          </a:p>
          <a:p>
            <a:pPr eaLnBrk="1" hangingPunct="1"/>
            <a:endParaRPr lang="en-US" sz="1000">
              <a:latin typeface="Times New Roman" pitchFamily="-65" charset="0"/>
              <a:ea typeface="ＭＳ Ｐゴシック" pitchFamily="-65" charset="-128"/>
              <a:cs typeface="Arial" pitchFamily="-65"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66093"/>
            <a:ext cx="1923536" cy="1481908"/>
          </a:xfrm>
          <a:prstGeom prst="rect">
            <a:avLst/>
          </a:prstGeom>
          <a:ln>
            <a:solidFill>
              <a:schemeClr val="bg1">
                <a:lumMod val="75000"/>
              </a:schemeClr>
            </a:solidFill>
          </a:ln>
        </p:spPr>
      </p:pic>
    </p:spTree>
    <p:extLst>
      <p:ext uri="{BB962C8B-B14F-4D97-AF65-F5344CB8AC3E}">
        <p14:creationId xmlns:p14="http://schemas.microsoft.com/office/powerpoint/2010/main" val="952325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Rot="1" noChangeAspect="1" noChangeArrowheads="1" noTextEdit="1"/>
          </p:cNvSpPr>
          <p:nvPr>
            <p:ph type="sldImg"/>
          </p:nvPr>
        </p:nvSpPr>
        <p:spPr>
          <a:xfrm>
            <a:off x="609600" y="1566863"/>
            <a:ext cx="3306763" cy="2479675"/>
          </a:xfrm>
          <a:ln/>
        </p:spPr>
      </p:sp>
      <p:sp>
        <p:nvSpPr>
          <p:cNvPr id="202756" name="Rectangle 3"/>
          <p:cNvSpPr>
            <a:spLocks noGrp="1" noChangeArrowheads="1"/>
          </p:cNvSpPr>
          <p:nvPr>
            <p:ph type="body" idx="1"/>
          </p:nvPr>
        </p:nvSpPr>
        <p:spPr>
          <a:solidFill>
            <a:srgbClr val="FFFFFF"/>
          </a:solidFill>
          <a:ln/>
        </p:spPr>
        <p:txBody>
          <a:bodyPr/>
          <a:lstStyle/>
          <a:p>
            <a:pPr eaLnBrk="1" hangingPunct="1"/>
            <a:r>
              <a:rPr lang="en-US" dirty="0">
                <a:latin typeface="Arial" pitchFamily="-65" charset="0"/>
                <a:ea typeface="ＭＳ Ｐゴシック" pitchFamily="-65" charset="-128"/>
                <a:cs typeface="Arial" pitchFamily="-65" charset="0"/>
              </a:rPr>
              <a:t>It is important to understand that the foundations describe the knowledge and skills that all young children typically exhibit:</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at about 8, 18, and 36 months for infants and toddlers</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at about 48 months and about 60 months of age for preschool children</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as they complete their first or second year of preschool;</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with appropriate support; and</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ＭＳ Ｐゴシック" pitchFamily="-65" charset="-128"/>
              </a:rPr>
              <a:t>when attending a high-quality preschool program.</a:t>
            </a:r>
          </a:p>
          <a:p>
            <a:pPr eaLnBrk="1" hangingPunct="1"/>
            <a:r>
              <a:rPr lang="en-US" dirty="0">
                <a:latin typeface="Arial" pitchFamily="-65" charset="0"/>
                <a:ea typeface="ＭＳ Ｐゴシック" pitchFamily="-65" charset="-128"/>
                <a:cs typeface="Arial" pitchFamily="-65" charset="0"/>
              </a:rPr>
              <a:t>The DRDP is the child observational assessment tool that is used by teachers to record a child’s progress on a developmental continuum.</a:t>
            </a:r>
          </a:p>
        </p:txBody>
      </p:sp>
    </p:spTree>
    <p:extLst>
      <p:ext uri="{BB962C8B-B14F-4D97-AF65-F5344CB8AC3E}">
        <p14:creationId xmlns:p14="http://schemas.microsoft.com/office/powerpoint/2010/main" val="341652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609600" y="1566863"/>
            <a:ext cx="3306763" cy="2479675"/>
          </a:xfrm>
          <a:ln/>
        </p:spPr>
      </p:sp>
    </p:spTree>
    <p:extLst>
      <p:ext uri="{BB962C8B-B14F-4D97-AF65-F5344CB8AC3E}">
        <p14:creationId xmlns:p14="http://schemas.microsoft.com/office/powerpoint/2010/main" val="1595824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3780"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3781" name="Rectangle 5"/>
          <p:cNvSpPr>
            <a:spLocks noGrp="1" noRot="1" noChangeAspect="1" noChangeArrowheads="1" noTextEdit="1"/>
          </p:cNvSpPr>
          <p:nvPr>
            <p:ph type="sldImg"/>
          </p:nvPr>
        </p:nvSpPr>
        <p:spPr>
          <a:xfrm>
            <a:off x="547688" y="1392238"/>
            <a:ext cx="3109912" cy="2332037"/>
          </a:xfrm>
          <a:solidFill>
            <a:srgbClr val="FFFFFF"/>
          </a:solidFill>
          <a:ln w="12700" cap="flat"/>
        </p:spPr>
      </p:sp>
      <p:sp>
        <p:nvSpPr>
          <p:cNvPr id="201734" name="Rectangle 6"/>
          <p:cNvSpPr>
            <a:spLocks noGrp="1" noChangeArrowheads="1"/>
          </p:cNvSpPr>
          <p:nvPr>
            <p:ph type="body" idx="1"/>
          </p:nvPr>
        </p:nvSpPr>
        <p:spPr>
          <a:ln/>
        </p:spPr>
        <p:txBody>
          <a:bodyPr lIns="95654" tIns="46988" rIns="95654" bIns="46988"/>
          <a:lstStyle/>
          <a:p>
            <a:pPr eaLnBrk="1" hangingPunct="1">
              <a:spcBef>
                <a:spcPct val="0"/>
              </a:spcBef>
            </a:pPr>
            <a:r>
              <a:rPr lang="en-US" i="1" dirty="0">
                <a:latin typeface="Arial" pitchFamily="-65" charset="0"/>
                <a:ea typeface="ＭＳ Ｐゴシック" pitchFamily="-65" charset="-128"/>
                <a:cs typeface="Arial" pitchFamily="-65" charset="0"/>
              </a:rPr>
              <a:t>Trainer note: Ask participants to follow along on the DR System Process for Continuous Improvement handout.</a:t>
            </a:r>
          </a:p>
          <a:p>
            <a:pPr eaLnBrk="1" hangingPunct="1">
              <a:spcBef>
                <a:spcPct val="0"/>
              </a:spcBef>
            </a:pPr>
            <a:endParaRPr lang="en-US" dirty="0">
              <a:latin typeface="Arial" pitchFamily="-65" charset="0"/>
              <a:ea typeface="ＭＳ Ｐゴシック" pitchFamily="-65" charset="-128"/>
              <a:cs typeface="Arial" pitchFamily="-65" charset="0"/>
            </a:endParaRPr>
          </a:p>
          <a:p>
            <a:pPr eaLnBrk="1" hangingPunct="1">
              <a:spcBef>
                <a:spcPct val="0"/>
              </a:spcBef>
            </a:pPr>
            <a:r>
              <a:rPr lang="en-US" dirty="0">
                <a:latin typeface="Arial" pitchFamily="-65" charset="0"/>
                <a:ea typeface="ＭＳ Ｐゴシック" pitchFamily="-65" charset="-128"/>
                <a:cs typeface="Arial" pitchFamily="-65" charset="0"/>
              </a:rPr>
              <a:t>In this diagram, programs begin at the top left box of the cycle, with implementing the Program Quality Dimensions and moving clock-wise around the cycle each program year. After adjustments have been made, administrators analyze and evaluate the progress to determine what subsequent actions should be taken to ensure continued progress.</a:t>
            </a:r>
          </a:p>
          <a:p>
            <a:pPr eaLnBrk="1" hangingPunct="1"/>
            <a:endParaRPr lang="en-US" dirty="0">
              <a:latin typeface="Arial" pitchFamily="-65" charset="0"/>
              <a:ea typeface="ＭＳ Ｐゴシック" pitchFamily="-65" charset="-128"/>
              <a:cs typeface="Arial" pitchFamily="-65" charset="0"/>
            </a:endParaRPr>
          </a:p>
          <a:p>
            <a:pPr eaLnBrk="1" hangingPunct="1"/>
            <a:endParaRPr lang="en-US" sz="1000" dirty="0">
              <a:latin typeface="Times New Roman" pitchFamily="-65" charset="0"/>
              <a:ea typeface="ＭＳ Ｐゴシック" pitchFamily="-65" charset="-128"/>
              <a:cs typeface="Arial" pitchFamily="-65"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873" y="1600200"/>
            <a:ext cx="2027602" cy="1567011"/>
          </a:xfrm>
          <a:prstGeom prst="rect">
            <a:avLst/>
          </a:prstGeom>
        </p:spPr>
      </p:pic>
    </p:spTree>
    <p:extLst>
      <p:ext uri="{BB962C8B-B14F-4D97-AF65-F5344CB8AC3E}">
        <p14:creationId xmlns:p14="http://schemas.microsoft.com/office/powerpoint/2010/main" val="200091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609600" y="1566863"/>
            <a:ext cx="3306763" cy="2479675"/>
          </a:xfrm>
          <a:ln/>
        </p:spPr>
      </p:sp>
      <p:sp>
        <p:nvSpPr>
          <p:cNvPr id="205827" name="Rectangle 3"/>
          <p:cNvSpPr>
            <a:spLocks noGrp="1" noChangeArrowheads="1"/>
          </p:cNvSpPr>
          <p:nvPr>
            <p:ph type="body" idx="1"/>
          </p:nvPr>
        </p:nvSpPr>
        <p:spPr>
          <a:noFill/>
          <a:ln/>
        </p:spPr>
        <p:txBody>
          <a:bodyPr/>
          <a:lstStyle/>
          <a:p>
            <a:pPr eaLnBrk="1" hangingPunct="1"/>
            <a:r>
              <a:rPr lang="en-US" i="1" dirty="0">
                <a:latin typeface="Arial" pitchFamily="-65" charset="0"/>
                <a:ea typeface="ＭＳ Ｐゴシック" pitchFamily="-65" charset="-128"/>
                <a:cs typeface="Arial" pitchFamily="-65" charset="0"/>
              </a:rPr>
              <a:t>Trainer note: Briefly ask how many people have used the DRDP to assess children. </a:t>
            </a:r>
          </a:p>
          <a:p>
            <a:pPr eaLnBrk="1" hangingPunct="1"/>
            <a:endParaRPr lang="en-US" dirty="0">
              <a:latin typeface="Arial" pitchFamily="-65" charset="0"/>
              <a:ea typeface="ＭＳ Ｐゴシック" pitchFamily="-65" charset="-128"/>
              <a:cs typeface="Arial" pitchFamily="-65" charset="0"/>
            </a:endParaRP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DRDP serves as a framework for documenting the progress children demonstrate over time.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DRDP provides teachers with concrete information that will help them tailor their curriculum to meet the needs of the children.   </a:t>
            </a:r>
          </a:p>
          <a:p>
            <a:pPr eaLnBrk="1" hangingPunct="1"/>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3181195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xfrm>
            <a:off x="609600" y="1566863"/>
            <a:ext cx="3306763" cy="2479675"/>
          </a:xfrm>
          <a:ln/>
        </p:spPr>
      </p:sp>
      <p:sp>
        <p:nvSpPr>
          <p:cNvPr id="3" name="Notes Placeholder 2"/>
          <p:cNvSpPr>
            <a:spLocks noGrp="1"/>
          </p:cNvSpPr>
          <p:nvPr>
            <p:ph type="body" idx="1"/>
          </p:nvPr>
        </p:nvSpPr>
        <p:spPr/>
        <p:txBody>
          <a:bodyPr/>
          <a:lstStyle/>
          <a:p>
            <a:pPr>
              <a:defRPr/>
            </a:pPr>
            <a:r>
              <a:rPr lang="en-US" dirty="0"/>
              <a:t>There are three program guideline publications</a:t>
            </a:r>
            <a:r>
              <a:rPr lang="en-US" baseline="0" dirty="0"/>
              <a:t> </a:t>
            </a:r>
            <a:r>
              <a:rPr lang="en-US" dirty="0"/>
              <a:t>from the California Department of Education </a:t>
            </a:r>
          </a:p>
          <a:p>
            <a:pPr marL="228600" indent="-228600">
              <a:buFontTx/>
              <a:buAutoNum type="arabicPeriod"/>
              <a:defRPr/>
            </a:pPr>
            <a:r>
              <a:rPr lang="en-US" dirty="0"/>
              <a:t>The Guidelines for Early Learning in Child Care Home Settings </a:t>
            </a:r>
          </a:p>
          <a:p>
            <a:pPr marL="228600" indent="-228600">
              <a:buFontTx/>
              <a:buAutoNum type="arabicPeriod"/>
              <a:defRPr/>
            </a:pPr>
            <a:r>
              <a:rPr lang="en-US" dirty="0"/>
              <a:t> Infant /Toddler Learning and Development Program Guidelines </a:t>
            </a:r>
          </a:p>
          <a:p>
            <a:pPr marL="228600" indent="-228600">
              <a:buFontTx/>
              <a:buAutoNum type="arabicPeriod"/>
              <a:defRPr/>
            </a:pPr>
            <a:r>
              <a:rPr lang="en-US" dirty="0"/>
              <a:t>California Preschool Program Guidelines </a:t>
            </a:r>
          </a:p>
          <a:p>
            <a:pPr marL="0" indent="0">
              <a:buFontTx/>
              <a:buNone/>
              <a:defRPr/>
            </a:pPr>
            <a:endParaRPr lang="en-US" dirty="0"/>
          </a:p>
          <a:p>
            <a:pPr marL="0" indent="0">
              <a:buFontTx/>
              <a:buNone/>
              <a:defRPr/>
            </a:pPr>
            <a:r>
              <a:rPr lang="en-US" dirty="0"/>
              <a:t>(This section is for training your site administrators, not teachers.)</a:t>
            </a:r>
          </a:p>
          <a:p>
            <a:pPr marL="228600" indent="-228600">
              <a:buFontTx/>
              <a:buAutoNum type="arabicPeriod"/>
              <a:defRPr/>
            </a:pPr>
            <a:endParaRPr lang="en-US" dirty="0"/>
          </a:p>
        </p:txBody>
      </p:sp>
    </p:spTree>
    <p:extLst>
      <p:ext uri="{BB962C8B-B14F-4D97-AF65-F5344CB8AC3E}">
        <p14:creationId xmlns:p14="http://schemas.microsoft.com/office/powerpoint/2010/main" val="60628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6852"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6853" name="Rectangle 5"/>
          <p:cNvSpPr>
            <a:spLocks noGrp="1" noRot="1" noChangeAspect="1" noChangeArrowheads="1" noTextEdit="1"/>
          </p:cNvSpPr>
          <p:nvPr>
            <p:ph type="sldImg"/>
          </p:nvPr>
        </p:nvSpPr>
        <p:spPr>
          <a:xfrm>
            <a:off x="763588" y="1447800"/>
            <a:ext cx="3381375" cy="2536825"/>
          </a:xfrm>
          <a:solidFill>
            <a:srgbClr val="FFFFFF"/>
          </a:solidFill>
          <a:ln w="12700" cap="flat"/>
        </p:spPr>
      </p:sp>
      <p:sp>
        <p:nvSpPr>
          <p:cNvPr id="206854" name="Rectangle 6"/>
          <p:cNvSpPr>
            <a:spLocks noGrp="1" noChangeArrowheads="1"/>
          </p:cNvSpPr>
          <p:nvPr>
            <p:ph type="body" idx="1"/>
          </p:nvPr>
        </p:nvSpPr>
        <p:spPr>
          <a:noFill/>
          <a:ln/>
        </p:spPr>
        <p:txBody>
          <a:bodyPr lIns="95654" tIns="46988" rIns="95654" bIns="46988"/>
          <a:lstStyle/>
          <a:p>
            <a:pPr eaLnBrk="1" hangingPunct="1"/>
            <a:r>
              <a:rPr lang="en-US" dirty="0">
                <a:latin typeface="Arial" pitchFamily="-65" charset="0"/>
                <a:ea typeface="ＭＳ Ｐゴシック" pitchFamily="-65" charset="-128"/>
                <a:cs typeface="Arial" pitchFamily="-65" charset="0"/>
              </a:rPr>
              <a:t>The Parent Survey is the questionnaire to evaluate parents’ satisfaction with programs.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Parent Survey:</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Gives programs access to information from parents to improve program quality</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Determines parent satisfaction with their child’s program</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Is conducted at least once per year</a:t>
            </a:r>
          </a:p>
          <a:p>
            <a:pPr eaLnBrk="1" hangingPunct="1">
              <a:buFontTx/>
              <a:buChar char="•"/>
            </a:pPr>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1434185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026"/>
          <p:cNvSpPr>
            <a:spLocks noGrp="1" noRot="1" noChangeAspect="1" noChangeArrowheads="1" noTextEdit="1"/>
          </p:cNvSpPr>
          <p:nvPr>
            <p:ph type="sldImg"/>
          </p:nvPr>
        </p:nvSpPr>
        <p:spPr>
          <a:xfrm>
            <a:off x="609600" y="1566863"/>
            <a:ext cx="3306763" cy="2479675"/>
          </a:xfrm>
          <a:ln/>
        </p:spPr>
      </p:sp>
      <p:sp>
        <p:nvSpPr>
          <p:cNvPr id="207875" name="Rectangle 1027"/>
          <p:cNvSpPr>
            <a:spLocks noGrp="1" noChangeArrowheads="1"/>
          </p:cNvSpPr>
          <p:nvPr>
            <p:ph type="body" idx="1"/>
          </p:nvPr>
        </p:nvSpPr>
        <p:spPr>
          <a:noFill/>
          <a:ln/>
        </p:spPr>
        <p:txBody>
          <a:bodyPr/>
          <a:lstStyle/>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Environment Rating Scales allow programs to assess their learning environments.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Research projects have discovered a meaningful relationship between ERS scores and child outcome measures, as well as between ERS scores and teacher characteristics, teacher behaviors, and compensation.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Environment Rating Scale is used to measure implementation of Program Quality Dimensions.</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Each classroom, family childcare home, and school age facility must be assessed at least once per program year.</a:t>
            </a:r>
            <a:r>
              <a:rPr lang="en-US" dirty="0">
                <a:latin typeface="Times New Roman" pitchFamily="-65" charset="0"/>
                <a:ea typeface="ＭＳ Ｐゴシック" pitchFamily="-65" charset="-128"/>
                <a:cs typeface="Arial" pitchFamily="-65" charset="0"/>
              </a:rPr>
              <a:t> </a:t>
            </a:r>
          </a:p>
          <a:p>
            <a:pPr eaLnBrk="1" hangingPunct="1"/>
            <a:endParaRPr lang="en-US" dirty="0">
              <a:latin typeface="Times New Roman"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345526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8900"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08901" name="Rectangle 5"/>
          <p:cNvSpPr>
            <a:spLocks noGrp="1" noRot="1" noChangeAspect="1" noChangeArrowheads="1" noTextEdit="1"/>
          </p:cNvSpPr>
          <p:nvPr>
            <p:ph type="sldImg"/>
          </p:nvPr>
        </p:nvSpPr>
        <p:spPr>
          <a:xfrm>
            <a:off x="660400" y="1371600"/>
            <a:ext cx="3381375" cy="2536825"/>
          </a:xfrm>
          <a:solidFill>
            <a:srgbClr val="FFFFFF"/>
          </a:solidFill>
          <a:ln w="12700" cap="flat"/>
        </p:spPr>
      </p:sp>
      <p:sp>
        <p:nvSpPr>
          <p:cNvPr id="208902" name="Rectangle 6"/>
          <p:cNvSpPr>
            <a:spLocks noGrp="1" noChangeArrowheads="1"/>
          </p:cNvSpPr>
          <p:nvPr>
            <p:ph type="body" idx="1"/>
          </p:nvPr>
        </p:nvSpPr>
        <p:spPr>
          <a:noFill/>
          <a:ln/>
        </p:spPr>
        <p:txBody>
          <a:bodyPr lIns="95654" tIns="46988" rIns="95654" bIns="46988"/>
          <a:lstStyle/>
          <a:p>
            <a:pPr eaLnBrk="1" hangingPunct="1">
              <a:spcBef>
                <a:spcPct val="0"/>
              </a:spcBef>
            </a:pPr>
            <a:r>
              <a:rPr lang="en-US" dirty="0">
                <a:latin typeface="Arial" pitchFamily="-65" charset="0"/>
                <a:ea typeface="ＭＳ Ｐゴシック" pitchFamily="-65" charset="-128"/>
                <a:cs typeface="Arial" pitchFamily="-65" charset="0"/>
              </a:rPr>
              <a:t>The program self-evaluation process gives agencies an opportunity to recognize their strengths and areas that require improvements. </a:t>
            </a:r>
          </a:p>
        </p:txBody>
      </p:sp>
    </p:spTree>
    <p:extLst>
      <p:ext uri="{BB962C8B-B14F-4D97-AF65-F5344CB8AC3E}">
        <p14:creationId xmlns:p14="http://schemas.microsoft.com/office/powerpoint/2010/main" val="337202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762000" y="1447800"/>
            <a:ext cx="3251200" cy="2438400"/>
          </a:xfrm>
          <a:solidFill>
            <a:srgbClr val="FFFFFF"/>
          </a:solidFill>
          <a:ln/>
        </p:spPr>
      </p:sp>
      <p:sp>
        <p:nvSpPr>
          <p:cNvPr id="209923" name="Rectangle 3"/>
          <p:cNvSpPr>
            <a:spLocks noGrp="1" noChangeArrowheads="1"/>
          </p:cNvSpPr>
          <p:nvPr>
            <p:ph type="body" idx="1"/>
          </p:nvPr>
        </p:nvSpPr>
        <p:spPr>
          <a:solidFill>
            <a:srgbClr val="FFFFFF"/>
          </a:solidFill>
          <a:ln/>
        </p:spPr>
        <p:txBody>
          <a:bodyPr/>
          <a:lstStyle/>
          <a:p>
            <a:pPr eaLnBrk="1" hangingPunct="1">
              <a:spcBef>
                <a:spcPct val="0"/>
              </a:spcBef>
            </a:pPr>
            <a:r>
              <a:rPr lang="en-US">
                <a:latin typeface="Arial" pitchFamily="-65" charset="0"/>
                <a:ea typeface="ＭＳ Ｐゴシック" pitchFamily="-65" charset="-128"/>
                <a:cs typeface="Arial" pitchFamily="-65" charset="0"/>
              </a:rPr>
              <a:t>Review the Agency Annual Report requirements.</a:t>
            </a:r>
          </a:p>
          <a:p>
            <a:pPr eaLnBrk="1" hangingPunct="1">
              <a:spcBef>
                <a:spcPct val="0"/>
              </a:spcBef>
            </a:pPr>
            <a:endParaRPr lang="en-US">
              <a:latin typeface="Arial" pitchFamily="-65" charset="0"/>
              <a:ea typeface="ＭＳ Ｐゴシック" pitchFamily="-65" charset="-128"/>
              <a:cs typeface="Arial" pitchFamily="-65" charset="0"/>
            </a:endParaRPr>
          </a:p>
          <a:p>
            <a:pPr eaLnBrk="1" hangingPunct="1">
              <a:spcBef>
                <a:spcPct val="0"/>
              </a:spcBef>
            </a:pPr>
            <a:r>
              <a:rPr lang="en-US">
                <a:latin typeface="Arial" pitchFamily="-65" charset="0"/>
                <a:ea typeface="ＭＳ Ｐゴシック" pitchFamily="-65" charset="-128"/>
                <a:cs typeface="Arial" pitchFamily="-65" charset="0"/>
              </a:rPr>
              <a:t>Agency FPM/CMR - Federal Program Monitoring/Contract Monitoring Review</a:t>
            </a:r>
          </a:p>
          <a:p>
            <a:pPr eaLnBrk="1" hangingPunct="1">
              <a:spcBef>
                <a:spcPct val="0"/>
              </a:spcBef>
            </a:pPr>
            <a:endParaRPr lang="en-US">
              <a:latin typeface="Arial" pitchFamily="-65" charset="0"/>
              <a:ea typeface="ＭＳ Ｐゴシック" pitchFamily="-65" charset="-128"/>
              <a:cs typeface="Arial" pitchFamily="-65" charset="0"/>
            </a:endParaRPr>
          </a:p>
          <a:p>
            <a:pPr eaLnBrk="1" hangingPunct="1">
              <a:spcBef>
                <a:spcPct val="0"/>
              </a:spcBef>
            </a:pPr>
            <a:r>
              <a:rPr lang="en-US">
                <a:latin typeface="Arial" pitchFamily="-65" charset="0"/>
                <a:ea typeface="ＭＳ Ｐゴシック" pitchFamily="-65" charset="-128"/>
                <a:cs typeface="Arial" pitchFamily="-65" charset="0"/>
              </a:rPr>
              <a:t>These forms will be described in more detail during online webinars.</a:t>
            </a:r>
          </a:p>
        </p:txBody>
      </p:sp>
    </p:spTree>
    <p:extLst>
      <p:ext uri="{BB962C8B-B14F-4D97-AF65-F5344CB8AC3E}">
        <p14:creationId xmlns:p14="http://schemas.microsoft.com/office/powerpoint/2010/main" val="2546091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xfrm>
            <a:off x="609600" y="1566863"/>
            <a:ext cx="3306763" cy="2479675"/>
          </a:xfrm>
          <a:ln/>
        </p:spPr>
      </p:sp>
      <p:sp>
        <p:nvSpPr>
          <p:cNvPr id="210947"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Arial" pitchFamily="-65" charset="0"/>
              </a:rPr>
              <a:t>The Desired Results system will document the progress made by children and families in achieving desired results. It will also provide information to help practitioners improve their child care and development services.</a:t>
            </a:r>
            <a:r>
              <a:rPr lang="en-US">
                <a:latin typeface="Times New Roman" pitchFamily="-65" charset="0"/>
                <a:ea typeface="ＭＳ Ｐゴシック" pitchFamily="-65" charset="-128"/>
                <a:cs typeface="Arial" pitchFamily="-65" charset="0"/>
              </a:rPr>
              <a:t> </a:t>
            </a:r>
          </a:p>
          <a:p>
            <a:pPr eaLnBrk="1" hangingPunct="1"/>
            <a:endParaRPr lang="en-US">
              <a:latin typeface="Times New Roman"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461830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11972" name="Rectangle 4"/>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211973" name="Rectangle 5"/>
          <p:cNvSpPr>
            <a:spLocks noGrp="1" noRot="1" noChangeAspect="1" noChangeArrowheads="1" noTextEdit="1"/>
          </p:cNvSpPr>
          <p:nvPr>
            <p:ph type="sldImg"/>
          </p:nvPr>
        </p:nvSpPr>
        <p:spPr>
          <a:xfrm>
            <a:off x="762000" y="1316038"/>
            <a:ext cx="3211513" cy="2408237"/>
          </a:xfrm>
          <a:solidFill>
            <a:srgbClr val="FFFFFF"/>
          </a:solidFill>
          <a:ln w="12700" cap="flat"/>
        </p:spPr>
      </p:sp>
      <p:sp>
        <p:nvSpPr>
          <p:cNvPr id="211974" name="Rectangle 6"/>
          <p:cNvSpPr>
            <a:spLocks noGrp="1" noChangeArrowheads="1"/>
          </p:cNvSpPr>
          <p:nvPr>
            <p:ph type="body" idx="1"/>
          </p:nvPr>
        </p:nvSpPr>
        <p:spPr>
          <a:noFill/>
          <a:ln/>
        </p:spPr>
        <p:txBody>
          <a:bodyPr lIns="95654" tIns="46988" rIns="95654" bIns="46988"/>
          <a:lstStyle/>
          <a:p>
            <a:pPr eaLnBrk="1" hangingPunct="1">
              <a:spcBef>
                <a:spcPct val="0"/>
              </a:spcBef>
            </a:pPr>
            <a:endParaRPr lang="en-US">
              <a:latin typeface="Arial" pitchFamily="-65" charset="0"/>
              <a:ea typeface="ＭＳ Ｐゴシック" pitchFamily="-65" charset="-128"/>
              <a:cs typeface="Arial" pitchFamily="-65" charset="0"/>
            </a:endParaRPr>
          </a:p>
          <a:p>
            <a:pPr eaLnBrk="1" hangingPunct="1">
              <a:spcBef>
                <a:spcPct val="0"/>
              </a:spcBef>
            </a:pPr>
            <a:endParaRPr lang="en-US" sz="900">
              <a:latin typeface="Times"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199158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609600" y="1566863"/>
            <a:ext cx="3306763" cy="2479675"/>
          </a:xfrm>
          <a:ln/>
        </p:spPr>
      </p:sp>
    </p:spTree>
    <p:extLst>
      <p:ext uri="{BB962C8B-B14F-4D97-AF65-F5344CB8AC3E}">
        <p14:creationId xmlns:p14="http://schemas.microsoft.com/office/powerpoint/2010/main" val="24339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184323" name="Rectangle 3"/>
          <p:cNvSpPr>
            <a:spLocks noGrp="1" noChangeArrowheads="1"/>
          </p:cNvSpPr>
          <p:nvPr>
            <p:ph type="body" idx="1"/>
          </p:nvPr>
        </p:nvSpPr>
        <p:spPr>
          <a:noFill/>
          <a:ln/>
        </p:spPr>
        <p:txBody>
          <a:bodyPr/>
          <a:lstStyle/>
          <a:p>
            <a:r>
              <a:rPr lang="en-US" dirty="0">
                <a:latin typeface="Arial" pitchFamily="-65" charset="0"/>
                <a:ea typeface="ＭＳ Ｐゴシック" pitchFamily="-65" charset="-128"/>
                <a:cs typeface="Arial" pitchFamily="-65" charset="0"/>
              </a:rPr>
              <a:t>Slide optional: Chart the agreements even if this slide is used as a reminder to participants during the training.</a:t>
            </a:r>
          </a:p>
          <a:p>
            <a:endParaRPr lang="en-US" b="1"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177128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609600" y="1566863"/>
            <a:ext cx="3306763" cy="2479675"/>
          </a:xfrm>
          <a:solidFill>
            <a:srgbClr val="FFFFFF"/>
          </a:solidFill>
          <a:ln/>
        </p:spPr>
      </p:sp>
      <p:sp>
        <p:nvSpPr>
          <p:cNvPr id="185347" name="Rectangle 3"/>
          <p:cNvSpPr>
            <a:spLocks noGrp="1" noChangeArrowheads="1"/>
          </p:cNvSpPr>
          <p:nvPr>
            <p:ph type="body" idx="1"/>
          </p:nvPr>
        </p:nvSpPr>
        <p:spPr>
          <a:noFill/>
          <a:ln/>
        </p:spPr>
        <p:txBody>
          <a:bodyPr/>
          <a:lstStyle/>
          <a:p>
            <a:r>
              <a:rPr lang="en-US" i="1" dirty="0">
                <a:latin typeface="Arial" pitchFamily="-65" charset="0"/>
                <a:ea typeface="ＭＳ Ｐゴシック" pitchFamily="-65" charset="-128"/>
                <a:cs typeface="Arial" pitchFamily="-65" charset="0"/>
              </a:rPr>
              <a:t>Slide optional: Place two Parking Lot posters in the room. </a:t>
            </a:r>
          </a:p>
          <a:p>
            <a:endParaRPr lang="en-US" dirty="0">
              <a:latin typeface="Arial" pitchFamily="-65" charset="0"/>
              <a:ea typeface="ＭＳ Ｐゴシック" pitchFamily="-65" charset="-128"/>
              <a:cs typeface="Arial" pitchFamily="-65" charset="0"/>
            </a:endParaRPr>
          </a:p>
          <a:p>
            <a:r>
              <a:rPr lang="en-US" dirty="0">
                <a:latin typeface="Arial" pitchFamily="-65" charset="0"/>
                <a:ea typeface="ＭＳ Ｐゴシック" pitchFamily="-65" charset="-128"/>
                <a:cs typeface="Arial" pitchFamily="-65" charset="0"/>
              </a:rPr>
              <a:t>Participants may post questions in the Parking Lot. Note that facilitators will try to answer as many questions as possible during the training. </a:t>
            </a:r>
          </a:p>
          <a:p>
            <a:r>
              <a:rPr lang="en-US" dirty="0">
                <a:latin typeface="Arial" pitchFamily="-65" charset="0"/>
                <a:ea typeface="ＭＳ Ｐゴシック" pitchFamily="-65" charset="-128"/>
                <a:cs typeface="Arial" pitchFamily="-65" charset="0"/>
              </a:rPr>
              <a:t>Let group know that questions for which you do not have answers will be researched for the next training. </a:t>
            </a:r>
          </a:p>
          <a:p>
            <a:endParaRPr lang="en-US" dirty="0">
              <a:latin typeface="Arial" pitchFamily="-65" charset="0"/>
              <a:ea typeface="ＭＳ Ｐゴシック" pitchFamily="-65" charset="-128"/>
              <a:cs typeface="Arial" pitchFamily="-65" charset="0"/>
            </a:endParaRPr>
          </a:p>
          <a:p>
            <a:r>
              <a:rPr lang="en-US" i="1" dirty="0">
                <a:latin typeface="Arial" pitchFamily="-65" charset="0"/>
                <a:ea typeface="ＭＳ Ｐゴシック" pitchFamily="-65" charset="-128"/>
                <a:cs typeface="Arial" pitchFamily="-65" charset="0"/>
              </a:rPr>
              <a:t>NOTE TO TRAINER: Call the Desired Results Project during a session break or lunch for answers to unanswered questions (800-770-6339).</a:t>
            </a:r>
          </a:p>
        </p:txBody>
      </p:sp>
    </p:spTree>
    <p:extLst>
      <p:ext uri="{BB962C8B-B14F-4D97-AF65-F5344CB8AC3E}">
        <p14:creationId xmlns:p14="http://schemas.microsoft.com/office/powerpoint/2010/main" val="48958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ChangeArrowheads="1"/>
          </p:cNvSpPr>
          <p:nvPr/>
        </p:nvSpPr>
        <p:spPr bwMode="auto">
          <a:xfrm>
            <a:off x="0" y="9121775"/>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6612" name="Rectangle 1028"/>
          <p:cNvSpPr>
            <a:spLocks noChangeArrowheads="1"/>
          </p:cNvSpPr>
          <p:nvPr/>
        </p:nvSpPr>
        <p:spPr bwMode="auto">
          <a:xfrm>
            <a:off x="0" y="0"/>
            <a:ext cx="3170238" cy="47942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96613" name="Rectangle 1029"/>
          <p:cNvSpPr>
            <a:spLocks noGrp="1" noRot="1" noChangeAspect="1" noChangeArrowheads="1" noTextEdit="1"/>
          </p:cNvSpPr>
          <p:nvPr>
            <p:ph type="sldImg"/>
          </p:nvPr>
        </p:nvSpPr>
        <p:spPr>
          <a:xfrm>
            <a:off x="685800" y="1447800"/>
            <a:ext cx="3211513" cy="2408238"/>
          </a:xfrm>
          <a:solidFill>
            <a:srgbClr val="FFFFFF"/>
          </a:solidFill>
          <a:ln w="12700" cap="flat"/>
        </p:spPr>
      </p:sp>
      <p:sp>
        <p:nvSpPr>
          <p:cNvPr id="196614" name="Rectangle 1030"/>
          <p:cNvSpPr>
            <a:spLocks noGrp="1" noChangeArrowheads="1"/>
          </p:cNvSpPr>
          <p:nvPr>
            <p:ph type="body" idx="1"/>
          </p:nvPr>
        </p:nvSpPr>
        <p:spPr>
          <a:noFill/>
          <a:ln/>
        </p:spPr>
        <p:txBody>
          <a:bodyPr lIns="95654" tIns="46988" rIns="95654" bIns="46988"/>
          <a:lstStyle/>
          <a:p>
            <a:pPr eaLnBrk="1" hangingPunct="1"/>
            <a:r>
              <a:rPr lang="en-US" i="1" dirty="0">
                <a:latin typeface="Arial" pitchFamily="-65" charset="0"/>
                <a:ea typeface="ＭＳ Ｐゴシック" pitchFamily="-65" charset="-128"/>
                <a:cs typeface="Arial" pitchFamily="-65" charset="0"/>
              </a:rPr>
              <a:t>Trainer note: Share the training outcomes.</a:t>
            </a:r>
          </a:p>
          <a:p>
            <a:pPr eaLnBrk="1" hangingPunct="1"/>
            <a:endParaRPr lang="en-US" dirty="0">
              <a:latin typeface="Arial" pitchFamily="-65" charset="0"/>
              <a:ea typeface="ＭＳ Ｐゴシック" pitchFamily="-65" charset="-128"/>
              <a:cs typeface="Arial" pitchFamily="-65" charset="0"/>
            </a:endParaRP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training will focus on methods within the Desired Results system that will improve services to children resulting in overall program improvement.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secondary focus will be to provide training for using the tools that will support program improvement.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This training will help participants use the Desired Results tools to demonstrate program accountability. </a:t>
            </a:r>
          </a:p>
        </p:txBody>
      </p:sp>
    </p:spTree>
    <p:extLst>
      <p:ext uri="{BB962C8B-B14F-4D97-AF65-F5344CB8AC3E}">
        <p14:creationId xmlns:p14="http://schemas.microsoft.com/office/powerpoint/2010/main" val="391431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p:cNvSpPr>
            <a:spLocks noGrp="1" noRot="1" noChangeAspect="1" noChangeArrowheads="1" noTextEdit="1"/>
          </p:cNvSpPr>
          <p:nvPr>
            <p:ph type="sldImg"/>
          </p:nvPr>
        </p:nvSpPr>
        <p:spPr>
          <a:xfrm>
            <a:off x="609600" y="1566863"/>
            <a:ext cx="3306763" cy="2479675"/>
          </a:xfrm>
          <a:ln/>
        </p:spPr>
      </p:sp>
      <p:sp>
        <p:nvSpPr>
          <p:cNvPr id="186371" name="Rectangle 1027"/>
          <p:cNvSpPr>
            <a:spLocks noGrp="1" noChangeArrowheads="1"/>
          </p:cNvSpPr>
          <p:nvPr>
            <p:ph type="body" idx="1"/>
          </p:nvPr>
        </p:nvSpPr>
        <p:spPr>
          <a:noFill/>
          <a:ln/>
        </p:spPr>
        <p:txBody>
          <a:bodyPr/>
          <a:lstStyle/>
          <a:p>
            <a:pPr eaLnBrk="1" hangingPunct="1"/>
            <a:r>
              <a:rPr lang="en-US" dirty="0">
                <a:latin typeface="Arial" pitchFamily="-65" charset="0"/>
                <a:ea typeface="ＭＳ Ｐゴシック" pitchFamily="-65" charset="-128"/>
                <a:cs typeface="Arial" pitchFamily="-65" charset="0"/>
              </a:rPr>
              <a:t>Desired Results training is the result of a desire on the part of the California Department of Education, Early Education</a:t>
            </a:r>
            <a:r>
              <a:rPr lang="en-US" baseline="0" dirty="0">
                <a:latin typeface="Arial" pitchFamily="-65" charset="0"/>
                <a:ea typeface="ＭＳ Ｐゴシック" pitchFamily="-65" charset="-128"/>
                <a:cs typeface="Arial" pitchFamily="-65" charset="0"/>
              </a:rPr>
              <a:t> and Support Division </a:t>
            </a:r>
            <a:r>
              <a:rPr lang="en-US" dirty="0">
                <a:latin typeface="Arial" pitchFamily="-65" charset="0"/>
                <a:ea typeface="ＭＳ Ｐゴシック" pitchFamily="-65" charset="-128"/>
                <a:cs typeface="Arial" pitchFamily="-65" charset="0"/>
              </a:rPr>
              <a:t>to improve and standardize program quality across the state.</a:t>
            </a:r>
          </a:p>
          <a:p>
            <a:pPr eaLnBrk="1" hangingPunct="1"/>
            <a:r>
              <a:rPr lang="en-US" dirty="0">
                <a:latin typeface="Arial" pitchFamily="-65" charset="0"/>
                <a:ea typeface="ＭＳ Ｐゴシック" pitchFamily="-65" charset="-128"/>
                <a:cs typeface="Arial" pitchFamily="-65" charset="0"/>
              </a:rPr>
              <a:t>In Session I, an overview of the system’s components will provide preliminary information on the Desired Results for Children and Families system’s goals and structure.</a:t>
            </a:r>
            <a:r>
              <a:rPr lang="en-US" dirty="0">
                <a:latin typeface="Times New Roman" pitchFamily="-65" charset="0"/>
                <a:ea typeface="ＭＳ Ｐゴシック" pitchFamily="-65" charset="-128"/>
                <a:cs typeface="Arial" pitchFamily="-65" charset="0"/>
              </a:rPr>
              <a:t> </a:t>
            </a:r>
          </a:p>
          <a:p>
            <a:pPr eaLnBrk="1" hangingPunct="1"/>
            <a:r>
              <a:rPr lang="en-US" dirty="0">
                <a:latin typeface="Arial" pitchFamily="-65" charset="0"/>
                <a:ea typeface="ＭＳ Ｐゴシック" pitchFamily="-65" charset="-128"/>
                <a:cs typeface="Arial" pitchFamily="-65" charset="0"/>
              </a:rPr>
              <a:t>Later, additional details and information will be provided to give participants knowledge about each element of the </a:t>
            </a:r>
            <a:r>
              <a:rPr lang="en-US">
                <a:latin typeface="Arial" pitchFamily="-65" charset="0"/>
                <a:ea typeface="ＭＳ Ｐゴシック" pitchFamily="-65" charset="-128"/>
                <a:cs typeface="Arial" pitchFamily="-65" charset="0"/>
              </a:rPr>
              <a:t>Desired Results </a:t>
            </a:r>
            <a:r>
              <a:rPr lang="en-US" dirty="0">
                <a:latin typeface="Arial" pitchFamily="-65" charset="0"/>
                <a:ea typeface="ＭＳ Ｐゴシック" pitchFamily="-65" charset="-128"/>
                <a:cs typeface="Arial" pitchFamily="-65" charset="0"/>
              </a:rPr>
              <a:t>system.</a:t>
            </a:r>
          </a:p>
        </p:txBody>
      </p:sp>
    </p:spTree>
    <p:extLst>
      <p:ext uri="{BB962C8B-B14F-4D97-AF65-F5344CB8AC3E}">
        <p14:creationId xmlns:p14="http://schemas.microsoft.com/office/powerpoint/2010/main" val="230415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609600" y="1566863"/>
            <a:ext cx="3306763" cy="2479675"/>
          </a:xfrm>
          <a:ln/>
        </p:spPr>
      </p:sp>
      <p:sp>
        <p:nvSpPr>
          <p:cNvPr id="187395" name="Notes Placeholder 2"/>
          <p:cNvSpPr>
            <a:spLocks noGrp="1"/>
          </p:cNvSpPr>
          <p:nvPr>
            <p:ph type="body" idx="1"/>
          </p:nvPr>
        </p:nvSpPr>
        <p:spPr>
          <a:noFill/>
          <a:ln/>
        </p:spPr>
        <p:txBody>
          <a:bodyPr/>
          <a:lstStyle/>
          <a:p>
            <a:r>
              <a:rPr lang="en-US" dirty="0">
                <a:latin typeface="Arial" pitchFamily="-65" charset="0"/>
                <a:ea typeface="ＭＳ Ｐゴシック" pitchFamily="-65" charset="-128"/>
                <a:cs typeface="Arial" pitchFamily="-65" charset="0"/>
              </a:rPr>
              <a:t>This information is included in the online overview of the system. Today we are focusing on the Desired Results assessment system. This handout is in the binder and contains information for each of the elements on the back side. You will be able to write in the resources available for each component. </a:t>
            </a:r>
          </a:p>
          <a:p>
            <a:endParaRPr lang="en-US" i="1" dirty="0">
              <a:latin typeface="Arial" pitchFamily="-65" charset="0"/>
              <a:ea typeface="ＭＳ Ｐゴシック" pitchFamily="-65" charset="-128"/>
              <a:cs typeface="Arial" pitchFamily="-65" charset="0"/>
            </a:endParaRPr>
          </a:p>
          <a:p>
            <a:r>
              <a:rPr lang="en-US" i="1" dirty="0">
                <a:latin typeface="Arial" pitchFamily="-65" charset="0"/>
                <a:ea typeface="ＭＳ Ｐゴシック" pitchFamily="-65" charset="-128"/>
                <a:cs typeface="Arial" pitchFamily="-65" charset="0"/>
              </a:rPr>
              <a:t>Trainer note: Direct participants to use a highlighter to highlight key words as the elements are discussed. Instruct participants to keep this handout available.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029" y="1566093"/>
            <a:ext cx="2065398" cy="1558107"/>
          </a:xfrm>
          <a:prstGeom prst="rect">
            <a:avLst/>
          </a:prstGeom>
          <a:ln>
            <a:solidFill>
              <a:schemeClr val="bg1">
                <a:lumMod val="65000"/>
              </a:schemeClr>
            </a:solidFill>
          </a:ln>
        </p:spPr>
      </p:pic>
    </p:spTree>
    <p:extLst>
      <p:ext uri="{BB962C8B-B14F-4D97-AF65-F5344CB8AC3E}">
        <p14:creationId xmlns:p14="http://schemas.microsoft.com/office/powerpoint/2010/main" val="649334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609600" y="1566863"/>
            <a:ext cx="3306763" cy="2479675"/>
          </a:xfrm>
          <a:ln/>
        </p:spPr>
      </p:sp>
      <p:sp>
        <p:nvSpPr>
          <p:cNvPr id="188419" name="Notes Placeholder 2"/>
          <p:cNvSpPr>
            <a:spLocks noGrp="1"/>
          </p:cNvSpPr>
          <p:nvPr>
            <p:ph type="body" idx="1"/>
          </p:nvPr>
        </p:nvSpPr>
        <p:spPr>
          <a:noFill/>
          <a:ln/>
        </p:spPr>
        <p:txBody>
          <a:bodyPr/>
          <a:lstStyle/>
          <a:p>
            <a:pPr eaLnBrk="1" hangingPunct="1">
              <a:spcBef>
                <a:spcPts val="475"/>
              </a:spcBef>
            </a:pPr>
            <a:r>
              <a:rPr lang="en-US">
                <a:latin typeface="Arial" pitchFamily="-65" charset="0"/>
                <a:ea typeface="ＭＳ Ｐゴシック" pitchFamily="-65" charset="-128"/>
                <a:cs typeface="Arial" pitchFamily="-65" charset="0"/>
              </a:rPr>
              <a:t>At the center of the system are the Learning and Development Foundations which describe the learning and development that preschool children typically demonstrate with appropriate support. </a:t>
            </a:r>
          </a:p>
          <a:p>
            <a:pPr eaLnBrk="1" hangingPunct="1">
              <a:spcBef>
                <a:spcPts val="475"/>
              </a:spcBef>
            </a:pPr>
            <a:r>
              <a:rPr lang="en-US">
                <a:latin typeface="Arial" pitchFamily="-65" charset="0"/>
                <a:ea typeface="ＭＳ Ｐゴシック" pitchFamily="-65" charset="-128"/>
                <a:cs typeface="Arial" pitchFamily="-65" charset="0"/>
              </a:rPr>
              <a:t>The </a:t>
            </a:r>
            <a:r>
              <a:rPr lang="en-US" i="1">
                <a:latin typeface="Arial" pitchFamily="-65" charset="0"/>
                <a:ea typeface="ＭＳ Ｐゴシック" pitchFamily="-65" charset="-128"/>
                <a:cs typeface="Arial" pitchFamily="-65" charset="0"/>
              </a:rPr>
              <a:t>Infant/Toddler Learning &amp; Development Foundations </a:t>
            </a:r>
            <a:r>
              <a:rPr lang="en-US">
                <a:latin typeface="Arial" pitchFamily="-65" charset="0"/>
                <a:ea typeface="ＭＳ Ｐゴシック" pitchFamily="-65" charset="-128"/>
                <a:cs typeface="Arial" pitchFamily="-65" charset="0"/>
              </a:rPr>
              <a:t>describe what children know and are able to do at around 8 months, 18 months, and 36 months</a:t>
            </a:r>
          </a:p>
          <a:p>
            <a:pPr eaLnBrk="1" hangingPunct="1">
              <a:spcBef>
                <a:spcPct val="0"/>
              </a:spcBef>
            </a:pPr>
            <a:r>
              <a:rPr lang="en-US">
                <a:latin typeface="Arial" pitchFamily="-65" charset="0"/>
                <a:ea typeface="ＭＳ Ｐゴシック" pitchFamily="-65" charset="-128"/>
                <a:cs typeface="Arial" pitchFamily="-65" charset="0"/>
              </a:rPr>
              <a:t>The </a:t>
            </a:r>
            <a:r>
              <a:rPr lang="en-US" i="1">
                <a:latin typeface="Arial" pitchFamily="-65" charset="0"/>
                <a:ea typeface="ＭＳ Ｐゴシック" pitchFamily="-65" charset="-128"/>
                <a:cs typeface="Arial" pitchFamily="-65" charset="0"/>
              </a:rPr>
              <a:t>Preschool Learning Foundations </a:t>
            </a:r>
            <a:r>
              <a:rPr lang="en-US">
                <a:latin typeface="Arial" pitchFamily="-65" charset="0"/>
                <a:ea typeface="ＭＳ Ｐゴシック" pitchFamily="-65" charset="-128"/>
                <a:cs typeface="Arial" pitchFamily="-65" charset="0"/>
              </a:rPr>
              <a:t>describe what children know and are able to do at around 48 months and 60 months when in a high quality program.</a:t>
            </a:r>
          </a:p>
          <a:p>
            <a:pPr eaLnBrk="1" hangingPunct="1">
              <a:spcBef>
                <a:spcPct val="0"/>
              </a:spcBef>
            </a:pPr>
            <a:r>
              <a:rPr lang="en-US">
                <a:latin typeface="Arial" pitchFamily="-65" charset="0"/>
                <a:ea typeface="ＭＳ Ｐゴシック" pitchFamily="-65" charset="-128"/>
                <a:cs typeface="Arial" pitchFamily="-65" charset="0"/>
              </a:rPr>
              <a:t>Early learning foundations are also known by the terms “early learning standards” in other states.</a:t>
            </a:r>
          </a:p>
          <a:p>
            <a:pPr eaLnBrk="1" hangingPunct="1"/>
            <a:endParaRPr lang="en-US">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254093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Rot="1" noChangeAspect="1" noChangeArrowheads="1" noTextEdit="1"/>
          </p:cNvSpPr>
          <p:nvPr>
            <p:ph type="sldImg"/>
          </p:nvPr>
        </p:nvSpPr>
        <p:spPr>
          <a:xfrm>
            <a:off x="609600" y="1566863"/>
            <a:ext cx="3306763" cy="2479675"/>
          </a:xfrm>
          <a:ln/>
        </p:spPr>
      </p:sp>
      <p:sp>
        <p:nvSpPr>
          <p:cNvPr id="189444" name="Rectangle 3"/>
          <p:cNvSpPr>
            <a:spLocks noGrp="1" noChangeArrowheads="1"/>
          </p:cNvSpPr>
          <p:nvPr>
            <p:ph type="body" idx="1"/>
          </p:nvPr>
        </p:nvSpPr>
        <p:spPr>
          <a:noFill/>
          <a:ln/>
        </p:spPr>
        <p:txBody>
          <a:bodyPr/>
          <a:lstStyle/>
          <a:p>
            <a:pPr eaLnBrk="1" hangingPunct="1">
              <a:spcBef>
                <a:spcPct val="0"/>
              </a:spcBef>
            </a:pPr>
            <a:r>
              <a:rPr lang="en-US" dirty="0">
                <a:latin typeface="Arial" pitchFamily="-65" charset="0"/>
                <a:ea typeface="ＭＳ Ｐゴシック" pitchFamily="-65" charset="-128"/>
                <a:cs typeface="Arial" pitchFamily="-65" charset="0"/>
              </a:rPr>
              <a:t>We have provided everyone with copies of the appropriate guidelines. The</a:t>
            </a:r>
            <a:r>
              <a:rPr lang="en-US" baseline="0" dirty="0">
                <a:latin typeface="Arial" pitchFamily="-65" charset="0"/>
                <a:ea typeface="ＭＳ Ｐゴシック" pitchFamily="-65" charset="-128"/>
                <a:cs typeface="Arial" pitchFamily="-65" charset="0"/>
              </a:rPr>
              <a:t> guidelines b</a:t>
            </a:r>
            <a:r>
              <a:rPr lang="en-US" dirty="0">
                <a:latin typeface="Arial" pitchFamily="-65" charset="0"/>
                <a:ea typeface="ＭＳ Ｐゴシック" pitchFamily="-65" charset="-128"/>
                <a:cs typeface="Arial" pitchFamily="-65" charset="0"/>
              </a:rPr>
              <a:t>ring together information that program administrators and teaching staff can use to prepare appropriate learning environments for children.</a:t>
            </a:r>
          </a:p>
          <a:p>
            <a:pPr eaLnBrk="1" hangingPunct="1">
              <a:spcBef>
                <a:spcPct val="0"/>
              </a:spcBef>
            </a:pPr>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398342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94C7BCE2-EB71-6349-8278-1DD613D27B7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2F64058E-AD12-EC43-97B5-F963A514A0D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1981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91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82F57C0A-A9E5-5A45-BD4E-A467B48153A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600200"/>
            <a:ext cx="3810000" cy="4495800"/>
          </a:xfrm>
        </p:spPr>
        <p:txBody>
          <a:bodyPr/>
          <a:lstStyle/>
          <a:p>
            <a:pPr lvl="0"/>
            <a:endParaRPr lang="en-US" noProof="0" dirty="0"/>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8FA8CBEE-F12C-A649-B130-25A80F12DAD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0B753C25-1DC2-6746-9437-6C2287D63D2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2E117093-BF0E-9344-9146-BF33A41AA32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9019E1D-12E6-1F44-A41B-7709B3660E3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2FBE20D-8D8A-D348-A032-467F0AA02A9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0CDD2028-BAB1-AF42-BA7D-E7DE23487962}"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239000" cy="1143000"/>
          </a:xfrm>
        </p:spPr>
        <p:txBody>
          <a:bodyPr/>
          <a:lstStyle/>
          <a:p>
            <a:r>
              <a:rPr lang="en-US"/>
              <a:t>Click to edit Master title style</a:t>
            </a:r>
          </a:p>
        </p:txBody>
      </p:sp>
      <p:sp>
        <p:nvSpPr>
          <p:cNvPr id="3" name="Content Placeholder 2"/>
          <p:cNvSpPr>
            <a:spLocks noGrp="1"/>
          </p:cNvSpPr>
          <p:nvPr>
            <p:ph sz="quarter" idx="1"/>
          </p:nvPr>
        </p:nvSpPr>
        <p:spPr>
          <a:xfrm>
            <a:off x="83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3D055D4D-B399-B04D-A92C-54377BD68B6D}"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7237A4B-6C5B-0240-965C-E4799D95BFB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a:defRPr sz="1200">
                <a:ea typeface="Arial" pitchFamily="-65" charset="0"/>
                <a:cs typeface="Arial" pitchFamily="-65" charset="0"/>
              </a:defRPr>
            </a:lvl1pPr>
          </a:lstStyle>
          <a:p>
            <a:fld id="{6A1F9AFB-234C-5045-8AD8-038AC2FCD54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D97D9FBC-E1C3-B34D-BF33-9D356DE702D2}"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sldNum" sz="quarter" idx="10"/>
          </p:nvPr>
        </p:nvSpPr>
        <p:spPr>
          <a:ln/>
        </p:spPr>
        <p:txBody>
          <a:bodyPr/>
          <a:lstStyle>
            <a:lvl1pPr>
              <a:defRPr/>
            </a:lvl1pPr>
          </a:lstStyle>
          <a:p>
            <a:fld id="{0AC07977-068C-DF4F-9885-E93004204620}"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sldNum" sz="quarter" idx="10"/>
          </p:nvPr>
        </p:nvSpPr>
        <p:spPr>
          <a:ln/>
        </p:spPr>
        <p:txBody>
          <a:bodyPr/>
          <a:lstStyle>
            <a:lvl1pPr>
              <a:defRPr/>
            </a:lvl1pPr>
          </a:lstStyle>
          <a:p>
            <a:fld id="{2A512B4E-AC1A-A646-A96C-4CB819346EC2}"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sldNum" sz="quarter" idx="10"/>
          </p:nvPr>
        </p:nvSpPr>
        <p:spPr>
          <a:ln/>
        </p:spPr>
        <p:txBody>
          <a:bodyPr/>
          <a:lstStyle>
            <a:lvl1pPr>
              <a:defRPr/>
            </a:lvl1pPr>
          </a:lstStyle>
          <a:p>
            <a:fld id="{48419949-1D4D-1D46-89E5-E542422FA268}"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sldNum" sz="quarter" idx="10"/>
          </p:nvPr>
        </p:nvSpPr>
        <p:spPr>
          <a:ln/>
        </p:spPr>
        <p:txBody>
          <a:bodyPr/>
          <a:lstStyle>
            <a:lvl1pPr>
              <a:defRPr/>
            </a:lvl1pPr>
          </a:lstStyle>
          <a:p>
            <a:fld id="{10EF5829-C780-8848-B634-79B436EDD76B}"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sldNum" sz="quarter" idx="10"/>
          </p:nvPr>
        </p:nvSpPr>
        <p:spPr>
          <a:ln/>
        </p:spPr>
        <p:txBody>
          <a:bodyPr/>
          <a:lstStyle>
            <a:lvl1pPr>
              <a:defRPr/>
            </a:lvl1pPr>
          </a:lstStyle>
          <a:p>
            <a:fld id="{CE5356A1-045D-3C41-85BD-86CC870B0CA3}"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sldNum" sz="quarter" idx="10"/>
          </p:nvPr>
        </p:nvSpPr>
        <p:spPr>
          <a:ln/>
        </p:spPr>
        <p:txBody>
          <a:bodyPr/>
          <a:lstStyle>
            <a:lvl1pPr>
              <a:defRPr/>
            </a:lvl1pPr>
          </a:lstStyle>
          <a:p>
            <a:fld id="{C1E9FD8E-CB12-0448-8011-10A8824405F3}"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sldNum" sz="quarter" idx="10"/>
          </p:nvPr>
        </p:nvSpPr>
        <p:spPr>
          <a:ln/>
        </p:spPr>
        <p:txBody>
          <a:bodyPr/>
          <a:lstStyle>
            <a:lvl1pPr>
              <a:defRPr/>
            </a:lvl1pPr>
          </a:lstStyle>
          <a:p>
            <a:fld id="{C7353123-70F7-F844-A1B5-B5051EB9244A}"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17E31385-1E90-854F-B7C1-B9C9B4D19137}"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5050" y="0"/>
            <a:ext cx="18097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2768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0EE79E55-73F8-B948-AC38-BAE0EB58D1D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431192FC-F588-BD43-8A19-5482893E964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87B56463-7A38-3F46-AD32-726C4D0FED3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9431B73C-C74D-6A47-B2D2-6B2BCAB2BA6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xfrm>
            <a:off x="8382000" y="6400800"/>
            <a:ext cx="762000" cy="304800"/>
          </a:xfrm>
          <a:ln/>
        </p:spPr>
        <p:txBody>
          <a:bodyPr/>
          <a:lstStyle>
            <a:lvl1pPr>
              <a:defRPr sz="1000"/>
            </a:lvl1pPr>
          </a:lstStyle>
          <a:p>
            <a:fld id="{C95E8845-3744-884C-ADA4-11F9F7D2981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50C14DD9-4640-DD49-A1E2-18807AB8C24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E52453AA-880A-1748-8B0D-1FC4178976F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4D66C28A-BECA-8D46-9A0D-5E2B6F8A354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DDEFF"/>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8382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291" name="Rectangle 3"/>
          <p:cNvSpPr>
            <a:spLocks noGrp="1" noChangeArrowheads="1"/>
          </p:cNvSpPr>
          <p:nvPr>
            <p:ph type="body" idx="1"/>
          </p:nvPr>
        </p:nvSpPr>
        <p:spPr bwMode="auto">
          <a:xfrm>
            <a:off x="838200" y="12954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9844" name="Text Box 4"/>
          <p:cNvSpPr txBox="1">
            <a:spLocks noChangeArrowheads="1"/>
          </p:cNvSpPr>
          <p:nvPr userDrawn="1"/>
        </p:nvSpPr>
        <p:spPr bwMode="auto">
          <a:xfrm>
            <a:off x="3200400" y="6248400"/>
            <a:ext cx="28194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sp>
        <p:nvSpPr>
          <p:cNvPr id="1059845" name="Text Box 5"/>
          <p:cNvSpPr txBox="1">
            <a:spLocks noChangeArrowheads="1"/>
          </p:cNvSpPr>
          <p:nvPr userDrawn="1"/>
        </p:nvSpPr>
        <p:spPr bwMode="auto">
          <a:xfrm>
            <a:off x="1825625" y="6572674"/>
            <a:ext cx="5715000" cy="246063"/>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1000" dirty="0">
                <a:solidFill>
                  <a:srgbClr val="969696"/>
                </a:solidFill>
              </a:rPr>
              <a:t>© 2015 California Department of Education</a:t>
            </a:r>
          </a:p>
        </p:txBody>
      </p:sp>
      <p:pic>
        <p:nvPicPr>
          <p:cNvPr id="12294" name="Picture 6" descr="Picture11"/>
          <p:cNvPicPr>
            <a:picLocks noChangeAspect="1" noChangeArrowheads="1"/>
          </p:cNvPicPr>
          <p:nvPr userDrawn="1"/>
        </p:nvPicPr>
        <p:blipFill>
          <a:blip r:embed="rId21">
            <a:grayscl/>
            <a:biLevel thresh="50000"/>
          </a:blip>
          <a:srcRect/>
          <a:stretch>
            <a:fillRect/>
          </a:stretch>
        </p:blipFill>
        <p:spPr bwMode="auto">
          <a:xfrm>
            <a:off x="557690" y="5770092"/>
            <a:ext cx="1139825" cy="1069975"/>
          </a:xfrm>
          <a:prstGeom prst="rect">
            <a:avLst/>
          </a:prstGeom>
          <a:noFill/>
          <a:ln w="9525">
            <a:noFill/>
            <a:miter lim="800000"/>
            <a:headEnd/>
            <a:tailEnd/>
          </a:ln>
        </p:spPr>
      </p:pic>
      <p:grpSp>
        <p:nvGrpSpPr>
          <p:cNvPr id="12295" name="Group 7"/>
          <p:cNvGrpSpPr>
            <a:grpSpLocks/>
          </p:cNvGrpSpPr>
          <p:nvPr userDrawn="1"/>
        </p:nvGrpSpPr>
        <p:grpSpPr bwMode="auto">
          <a:xfrm>
            <a:off x="0" y="0"/>
            <a:ext cx="533400" cy="6858000"/>
            <a:chOff x="0" y="0"/>
            <a:chExt cx="336" cy="4320"/>
          </a:xfrm>
        </p:grpSpPr>
        <p:sp>
          <p:nvSpPr>
            <p:cNvPr id="1059848" name="Rectangle 8"/>
            <p:cNvSpPr>
              <a:spLocks noChangeArrowheads="1"/>
            </p:cNvSpPr>
            <p:nvPr userDrawn="1"/>
          </p:nvSpPr>
          <p:spPr bwMode="auto">
            <a:xfrm rot="5400000">
              <a:off x="-900" y="3084"/>
              <a:ext cx="2136" cy="336"/>
            </a:xfrm>
            <a:prstGeom prst="rect">
              <a:avLst/>
            </a:prstGeom>
            <a:solidFill>
              <a:srgbClr val="000099"/>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for New Administrators</a:t>
              </a:r>
            </a:p>
          </p:txBody>
        </p:sp>
      </p:grpSp>
      <p:sp>
        <p:nvSpPr>
          <p:cNvPr id="1059850" name="Rectangle 10"/>
          <p:cNvSpPr>
            <a:spLocks noGrp="1" noChangeArrowheads="1"/>
          </p:cNvSpPr>
          <p:nvPr>
            <p:ph type="sldNum" sz="quarter" idx="4"/>
          </p:nvPr>
        </p:nvSpPr>
        <p:spPr bwMode="auto">
          <a:xfrm>
            <a:off x="8348031" y="6543306"/>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solidFill>
                  <a:srgbClr val="969696"/>
                </a:solidFill>
              </a:defRPr>
            </a:lvl1pPr>
          </a:lstStyle>
          <a:p>
            <a:fld id="{423B9340-54C6-3744-B90E-6B052E697F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27" r:id="rId1"/>
    <p:sldLayoutId id="2147484654"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 id="2147484638" r:id="rId13"/>
    <p:sldLayoutId id="2147484639" r:id="rId14"/>
    <p:sldLayoutId id="2147484640" r:id="rId15"/>
    <p:sldLayoutId id="2147484641" r:id="rId16"/>
    <p:sldLayoutId id="2147484642" r:id="rId17"/>
    <p:sldLayoutId id="2147484643" r:id="rId18"/>
    <p:sldLayoutId id="2147484655" r:id="rId19"/>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99FF"/>
            </a:gs>
            <a:gs pos="100000">
              <a:srgbClr val="99CCFF"/>
            </a:gs>
          </a:gsLst>
          <a:lin ang="5400000" scaled="1"/>
        </a:gra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838200" y="1600200"/>
            <a:ext cx="701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3940" name="Text Box 1028"/>
          <p:cNvSpPr txBox="1">
            <a:spLocks noChangeArrowheads="1"/>
          </p:cNvSpPr>
          <p:nvPr userDrawn="1"/>
        </p:nvSpPr>
        <p:spPr bwMode="auto">
          <a:xfrm>
            <a:off x="3200400" y="6248400"/>
            <a:ext cx="28194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sp>
        <p:nvSpPr>
          <p:cNvPr id="1063941" name="Text Box 1029"/>
          <p:cNvSpPr txBox="1">
            <a:spLocks noChangeArrowheads="1"/>
          </p:cNvSpPr>
          <p:nvPr userDrawn="1"/>
        </p:nvSpPr>
        <p:spPr bwMode="auto">
          <a:xfrm>
            <a:off x="1828800" y="6248400"/>
            <a:ext cx="5715000" cy="396875"/>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1000">
                <a:solidFill>
                  <a:srgbClr val="000099"/>
                </a:solidFill>
              </a:rPr>
              <a:t>Copyright © 2011 California Department of Education, Child Development Division with WestEd’s Center for Child and Family Studies, Desired Results T&amp;TA Project.</a:t>
            </a:r>
          </a:p>
        </p:txBody>
      </p:sp>
      <p:pic>
        <p:nvPicPr>
          <p:cNvPr id="13318" name="Picture 1030" descr="Picture11"/>
          <p:cNvPicPr>
            <a:picLocks noChangeAspect="1" noChangeArrowheads="1"/>
          </p:cNvPicPr>
          <p:nvPr userDrawn="1"/>
        </p:nvPicPr>
        <p:blipFill>
          <a:blip r:embed="rId12">
            <a:grayscl/>
            <a:biLevel thresh="50000"/>
          </a:blip>
          <a:srcRect/>
          <a:stretch>
            <a:fillRect/>
          </a:stretch>
        </p:blipFill>
        <p:spPr bwMode="auto">
          <a:xfrm>
            <a:off x="7848600" y="152400"/>
            <a:ext cx="1139825" cy="1069975"/>
          </a:xfrm>
          <a:prstGeom prst="rect">
            <a:avLst/>
          </a:prstGeom>
          <a:noFill/>
          <a:ln w="9525">
            <a:noFill/>
            <a:miter lim="800000"/>
            <a:headEnd/>
            <a:tailEnd/>
          </a:ln>
        </p:spPr>
      </p:pic>
      <p:sp>
        <p:nvSpPr>
          <p:cNvPr id="1063943" name="Rectangle 1031"/>
          <p:cNvSpPr>
            <a:spLocks noGrp="1" noChangeArrowheads="1"/>
          </p:cNvSpPr>
          <p:nvPr>
            <p:ph type="sldNum" sz="quarter" idx="4"/>
          </p:nvPr>
        </p:nvSpPr>
        <p:spPr bwMode="auto">
          <a:xfrm>
            <a:off x="7924800" y="6245225"/>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pitchFamily="-65" charset="0"/>
              </a:defRPr>
            </a:lvl1pPr>
          </a:lstStyle>
          <a:p>
            <a:fld id="{0249966F-2C6D-5644-8E4C-F4C513358AE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Lst>
  <p:hf hdr="0" ftr="0" dt="0"/>
  <p:txStyles>
    <p:titleStyle>
      <a:lvl1pPr algn="ctr" rtl="0" eaLnBrk="0" fontAlgn="base" hangingPunct="0">
        <a:spcBef>
          <a:spcPct val="0"/>
        </a:spcBef>
        <a:spcAft>
          <a:spcPct val="0"/>
        </a:spcAft>
        <a:defRPr sz="40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2400" b="1">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www.cde.ca.gov/sp/cd/re/psframework.as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www.ececompsat.org" TargetMode="External"/><Relationship Id="rId3" Type="http://schemas.openxmlformats.org/officeDocument/2006/relationships/hyperlink" Target="http://www.cpin.us" TargetMode="External"/><Relationship Id="rId7" Type="http://schemas.openxmlformats.org/officeDocument/2006/relationships/hyperlink" Target="http://www.pitc.org/pub/pitc_docs/home.csp" TargetMode="External"/><Relationship Id="rId12"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22.jpeg"/><Relationship Id="rId11" Type="http://schemas.openxmlformats.org/officeDocument/2006/relationships/hyperlink" Target="https://calsac.org" TargetMode="External"/><Relationship Id="rId5" Type="http://schemas.openxmlformats.org/officeDocument/2006/relationships/hyperlink" Target="http://www.facultyinititative.wested.org" TargetMode="External"/><Relationship Id="rId15" Type="http://schemas.openxmlformats.org/officeDocument/2006/relationships/hyperlink" Target="https://www.childdevelopment.org/"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www.desiredresults.us/resource_drdp.htm" TargetMode="External"/><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hyperlink" Target="https://www.childdevelopment.org/cs/cdtc/print/htdocs/home.htm" TargetMode="External"/><Relationship Id="rId3" Type="http://schemas.openxmlformats.org/officeDocument/2006/relationships/hyperlink" Target="http://www.caearlychildhoodonline.org" TargetMode="External"/><Relationship Id="rId7" Type="http://schemas.openxmlformats.org/officeDocument/2006/relationships/hyperlink" Target="http://www.ecementor.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desiredresults.us" TargetMode="External"/><Relationship Id="rId5" Type="http://schemas.openxmlformats.org/officeDocument/2006/relationships/hyperlink" Target="humanservices.ucdavis.edu/defau" TargetMode="External"/><Relationship Id="rId4" Type="http://schemas.openxmlformats.org/officeDocument/2006/relationships/hyperlink" Target="http://www.desiredresults.us/dl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image" Target="../media/image31.png"/><Relationship Id="rId12"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hyperlink" Target="http://www.cde.ca.gov/sp/cd/re/psframework.as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5.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hyperlink" Target="http://www.allaboutyoungchildren.org" TargetMode="External"/><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fpg.unc.edu/~ECERS/ecers_frame.html" TargetMode="External"/><Relationship Id="rId7" Type="http://schemas.openxmlformats.org/officeDocument/2006/relationships/hyperlink" Target="http://www.fpg.unc.edu/~ECERS/fccers_frame.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www.fpg.unc.edu/~ECERS/iters_frame.html" TargetMode="Externa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hyperlink" Target="http://www.fpg.unc.edu/~ECERS/sacers_frame.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hyperlink" Target="http://www.cde.ca.gov/sp/cd/re/cddpublications.asp"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www.cde.ca.gov/sp/cd/re/documents/itguidelines.pdf" TargetMode="External"/><Relationship Id="rId5" Type="http://schemas.openxmlformats.org/officeDocument/2006/relationships/image" Target="../media/image13.jpe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4D43C2-94A3-49D8-8F39-23E6BABF5F87}"/>
              </a:ext>
            </a:extLst>
          </p:cNvPr>
          <p:cNvSpPr>
            <a:spLocks noGrp="1"/>
          </p:cNvSpPr>
          <p:nvPr>
            <p:ph type="title"/>
          </p:nvPr>
        </p:nvSpPr>
        <p:spPr>
          <a:xfrm>
            <a:off x="838200" y="347847"/>
            <a:ext cx="7772400" cy="1143000"/>
          </a:xfrm>
        </p:spPr>
        <p:txBody>
          <a:bodyPr/>
          <a:lstStyle/>
          <a:p>
            <a:r>
              <a:rPr lang="en-US" b="1" dirty="0"/>
              <a:t>Desired Results for Children and Families</a:t>
            </a:r>
          </a:p>
        </p:txBody>
      </p:sp>
      <p:sp>
        <p:nvSpPr>
          <p:cNvPr id="8" name="Content Placeholder 7">
            <a:extLst>
              <a:ext uri="{FF2B5EF4-FFF2-40B4-BE49-F238E27FC236}">
                <a16:creationId xmlns:a16="http://schemas.microsoft.com/office/drawing/2014/main" id="{64988267-7168-4D48-997D-630C9097EA1B}"/>
              </a:ext>
            </a:extLst>
          </p:cNvPr>
          <p:cNvSpPr>
            <a:spLocks noGrp="1"/>
          </p:cNvSpPr>
          <p:nvPr>
            <p:ph sz="half" idx="2"/>
          </p:nvPr>
        </p:nvSpPr>
        <p:spPr>
          <a:xfrm>
            <a:off x="838200" y="1676400"/>
            <a:ext cx="4038600" cy="4495800"/>
          </a:xfrm>
        </p:spPr>
        <p:txBody>
          <a:bodyPr/>
          <a:lstStyle/>
          <a:p>
            <a:pPr marL="0" indent="0" algn="ctr" eaLnBrk="1" hangingPunct="1">
              <a:spcBef>
                <a:spcPts val="0"/>
              </a:spcBef>
              <a:buFontTx/>
              <a:buNone/>
            </a:pPr>
            <a:r>
              <a:rPr lang="en-US" dirty="0">
                <a:ea typeface="ＭＳ Ｐゴシック" pitchFamily="-65" charset="-128"/>
              </a:rPr>
              <a:t>A Project of the California Department of Education, Early Education and Support Division</a:t>
            </a:r>
          </a:p>
          <a:p>
            <a:pPr marL="0" indent="0" algn="ctr" eaLnBrk="1" hangingPunct="1">
              <a:spcBef>
                <a:spcPts val="0"/>
              </a:spcBef>
              <a:buFontTx/>
              <a:buNone/>
            </a:pPr>
            <a:r>
              <a:rPr lang="en-US" sz="2400" dirty="0">
                <a:ea typeface="ＭＳ Ｐゴシック" pitchFamily="-65" charset="-128"/>
              </a:rPr>
              <a:t>with the  </a:t>
            </a:r>
          </a:p>
          <a:p>
            <a:pPr marL="0" indent="0" algn="ctr" eaLnBrk="1" hangingPunct="1">
              <a:spcBef>
                <a:spcPts val="0"/>
              </a:spcBef>
              <a:buFontTx/>
              <a:buNone/>
            </a:pPr>
            <a:r>
              <a:rPr lang="en-US" dirty="0">
                <a:ea typeface="ＭＳ Ｐゴシック" pitchFamily="-65" charset="-128"/>
              </a:rPr>
              <a:t>Desired Results Training &amp; Technical Assistance Project</a:t>
            </a:r>
          </a:p>
          <a:p>
            <a:endParaRPr lang="en-US" dirty="0"/>
          </a:p>
        </p:txBody>
      </p:sp>
      <p:sp>
        <p:nvSpPr>
          <p:cNvPr id="5" name="Slide Number Placeholder 4">
            <a:extLst>
              <a:ext uri="{FF2B5EF4-FFF2-40B4-BE49-F238E27FC236}">
                <a16:creationId xmlns:a16="http://schemas.microsoft.com/office/drawing/2014/main" id="{4749E559-18FF-4C82-BFE1-3317671C9E01}"/>
              </a:ext>
            </a:extLst>
          </p:cNvPr>
          <p:cNvSpPr>
            <a:spLocks noGrp="1"/>
          </p:cNvSpPr>
          <p:nvPr>
            <p:ph type="sldNum" sz="quarter" idx="10"/>
          </p:nvPr>
        </p:nvSpPr>
        <p:spPr/>
        <p:txBody>
          <a:bodyPr/>
          <a:lstStyle/>
          <a:p>
            <a:fld id="{87B56463-7A38-3F46-AD32-726C4D0FED3C}" type="slidenum">
              <a:rPr lang="en-US" smtClean="0"/>
              <a:pPr/>
              <a:t>1</a:t>
            </a:fld>
            <a:endParaRPr lang="en-US"/>
          </a:p>
        </p:txBody>
      </p:sp>
      <p:pic>
        <p:nvPicPr>
          <p:cNvPr id="9" name="ClipArt Placeholder 6">
            <a:extLst>
              <a:ext uri="{FF2B5EF4-FFF2-40B4-BE49-F238E27FC236}">
                <a16:creationId xmlns:a16="http://schemas.microsoft.com/office/drawing/2014/main" id="{BBDF775A-0F2F-4840-8178-413C52F56C60}"/>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bwMode="auto">
          <a:xfrm>
            <a:off x="4876800" y="1981200"/>
            <a:ext cx="4068536" cy="3048000"/>
          </a:xfrm>
          <a:prstGeom prst="rect">
            <a:avLst/>
          </a:prstGeom>
          <a:ln>
            <a:noFill/>
          </a:ln>
          <a:effectLst>
            <a:softEdge rad="112500"/>
          </a:effectLst>
        </p:spPr>
      </p:pic>
    </p:spTree>
    <p:extLst>
      <p:ext uri="{BB962C8B-B14F-4D97-AF65-F5344CB8AC3E}">
        <p14:creationId xmlns:p14="http://schemas.microsoft.com/office/powerpoint/2010/main" val="346429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title"/>
          </p:nvPr>
        </p:nvSpPr>
        <p:spPr>
          <a:xfrm>
            <a:off x="533400" y="0"/>
            <a:ext cx="8610600" cy="1295400"/>
          </a:xfrm>
          <a:solidFill>
            <a:srgbClr val="990099"/>
          </a:solidFill>
        </p:spPr>
        <p:txBody>
          <a:bodyPr/>
          <a:lstStyle/>
          <a:p>
            <a:pPr eaLnBrk="1" hangingPunct="1"/>
            <a:br>
              <a:rPr lang="en-US">
                <a:ea typeface="Arial" pitchFamily="-65" charset="0"/>
                <a:cs typeface="Arial" pitchFamily="-65" charset="0"/>
              </a:rPr>
            </a:br>
            <a:r>
              <a:rPr lang="en-US">
                <a:ea typeface="Arial" pitchFamily="-65" charset="0"/>
                <a:cs typeface="Arial" pitchFamily="-65" charset="0"/>
              </a:rPr>
              <a:t>Curriculum Frameworks</a:t>
            </a:r>
            <a:br>
              <a:rPr lang="en-US" sz="3600">
                <a:ea typeface="Arial" pitchFamily="-65" charset="0"/>
                <a:cs typeface="Arial" pitchFamily="-65" charset="0"/>
              </a:rPr>
            </a:br>
            <a:endParaRPr lang="en-US" sz="3200">
              <a:ea typeface="Arial" pitchFamily="-65" charset="0"/>
              <a:cs typeface="Arial" pitchFamily="-65" charset="0"/>
            </a:endParaRPr>
          </a:p>
        </p:txBody>
      </p:sp>
      <p:sp>
        <p:nvSpPr>
          <p:cNvPr id="4710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C497CED3-958E-8540-849A-F6F390111882}" type="slidenum">
              <a:rPr lang="en-US" sz="1400">
                <a:latin typeface="Calibri" pitchFamily="-65" charset="0"/>
              </a:rPr>
              <a:pPr algn="r"/>
              <a:t>10</a:t>
            </a:fld>
            <a:endParaRPr lang="en-US" sz="1400">
              <a:latin typeface="Calibri" pitchFamily="-65" charset="0"/>
            </a:endParaRPr>
          </a:p>
        </p:txBody>
      </p:sp>
      <p:pic>
        <p:nvPicPr>
          <p:cNvPr id="47108" name="Picture 5"/>
          <p:cNvPicPr>
            <a:picLocks noChangeAspect="1"/>
          </p:cNvPicPr>
          <p:nvPr/>
        </p:nvPicPr>
        <p:blipFill>
          <a:blip r:embed="rId3"/>
          <a:srcRect/>
          <a:stretch>
            <a:fillRect/>
          </a:stretch>
        </p:blipFill>
        <p:spPr bwMode="auto">
          <a:xfrm>
            <a:off x="685800" y="1524000"/>
            <a:ext cx="2346325" cy="2976563"/>
          </a:xfrm>
          <a:prstGeom prst="rect">
            <a:avLst/>
          </a:prstGeom>
          <a:noFill/>
          <a:ln w="9525">
            <a:noFill/>
            <a:miter lim="800000"/>
            <a:headEnd/>
            <a:tailEnd/>
          </a:ln>
        </p:spPr>
      </p:pic>
      <p:pic>
        <p:nvPicPr>
          <p:cNvPr id="47109" name="Picture 40" descr="Cover_ppt">
            <a:hlinkClick r:id="rId4"/>
          </p:cNvPr>
          <p:cNvPicPr>
            <a:picLocks noChangeAspect="1" noChangeArrowheads="1"/>
          </p:cNvPicPr>
          <p:nvPr/>
        </p:nvPicPr>
        <p:blipFill>
          <a:blip r:embed="rId5"/>
          <a:srcRect/>
          <a:stretch>
            <a:fillRect/>
          </a:stretch>
        </p:blipFill>
        <p:spPr bwMode="auto">
          <a:xfrm>
            <a:off x="2438400" y="1828800"/>
            <a:ext cx="2463800" cy="3175000"/>
          </a:xfrm>
          <a:prstGeom prst="rect">
            <a:avLst/>
          </a:prstGeom>
          <a:noFill/>
          <a:ln w="9525">
            <a:noFill/>
            <a:miter lim="800000"/>
            <a:headEnd/>
            <a:tailEnd/>
          </a:ln>
        </p:spPr>
      </p:pic>
      <p:pic>
        <p:nvPicPr>
          <p:cNvPr id="47110" name="Picture 7" descr="Screen Shot 2014-05-27 at 3.34.41 PM (2).png"/>
          <p:cNvPicPr>
            <a:picLocks noChangeAspect="1"/>
          </p:cNvPicPr>
          <p:nvPr/>
        </p:nvPicPr>
        <p:blipFill>
          <a:blip r:embed="rId6"/>
          <a:srcRect/>
          <a:stretch>
            <a:fillRect/>
          </a:stretch>
        </p:blipFill>
        <p:spPr bwMode="auto">
          <a:xfrm>
            <a:off x="4038600" y="2514600"/>
            <a:ext cx="2620963" cy="3154363"/>
          </a:xfrm>
          <a:prstGeom prst="rect">
            <a:avLst/>
          </a:prstGeom>
          <a:noFill/>
          <a:ln w="9525">
            <a:noFill/>
            <a:miter lim="800000"/>
            <a:headEnd/>
            <a:tailEnd/>
          </a:ln>
        </p:spPr>
      </p:pic>
      <p:pic>
        <p:nvPicPr>
          <p:cNvPr id="47111" name="Picture 8" descr="Screen Shot 2014-05-27 at 3.36.10 PM (2).png"/>
          <p:cNvPicPr>
            <a:picLocks noChangeAspect="1"/>
          </p:cNvPicPr>
          <p:nvPr/>
        </p:nvPicPr>
        <p:blipFill>
          <a:blip r:embed="rId7"/>
          <a:srcRect/>
          <a:stretch>
            <a:fillRect/>
          </a:stretch>
        </p:blipFill>
        <p:spPr bwMode="auto">
          <a:xfrm>
            <a:off x="5791200" y="3276600"/>
            <a:ext cx="2633663" cy="3135313"/>
          </a:xfrm>
          <a:prstGeom prst="rect">
            <a:avLst/>
          </a:prstGeom>
          <a:noFill/>
          <a:ln w="9525">
            <a:noFill/>
            <a:miter lim="800000"/>
            <a:headEnd/>
            <a:tailEnd/>
          </a:ln>
        </p:spPr>
      </p:pic>
      <p:sp>
        <p:nvSpPr>
          <p:cNvPr id="10" name="10-Point Star 9"/>
          <p:cNvSpPr/>
          <p:nvPr/>
        </p:nvSpPr>
        <p:spPr bwMode="auto">
          <a:xfrm>
            <a:off x="7315200" y="1447800"/>
            <a:ext cx="1203325" cy="12192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400" b="1" dirty="0">
                <a:latin typeface="Arial" pitchFamily="-111" charset="0"/>
                <a:ea typeface="+mn-ea"/>
                <a:cs typeface="+mn-cs"/>
              </a:rPr>
              <a:t>CPIN </a:t>
            </a:r>
          </a:p>
          <a:p>
            <a:pPr algn="ctr">
              <a:defRPr/>
            </a:pPr>
            <a:r>
              <a:rPr lang="en-US" sz="1400" b="1" dirty="0">
                <a:latin typeface="Arial" pitchFamily="-111" charset="0"/>
                <a:ea typeface="+mn-ea"/>
                <a:cs typeface="+mn-cs"/>
              </a:rPr>
              <a:t>offers training </a:t>
            </a:r>
          </a:p>
        </p:txBody>
      </p:sp>
      <p:sp>
        <p:nvSpPr>
          <p:cNvPr id="11" name="10-Point Star 10"/>
          <p:cNvSpPr/>
          <p:nvPr/>
        </p:nvSpPr>
        <p:spPr bwMode="auto">
          <a:xfrm>
            <a:off x="685800" y="4038600"/>
            <a:ext cx="1295400" cy="11430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400" b="1" dirty="0">
                <a:latin typeface="Arial" pitchFamily="-109" charset="0"/>
                <a:ea typeface="+mn-ea"/>
                <a:cs typeface="+mn-cs"/>
              </a:rPr>
              <a:t>CECO modules</a:t>
            </a:r>
          </a:p>
        </p:txBody>
      </p:sp>
      <p:sp>
        <p:nvSpPr>
          <p:cNvPr id="13" name="Slide Number Placeholder 12"/>
          <p:cNvSpPr>
            <a:spLocks noGrp="1"/>
          </p:cNvSpPr>
          <p:nvPr>
            <p:ph type="sldNum" sz="quarter" idx="10"/>
          </p:nvPr>
        </p:nvSpPr>
        <p:spPr/>
        <p:txBody>
          <a:bodyPr/>
          <a:lstStyle/>
          <a:p>
            <a:fld id="{84510280-2E12-B240-AC15-A261DEA5B6BD}" type="slidenum">
              <a:rPr lang="en-US"/>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1"/>
                                        </p:tgtEl>
                                        <p:attrNameLst>
                                          <p:attrName>style.color</p:attrName>
                                        </p:attrNameLst>
                                      </p:cBhvr>
                                      <p:by>
                                        <p:hsl h="7200000" s="0" l="0"/>
                                      </p:by>
                                    </p:animClr>
                                    <p:animClr clrSpc="hsl" dir="cw">
                                      <p:cBhvr>
                                        <p:cTn id="14" dur="500" fill="hold"/>
                                        <p:tgtEl>
                                          <p:spTgt spid="11"/>
                                        </p:tgtEl>
                                        <p:attrNameLst>
                                          <p:attrName>fillcolor</p:attrName>
                                        </p:attrNameLst>
                                      </p:cBhvr>
                                      <p:by>
                                        <p:hsl h="7200000" s="0" l="0"/>
                                      </p:by>
                                    </p:animClr>
                                    <p:animClr clrSpc="hsl" dir="cw">
                                      <p:cBhvr>
                                        <p:cTn id="15" dur="500" fill="hold"/>
                                        <p:tgtEl>
                                          <p:spTgt spid="11"/>
                                        </p:tgtEl>
                                        <p:attrNameLst>
                                          <p:attrName>stroke.color</p:attrName>
                                        </p:attrNameLst>
                                      </p:cBhvr>
                                      <p:by>
                                        <p:hsl h="7200000" s="0" l="0"/>
                                      </p:by>
                                    </p:animClr>
                                    <p:set>
                                      <p:cBhvr>
                                        <p:cTn id="16"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33400" y="0"/>
            <a:ext cx="8610600" cy="1295400"/>
          </a:xfrm>
          <a:solidFill>
            <a:srgbClr val="0066FF"/>
          </a:solidFill>
        </p:spPr>
        <p:txBody>
          <a:bodyPr/>
          <a:lstStyle/>
          <a:p>
            <a:r>
              <a:rPr lang="en-US" sz="4000">
                <a:ea typeface="ＭＳ Ｐゴシック" pitchFamily="-65" charset="-128"/>
              </a:rPr>
              <a:t>Professional Development Supports &amp; Competencies </a:t>
            </a:r>
          </a:p>
        </p:txBody>
      </p:sp>
      <p:sp>
        <p:nvSpPr>
          <p:cNvPr id="48131" name="TextBox 3"/>
          <p:cNvSpPr txBox="1">
            <a:spLocks noChangeArrowheads="1"/>
          </p:cNvSpPr>
          <p:nvPr/>
        </p:nvSpPr>
        <p:spPr bwMode="auto">
          <a:xfrm>
            <a:off x="1281113" y="1581150"/>
            <a:ext cx="185737"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8132" name="Picture 4" descr="cpin_logo.png">
            <a:hlinkClick r:id="rId3"/>
          </p:cNvPr>
          <p:cNvPicPr>
            <a:picLocks noChangeAspect="1"/>
          </p:cNvPicPr>
          <p:nvPr/>
        </p:nvPicPr>
        <p:blipFill>
          <a:blip r:embed="rId4"/>
          <a:srcRect/>
          <a:stretch>
            <a:fillRect/>
          </a:stretch>
        </p:blipFill>
        <p:spPr bwMode="auto">
          <a:xfrm>
            <a:off x="609600" y="4953000"/>
            <a:ext cx="2438400" cy="922338"/>
          </a:xfrm>
          <a:prstGeom prst="rect">
            <a:avLst/>
          </a:prstGeom>
          <a:solidFill>
            <a:schemeClr val="bg1"/>
          </a:solidFill>
          <a:ln w="9525">
            <a:noFill/>
            <a:miter lim="800000"/>
            <a:headEnd/>
            <a:tailEnd/>
          </a:ln>
        </p:spPr>
      </p:pic>
      <p:sp>
        <p:nvSpPr>
          <p:cNvPr id="48133" name="TextBox 5"/>
          <p:cNvSpPr txBox="1">
            <a:spLocks noChangeArrowheads="1"/>
          </p:cNvSpPr>
          <p:nvPr/>
        </p:nvSpPr>
        <p:spPr bwMode="auto">
          <a:xfrm>
            <a:off x="5067300" y="3522663"/>
            <a:ext cx="185738"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8134" name="Picture 6" descr="facultyini.jpg">
            <a:hlinkClick r:id="rId5"/>
          </p:cNvPr>
          <p:cNvPicPr>
            <a:picLocks noChangeAspect="1"/>
          </p:cNvPicPr>
          <p:nvPr/>
        </p:nvPicPr>
        <p:blipFill>
          <a:blip r:embed="rId6"/>
          <a:srcRect/>
          <a:stretch>
            <a:fillRect/>
          </a:stretch>
        </p:blipFill>
        <p:spPr bwMode="auto">
          <a:xfrm>
            <a:off x="838200" y="1676400"/>
            <a:ext cx="2109788" cy="1371600"/>
          </a:xfrm>
          <a:prstGeom prst="rect">
            <a:avLst/>
          </a:prstGeom>
          <a:noFill/>
          <a:ln w="9525">
            <a:noFill/>
            <a:miter lim="800000"/>
            <a:headEnd/>
            <a:tailEnd/>
          </a:ln>
        </p:spPr>
      </p:pic>
      <p:pic>
        <p:nvPicPr>
          <p:cNvPr id="48135" name="Picture 8">
            <a:hlinkClick r:id="rId7"/>
          </p:cNvPr>
          <p:cNvPicPr>
            <a:picLocks noChangeAspect="1"/>
          </p:cNvPicPr>
          <p:nvPr/>
        </p:nvPicPr>
        <p:blipFill>
          <a:blip r:embed="rId8"/>
          <a:srcRect/>
          <a:stretch>
            <a:fillRect/>
          </a:stretch>
        </p:blipFill>
        <p:spPr bwMode="auto">
          <a:xfrm>
            <a:off x="6172200" y="4191000"/>
            <a:ext cx="2414588" cy="906463"/>
          </a:xfrm>
          <a:prstGeom prst="rect">
            <a:avLst/>
          </a:prstGeom>
          <a:noFill/>
          <a:ln w="9525">
            <a:noFill/>
            <a:miter lim="800000"/>
            <a:headEnd/>
            <a:tailEnd/>
          </a:ln>
        </p:spPr>
      </p:pic>
      <p:pic>
        <p:nvPicPr>
          <p:cNvPr id="48136" name="Picture 6" descr="app logo.tiff">
            <a:hlinkClick r:id="rId9"/>
          </p:cNvPr>
          <p:cNvPicPr>
            <a:picLocks noChangeAspect="1"/>
          </p:cNvPicPr>
          <p:nvPr/>
        </p:nvPicPr>
        <p:blipFill>
          <a:blip r:embed="rId10"/>
          <a:srcRect/>
          <a:stretch>
            <a:fillRect/>
          </a:stretch>
        </p:blipFill>
        <p:spPr bwMode="auto">
          <a:xfrm>
            <a:off x="3886200" y="1600200"/>
            <a:ext cx="1573213" cy="1522413"/>
          </a:xfrm>
          <a:prstGeom prst="rect">
            <a:avLst/>
          </a:prstGeom>
          <a:noFill/>
          <a:ln w="9525">
            <a:noFill/>
            <a:miter lim="800000"/>
            <a:headEnd/>
            <a:tailEnd/>
          </a:ln>
        </p:spPr>
      </p:pic>
      <p:pic>
        <p:nvPicPr>
          <p:cNvPr id="48137" name="Picture 10" descr="Screen Shot 2014-09-08 at 10.13.52 AM.png">
            <a:hlinkClick r:id="rId11"/>
          </p:cNvPr>
          <p:cNvPicPr>
            <a:picLocks noChangeAspect="1"/>
          </p:cNvPicPr>
          <p:nvPr/>
        </p:nvPicPr>
        <p:blipFill>
          <a:blip r:embed="rId12"/>
          <a:srcRect/>
          <a:stretch>
            <a:fillRect/>
          </a:stretch>
        </p:blipFill>
        <p:spPr bwMode="auto">
          <a:xfrm>
            <a:off x="4876800" y="4876800"/>
            <a:ext cx="1206500" cy="1266825"/>
          </a:xfrm>
          <a:prstGeom prst="rect">
            <a:avLst/>
          </a:prstGeom>
          <a:noFill/>
          <a:ln w="9525">
            <a:noFill/>
            <a:miter lim="800000"/>
            <a:headEnd/>
            <a:tailEnd/>
          </a:ln>
        </p:spPr>
      </p:pic>
      <p:pic>
        <p:nvPicPr>
          <p:cNvPr id="48138" name="Picture 12" descr="ECECOMPSAT.png">
            <a:hlinkClick r:id="rId13"/>
          </p:cNvPr>
          <p:cNvPicPr>
            <a:picLocks noChangeAspect="1"/>
          </p:cNvPicPr>
          <p:nvPr/>
        </p:nvPicPr>
        <p:blipFill>
          <a:blip r:embed="rId14"/>
          <a:srcRect r="24001"/>
          <a:stretch>
            <a:fillRect/>
          </a:stretch>
        </p:blipFill>
        <p:spPr bwMode="auto">
          <a:xfrm>
            <a:off x="6477000" y="1676400"/>
            <a:ext cx="1971675" cy="1670050"/>
          </a:xfrm>
          <a:prstGeom prst="rect">
            <a:avLst/>
          </a:prstGeom>
          <a:noFill/>
          <a:ln w="9525">
            <a:noFill/>
            <a:miter lim="800000"/>
            <a:headEnd/>
            <a:tailEnd/>
          </a:ln>
        </p:spPr>
      </p:pic>
      <p:pic>
        <p:nvPicPr>
          <p:cNvPr id="48139" name="Picture 13" descr="childdevelopmentconsortium">
            <a:hlinkClick r:id="rId15"/>
          </p:cNvPr>
          <p:cNvPicPr>
            <a:picLocks noChangeAspect="1"/>
          </p:cNvPicPr>
          <p:nvPr/>
        </p:nvPicPr>
        <p:blipFill>
          <a:blip r:embed="rId16"/>
          <a:srcRect/>
          <a:stretch>
            <a:fillRect/>
          </a:stretch>
        </p:blipFill>
        <p:spPr bwMode="auto">
          <a:xfrm>
            <a:off x="914400" y="3581400"/>
            <a:ext cx="3841750" cy="892175"/>
          </a:xfrm>
          <a:prstGeom prst="rect">
            <a:avLst/>
          </a:prstGeom>
          <a:noFill/>
          <a:ln w="9525">
            <a:noFill/>
            <a:miter lim="800000"/>
            <a:headEnd/>
            <a:tailEnd/>
          </a:ln>
        </p:spPr>
      </p:pic>
      <p:sp>
        <p:nvSpPr>
          <p:cNvPr id="13" name="Slide Number Placeholder 12"/>
          <p:cNvSpPr>
            <a:spLocks noGrp="1"/>
          </p:cNvSpPr>
          <p:nvPr>
            <p:ph type="sldNum" sz="quarter" idx="10"/>
          </p:nvPr>
        </p:nvSpPr>
        <p:spPr/>
        <p:txBody>
          <a:bodyPr/>
          <a:lstStyle/>
          <a:p>
            <a:fld id="{C5B2348A-A05A-694D-8041-63D911EA20C5}" type="slidenum">
              <a:rPr lang="en-US"/>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7"/>
          <p:cNvSpPr>
            <a:spLocks noGrp="1"/>
          </p:cNvSpPr>
          <p:nvPr>
            <p:ph type="title"/>
          </p:nvPr>
        </p:nvSpPr>
        <p:spPr>
          <a:xfrm>
            <a:off x="533400" y="0"/>
            <a:ext cx="8610600" cy="1371600"/>
          </a:xfrm>
          <a:solidFill>
            <a:srgbClr val="0066FF"/>
          </a:solidFill>
        </p:spPr>
        <p:txBody>
          <a:bodyPr/>
          <a:lstStyle/>
          <a:p>
            <a:r>
              <a:rPr lang="en-US" sz="4000">
                <a:ea typeface="ＭＳ Ｐゴシック" pitchFamily="-65" charset="-128"/>
              </a:rPr>
              <a:t>Professional Development, Supports &amp; Competencies</a:t>
            </a:r>
          </a:p>
        </p:txBody>
      </p:sp>
      <p:sp>
        <p:nvSpPr>
          <p:cNvPr id="5" name="Text Placeholder 4"/>
          <p:cNvSpPr>
            <a:spLocks noGrp="1"/>
          </p:cNvSpPr>
          <p:nvPr>
            <p:ph idx="1"/>
          </p:nvPr>
        </p:nvSpPr>
        <p:spPr>
          <a:xfrm>
            <a:off x="910988" y="1903779"/>
            <a:ext cx="7772400" cy="4495800"/>
          </a:xfrm>
        </p:spPr>
        <p:txBody>
          <a:bodyPr>
            <a:noAutofit/>
          </a:bodyPr>
          <a:lstStyle/>
          <a:p>
            <a:pPr eaLnBrk="1" hangingPunct="1"/>
            <a:r>
              <a:rPr lang="en-US" sz="2800" dirty="0">
                <a:ea typeface="ＭＳ Ｐゴシック" pitchFamily="-65" charset="-128"/>
                <a:hlinkClick r:id="rId3"/>
              </a:rPr>
              <a:t>California Early Childhood Online </a:t>
            </a:r>
            <a:endParaRPr lang="en-US" sz="2800" dirty="0">
              <a:ea typeface="ＭＳ Ｐゴシック" pitchFamily="-65" charset="-128"/>
            </a:endParaRPr>
          </a:p>
          <a:p>
            <a:pPr eaLnBrk="1" hangingPunct="1"/>
            <a:r>
              <a:rPr lang="en-US" sz="2800" dirty="0">
                <a:ea typeface="ＭＳ Ｐゴシック" pitchFamily="-65" charset="-128"/>
                <a:hlinkClick r:id="rId4"/>
              </a:rPr>
              <a:t>Program for English Learner Training</a:t>
            </a:r>
            <a:endParaRPr lang="en-US" sz="2800" dirty="0">
              <a:ea typeface="ＭＳ Ｐゴシック" pitchFamily="-65" charset="-128"/>
            </a:endParaRPr>
          </a:p>
          <a:p>
            <a:pPr eaLnBrk="1" hangingPunct="1"/>
            <a:r>
              <a:rPr lang="en-US" sz="2800" dirty="0">
                <a:ea typeface="ＭＳ Ｐゴシック" pitchFamily="-65" charset="-128"/>
                <a:hlinkClick r:id="rId5" action="ppaction://hlinkfile"/>
              </a:rPr>
              <a:t>Family Child Care at Its Best</a:t>
            </a:r>
            <a:r>
              <a:rPr lang="en-US" sz="2800" dirty="0">
                <a:ea typeface="ＭＳ Ｐゴシック" pitchFamily="-65" charset="-128"/>
                <a:hlinkClick r:id="rId6"/>
              </a:rPr>
              <a:t> </a:t>
            </a:r>
            <a:endParaRPr lang="en-US" sz="2800" dirty="0">
              <a:ea typeface="ＭＳ Ｐゴシック" pitchFamily="-65" charset="-128"/>
            </a:endParaRPr>
          </a:p>
          <a:p>
            <a:pPr eaLnBrk="1" hangingPunct="1"/>
            <a:r>
              <a:rPr lang="en-US" sz="2800" dirty="0">
                <a:ea typeface="ＭＳ Ｐゴシック" pitchFamily="-65" charset="-128"/>
                <a:hlinkClick r:id="rId7"/>
              </a:rPr>
              <a:t>Mentor Program</a:t>
            </a:r>
            <a:endParaRPr lang="en-US" sz="2800" dirty="0">
              <a:ea typeface="ＭＳ Ｐゴシック" pitchFamily="-65" charset="-128"/>
            </a:endParaRPr>
          </a:p>
          <a:p>
            <a:pPr eaLnBrk="1" hangingPunct="1"/>
            <a:r>
              <a:rPr lang="en-US" sz="2800" dirty="0">
                <a:ea typeface="ＭＳ Ｐゴシック" pitchFamily="-65" charset="-128"/>
                <a:hlinkClick r:id="rId8"/>
              </a:rPr>
              <a:t>The Child Development Training Consortium </a:t>
            </a:r>
            <a:endParaRPr lang="en-US" sz="2800" dirty="0">
              <a:ea typeface="ＭＳ Ｐゴシック" pitchFamily="-65" charset="-128"/>
            </a:endParaRPr>
          </a:p>
          <a:p>
            <a:pPr algn="ctr" eaLnBrk="1" hangingPunct="1">
              <a:buFontTx/>
              <a:buNone/>
            </a:pPr>
            <a:endParaRPr lang="en-US" sz="2000" dirty="0">
              <a:ea typeface="ＭＳ Ｐゴシック" pitchFamily="-65" charset="-128"/>
            </a:endParaRPr>
          </a:p>
        </p:txBody>
      </p:sp>
      <p:sp>
        <p:nvSpPr>
          <p:cNvPr id="49156" name="Slide Number Placeholder 5"/>
          <p:cNvSpPr>
            <a:spLocks noGrp="1"/>
          </p:cNvSpPr>
          <p:nvPr>
            <p:ph type="sldNum" sz="quarter" idx="10"/>
          </p:nvPr>
        </p:nvSpPr>
        <p:spPr>
          <a:noFill/>
        </p:spPr>
        <p:txBody>
          <a:bodyPr/>
          <a:lstStyle/>
          <a:p>
            <a:fld id="{180301E3-AA71-E94C-92EC-4D06457D139D}" type="slidenum">
              <a:rPr lang="en-US"/>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33400" y="0"/>
            <a:ext cx="8610600" cy="1143000"/>
          </a:xfrm>
          <a:solidFill>
            <a:srgbClr val="FF0000"/>
          </a:solidFill>
        </p:spPr>
        <p:txBody>
          <a:bodyPr/>
          <a:lstStyle/>
          <a:p>
            <a:r>
              <a:rPr lang="en-US" sz="4000">
                <a:latin typeface="Arial" charset="0"/>
                <a:ea typeface="ＭＳ Ｐゴシック" charset="0"/>
              </a:rPr>
              <a:t>Desired Results Assessment System </a:t>
            </a:r>
          </a:p>
        </p:txBody>
      </p:sp>
      <p:sp>
        <p:nvSpPr>
          <p:cNvPr id="50179" name="TextBox 4"/>
          <p:cNvSpPr txBox="1">
            <a:spLocks noChangeArrowheads="1"/>
          </p:cNvSpPr>
          <p:nvPr/>
        </p:nvSpPr>
        <p:spPr bwMode="auto">
          <a:xfrm>
            <a:off x="2247900" y="1503363"/>
            <a:ext cx="18415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sp>
        <p:nvSpPr>
          <p:cNvPr id="50181" name="TextBox 8"/>
          <p:cNvSpPr txBox="1">
            <a:spLocks noChangeArrowheads="1"/>
          </p:cNvSpPr>
          <p:nvPr/>
        </p:nvSpPr>
        <p:spPr bwMode="auto">
          <a:xfrm>
            <a:off x="6759575" y="1430338"/>
            <a:ext cx="18415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pic>
        <p:nvPicPr>
          <p:cNvPr id="12" name="Picture 11" descr="Screen Shot 2014-03-13 at 10.33.45 AM.png"/>
          <p:cNvPicPr>
            <a:picLocks noChangeAspect="1"/>
          </p:cNvPicPr>
          <p:nvPr/>
        </p:nvPicPr>
        <p:blipFill>
          <a:blip r:embed="rId4"/>
          <a:srcRect/>
          <a:stretch>
            <a:fillRect/>
          </a:stretch>
        </p:blipFill>
        <p:spPr>
          <a:xfrm>
            <a:off x="3048000" y="1524000"/>
            <a:ext cx="2306638" cy="1717675"/>
          </a:xfrm>
          <a:prstGeom prst="rect">
            <a:avLst/>
          </a:prstGeom>
          <a:ln>
            <a:noFill/>
          </a:ln>
          <a:effectLst>
            <a:outerShdw blurRad="292100" dist="139700" dir="2700000" algn="tl" rotWithShape="0">
              <a:srgbClr val="333333">
                <a:alpha val="65000"/>
              </a:srgbClr>
            </a:outerShdw>
          </a:effectLst>
        </p:spPr>
      </p:pic>
      <p:pic>
        <p:nvPicPr>
          <p:cNvPr id="16" name="Picture 15" descr="Screen Shot 2014-03-13 at 10.33.04 AM.png"/>
          <p:cNvPicPr>
            <a:picLocks noChangeAspect="1"/>
          </p:cNvPicPr>
          <p:nvPr/>
        </p:nvPicPr>
        <p:blipFill>
          <a:blip r:embed="rId5"/>
          <a:srcRect/>
          <a:stretch>
            <a:fillRect/>
          </a:stretch>
        </p:blipFill>
        <p:spPr>
          <a:xfrm>
            <a:off x="3200400" y="2209800"/>
            <a:ext cx="2325688" cy="1782763"/>
          </a:xfrm>
          <a:prstGeom prst="rect">
            <a:avLst/>
          </a:prstGeom>
          <a:ln>
            <a:noFill/>
          </a:ln>
          <a:effectLst>
            <a:outerShdw blurRad="292100" dist="139700" dir="2700000" algn="tl" rotWithShape="0">
              <a:srgbClr val="333333">
                <a:alpha val="65000"/>
              </a:srgbClr>
            </a:outerShdw>
          </a:effectLst>
        </p:spPr>
      </p:pic>
      <p:pic>
        <p:nvPicPr>
          <p:cNvPr id="18" name="Picture 17" descr="Screen Shot 2014-03-13 at 10.33.32 AM.png"/>
          <p:cNvPicPr>
            <a:picLocks noChangeAspect="1"/>
          </p:cNvPicPr>
          <p:nvPr/>
        </p:nvPicPr>
        <p:blipFill>
          <a:blip r:embed="rId6"/>
          <a:srcRect/>
          <a:stretch>
            <a:fillRect/>
          </a:stretch>
        </p:blipFill>
        <p:spPr>
          <a:xfrm>
            <a:off x="3429000" y="3124200"/>
            <a:ext cx="2379663" cy="1752600"/>
          </a:xfrm>
          <a:prstGeom prst="rect">
            <a:avLst/>
          </a:prstGeom>
          <a:ln>
            <a:noFill/>
          </a:ln>
          <a:effectLst>
            <a:outerShdw blurRad="292100" dist="139700" dir="2700000" algn="tl" rotWithShape="0">
              <a:srgbClr val="333333">
                <a:alpha val="65000"/>
              </a:srgbClr>
            </a:outerShdw>
          </a:effectLst>
        </p:spPr>
      </p:pic>
      <p:sp>
        <p:nvSpPr>
          <p:cNvPr id="50187" name="TextBox 18"/>
          <p:cNvSpPr txBox="1">
            <a:spLocks noChangeArrowheads="1"/>
          </p:cNvSpPr>
          <p:nvPr/>
        </p:nvSpPr>
        <p:spPr bwMode="auto">
          <a:xfrm>
            <a:off x="7162800" y="4953000"/>
            <a:ext cx="233363"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pic>
        <p:nvPicPr>
          <p:cNvPr id="20" name="Picture 19" descr="Screen Shot 2014-03-13 at 10.32.53 AM.png"/>
          <p:cNvPicPr>
            <a:picLocks noChangeAspect="1"/>
          </p:cNvPicPr>
          <p:nvPr/>
        </p:nvPicPr>
        <p:blipFill>
          <a:blip r:embed="rId7"/>
          <a:srcRect/>
          <a:stretch>
            <a:fillRect/>
          </a:stretch>
        </p:blipFill>
        <p:spPr>
          <a:xfrm>
            <a:off x="3733800" y="4191000"/>
            <a:ext cx="2362200" cy="1817688"/>
          </a:xfrm>
          <a:prstGeom prst="rect">
            <a:avLst/>
          </a:prstGeom>
          <a:ln>
            <a:noFill/>
          </a:ln>
          <a:effectLst>
            <a:outerShdw blurRad="292100" dist="139700" dir="2700000" algn="tl" rotWithShape="0">
              <a:srgbClr val="333333">
                <a:alpha val="65000"/>
              </a:srgbClr>
            </a:outerShdw>
          </a:effectLst>
        </p:spPr>
      </p:pic>
      <p:sp>
        <p:nvSpPr>
          <p:cNvPr id="50189" name="TextBox 20"/>
          <p:cNvSpPr txBox="1">
            <a:spLocks noChangeArrowheads="1"/>
          </p:cNvSpPr>
          <p:nvPr/>
        </p:nvSpPr>
        <p:spPr bwMode="auto">
          <a:xfrm>
            <a:off x="7080250" y="1985963"/>
            <a:ext cx="184150"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a:p>
        </p:txBody>
      </p:sp>
      <p:pic>
        <p:nvPicPr>
          <p:cNvPr id="22" name="Picture 5"/>
          <p:cNvPicPr>
            <a:picLocks noChangeAspect="1"/>
          </p:cNvPicPr>
          <p:nvPr/>
        </p:nvPicPr>
        <p:blipFill>
          <a:blip r:embed="rId8" cstate="email"/>
          <a:srcRect/>
          <a:stretch>
            <a:fillRect/>
          </a:stretch>
        </p:blipFill>
        <p:spPr bwMode="auto">
          <a:xfrm>
            <a:off x="6553200" y="1295400"/>
            <a:ext cx="1823372" cy="2209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40" descr="Cover_ppt">
            <a:hlinkClick r:id="rId9"/>
          </p:cNvPr>
          <p:cNvPicPr>
            <a:picLocks noChangeAspect="1" noChangeArrowheads="1"/>
          </p:cNvPicPr>
          <p:nvPr/>
        </p:nvPicPr>
        <p:blipFill>
          <a:blip r:embed="rId10" cstate="email"/>
          <a:srcRect/>
          <a:stretch>
            <a:fillRect/>
          </a:stretch>
        </p:blipFill>
        <p:spPr bwMode="auto">
          <a:xfrm>
            <a:off x="6629400" y="3733800"/>
            <a:ext cx="1770728" cy="21027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0192" name="Slide Number Placeholder 20"/>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fld id="{387342A9-5F7B-2547-B513-30FBFCF2C206}" type="slidenum">
              <a:rPr lang="en-US" sz="1200">
                <a:solidFill>
                  <a:srgbClr val="003399"/>
                </a:solidFill>
                <a:cs typeface="Arial" charset="0"/>
              </a:rPr>
              <a:pPr/>
              <a:t>13</a:t>
            </a:fld>
            <a:endParaRPr lang="en-US" sz="1200">
              <a:solidFill>
                <a:srgbClr val="003399"/>
              </a:solidFill>
              <a:cs typeface="Arial" charset="0"/>
            </a:endParaRPr>
          </a:p>
        </p:txBody>
      </p:sp>
      <p:sp>
        <p:nvSpPr>
          <p:cNvPr id="2" name="TextBox 1"/>
          <p:cNvSpPr txBox="1"/>
          <p:nvPr/>
        </p:nvSpPr>
        <p:spPr>
          <a:xfrm>
            <a:off x="1658905" y="2929131"/>
            <a:ext cx="184666" cy="369332"/>
          </a:xfrm>
          <a:prstGeom prst="rect">
            <a:avLst/>
          </a:prstGeom>
          <a:noFill/>
        </p:spPr>
        <p:txBody>
          <a:bodyPr wrap="none" rtlCol="0">
            <a:spAutoFit/>
          </a:bodyPr>
          <a:lstStyle/>
          <a:p>
            <a:endParaRPr lang="en-US" dirty="0"/>
          </a:p>
        </p:txBody>
      </p:sp>
      <p:pic>
        <p:nvPicPr>
          <p:cNvPr id="23" name="Picture 22" descr="Screen Shot 2015-08-10 at 12.29.50 PM.png"/>
          <p:cNvPicPr>
            <a:picLocks noChangeAspect="1"/>
          </p:cNvPicPr>
          <p:nvPr/>
        </p:nvPicPr>
        <p:blipFill rotWithShape="1">
          <a:blip r:embed="rId11">
            <a:extLst>
              <a:ext uri="{28A0092B-C50C-407E-A947-70E740481C1C}">
                <a14:useLocalDpi xmlns:a14="http://schemas.microsoft.com/office/drawing/2010/main" val="0"/>
              </a:ext>
            </a:extLst>
          </a:blip>
          <a:srcRect l="15104" t="9380" r="14140" b="1474"/>
          <a:stretch/>
        </p:blipFill>
        <p:spPr>
          <a:xfrm>
            <a:off x="595663" y="1503363"/>
            <a:ext cx="2055383" cy="1618496"/>
          </a:xfrm>
          <a:prstGeom prst="rect">
            <a:avLst/>
          </a:prstGeom>
          <a:ln>
            <a:solidFill>
              <a:schemeClr val="accent2">
                <a:lumMod val="75000"/>
              </a:schemeClr>
            </a:solidFill>
          </a:ln>
        </p:spPr>
      </p:pic>
      <p:pic>
        <p:nvPicPr>
          <p:cNvPr id="21" name="Picture 20" descr="drdp2015cover.jpg"/>
          <p:cNvPicPr>
            <a:picLocks noChangeAspect="1"/>
          </p:cNvPicPr>
          <p:nvPr/>
        </p:nvPicPr>
        <p:blipFill>
          <a:blip r:embed="rId12" cstate="email"/>
          <a:stretch>
            <a:fillRect/>
          </a:stretch>
        </p:blipFill>
        <p:spPr>
          <a:xfrm>
            <a:off x="837750" y="2721724"/>
            <a:ext cx="2027504" cy="1566951"/>
          </a:xfrm>
          <a:prstGeom prst="rect">
            <a:avLst/>
          </a:prstGeom>
          <a:ln w="3175"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pic>
        <p:nvPicPr>
          <p:cNvPr id="25" name="Picture 6" descr="Picture2"/>
          <p:cNvPicPr>
            <a:picLocks noChangeAspect="1" noChangeArrowheads="1"/>
          </p:cNvPicPr>
          <p:nvPr>
            <p:custDataLst>
              <p:tags r:id="rId1"/>
            </p:custDataLst>
          </p:nvPr>
        </p:nvPicPr>
        <p:blipFill>
          <a:blip r:embed="rId13" cstate="print"/>
          <a:srcRect/>
          <a:stretch>
            <a:fillRect/>
          </a:stretch>
        </p:blipFill>
        <p:spPr bwMode="auto">
          <a:xfrm>
            <a:off x="1030455" y="4099074"/>
            <a:ext cx="2245167" cy="1737466"/>
          </a:xfrm>
          <a:prstGeom prst="rect">
            <a:avLst/>
          </a:prstGeom>
          <a:noFill/>
          <a:ln w="9525">
            <a:noFill/>
            <a:miter lim="800000"/>
            <a:headEnd/>
            <a:tailEnd/>
          </a:ln>
        </p:spPr>
      </p:pic>
    </p:spTree>
    <p:extLst>
      <p:ext uri="{BB962C8B-B14F-4D97-AF65-F5344CB8AC3E}">
        <p14:creationId xmlns:p14="http://schemas.microsoft.com/office/powerpoint/2010/main" val="180578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086600" y="-68262"/>
            <a:ext cx="7772400" cy="1470025"/>
          </a:xfrm>
          <a:prstGeom prst="rect">
            <a:avLst/>
          </a:prstGeom>
          <a:noFill/>
          <a:ln w="9525">
            <a:noFill/>
            <a:miter lim="800000"/>
            <a:headEnd/>
            <a:tailEnd/>
          </a:ln>
        </p:spPr>
        <p:txBody>
          <a:bodyPr anchor="ctr">
            <a:prstTxWarp prst="textNoShape">
              <a:avLst/>
            </a:prstTxWarp>
          </a:bodyPr>
          <a:lstStyle/>
          <a:p>
            <a:pPr algn="ctr"/>
            <a:endParaRPr lang="en-US" sz="7200" dirty="0"/>
          </a:p>
        </p:txBody>
      </p:sp>
      <p:sp>
        <p:nvSpPr>
          <p:cNvPr id="55303" name="TextBox 7"/>
          <p:cNvSpPr txBox="1">
            <a:spLocks noChangeArrowheads="1"/>
          </p:cNvSpPr>
          <p:nvPr/>
        </p:nvSpPr>
        <p:spPr bwMode="auto">
          <a:xfrm>
            <a:off x="7481888" y="2719388"/>
            <a:ext cx="185737"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Title 1"/>
          <p:cNvSpPr>
            <a:spLocks noGrp="1"/>
          </p:cNvSpPr>
          <p:nvPr>
            <p:ph type="title"/>
          </p:nvPr>
        </p:nvSpPr>
        <p:spPr>
          <a:xfrm>
            <a:off x="990600" y="152400"/>
            <a:ext cx="7620000" cy="1143000"/>
          </a:xfrm>
        </p:spPr>
        <p:txBody>
          <a:bodyPr>
            <a:noAutofit/>
          </a:bodyPr>
          <a:lstStyle/>
          <a:p>
            <a:br>
              <a:rPr lang="en-US" sz="4000" dirty="0"/>
            </a:br>
            <a:r>
              <a:rPr lang="en-US" sz="4000" dirty="0"/>
              <a:t>What are your </a:t>
            </a:r>
            <a:r>
              <a:rPr lang="en-US" sz="4000" i="1" dirty="0"/>
              <a:t>desired results</a:t>
            </a:r>
            <a:r>
              <a:rPr lang="en-US" sz="4000" dirty="0"/>
              <a:t>?</a:t>
            </a:r>
            <a:br>
              <a:rPr lang="en-US" sz="8000" dirty="0"/>
            </a:br>
            <a:endParaRPr lang="en-US" dirty="0"/>
          </a:p>
        </p:txBody>
      </p:sp>
      <p:sp>
        <p:nvSpPr>
          <p:cNvPr id="3" name="Content Placeholder 2"/>
          <p:cNvSpPr>
            <a:spLocks noGrp="1"/>
          </p:cNvSpPr>
          <p:nvPr>
            <p:ph idx="1"/>
          </p:nvPr>
        </p:nvSpPr>
        <p:spPr>
          <a:xfrm>
            <a:off x="914400" y="2942937"/>
            <a:ext cx="7772400" cy="2868779"/>
          </a:xfrm>
        </p:spPr>
        <p:txBody>
          <a:bodyPr/>
          <a:lstStyle/>
          <a:p>
            <a:pPr marL="0" indent="0">
              <a:buNone/>
            </a:pPr>
            <a:r>
              <a:rPr lang="en-US" b="1" dirty="0"/>
              <a:t>DIRECTIONS:</a:t>
            </a:r>
          </a:p>
          <a:p>
            <a:pPr marL="514350" indent="-514350">
              <a:buFont typeface="+mj-lt"/>
              <a:buAutoNum type="arabicPeriod"/>
            </a:pPr>
            <a:r>
              <a:rPr lang="en-US" sz="2800" dirty="0"/>
              <a:t>Introduce yourself to others.</a:t>
            </a:r>
          </a:p>
          <a:p>
            <a:pPr marL="514350" indent="-514350">
              <a:buFont typeface="+mj-lt"/>
              <a:buAutoNum type="arabicPeriod"/>
            </a:pPr>
            <a:r>
              <a:rPr lang="en-US" sz="2800" dirty="0"/>
              <a:t>Reflect on meaning of </a:t>
            </a:r>
            <a:r>
              <a:rPr lang="en-US" sz="2800" i="1" dirty="0"/>
              <a:t>desired results.</a:t>
            </a:r>
          </a:p>
          <a:p>
            <a:pPr marL="514350" indent="-514350">
              <a:buFont typeface="+mj-lt"/>
              <a:buAutoNum type="arabicPeriod"/>
            </a:pPr>
            <a:r>
              <a:rPr lang="en-US" sz="2800" dirty="0"/>
              <a:t>Discuss your</a:t>
            </a:r>
            <a:r>
              <a:rPr lang="en-US" sz="2800" i="1" dirty="0"/>
              <a:t> </a:t>
            </a:r>
            <a:r>
              <a:rPr lang="en-US" sz="2800" dirty="0"/>
              <a:t>desired results</a:t>
            </a:r>
            <a:r>
              <a:rPr lang="en-US" sz="2800" i="1" dirty="0"/>
              <a:t>.</a:t>
            </a:r>
          </a:p>
          <a:p>
            <a:pPr marL="514350" indent="-514350">
              <a:buFont typeface="+mj-lt"/>
              <a:buAutoNum type="arabicPeriod"/>
            </a:pPr>
            <a:r>
              <a:rPr lang="en-US" sz="2800" dirty="0"/>
              <a:t>Take out three sticky notes.</a:t>
            </a:r>
          </a:p>
          <a:p>
            <a:endParaRPr lang="en-US" dirty="0"/>
          </a:p>
        </p:txBody>
      </p:sp>
      <p:sp>
        <p:nvSpPr>
          <p:cNvPr id="10" name="Slide Number Placeholder 9"/>
          <p:cNvSpPr>
            <a:spLocks noGrp="1"/>
          </p:cNvSpPr>
          <p:nvPr>
            <p:ph type="sldNum" sz="quarter" idx="10"/>
          </p:nvPr>
        </p:nvSpPr>
        <p:spPr/>
        <p:txBody>
          <a:bodyPr/>
          <a:lstStyle/>
          <a:p>
            <a:fld id="{95D810B1-ED82-B04F-B24B-787F820F89F2}" type="slidenum">
              <a:rPr lang="en-US"/>
              <a:pPr/>
              <a:t>14</a:t>
            </a:fld>
            <a:endParaRPr lang="en-US"/>
          </a:p>
        </p:txBody>
      </p:sp>
      <p:pic>
        <p:nvPicPr>
          <p:cNvPr id="4" name="Picture 3" descr="Results questio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148768"/>
            <a:ext cx="2557689" cy="17794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000" dirty="0"/>
              <a:t>What are your desired results?</a:t>
            </a:r>
          </a:p>
        </p:txBody>
      </p:sp>
      <p:sp>
        <p:nvSpPr>
          <p:cNvPr id="9" name="Content Placeholder 8"/>
          <p:cNvSpPr>
            <a:spLocks noGrp="1"/>
          </p:cNvSpPr>
          <p:nvPr>
            <p:ph sz="half" idx="1"/>
          </p:nvPr>
        </p:nvSpPr>
        <p:spPr>
          <a:xfrm>
            <a:off x="838200" y="1600200"/>
            <a:ext cx="5715000" cy="4495800"/>
          </a:xfrm>
        </p:spPr>
        <p:txBody>
          <a:bodyPr/>
          <a:lstStyle/>
          <a:p>
            <a:pPr marL="457200" indent="-457200">
              <a:buFont typeface="+mj-lt"/>
              <a:buAutoNum type="arabicPeriod"/>
            </a:pPr>
            <a:r>
              <a:rPr lang="en-US" dirty="0">
                <a:latin typeface="Arial" pitchFamily="-65" charset="0"/>
                <a:ea typeface="ＭＳ Ｐゴシック" pitchFamily="-65" charset="-128"/>
                <a:cs typeface="Arial" pitchFamily="-65" charset="0"/>
              </a:rPr>
              <a:t>On the first note, write down what you already know about the Desired Results system. </a:t>
            </a:r>
          </a:p>
          <a:p>
            <a:pPr marL="457200" indent="-457200">
              <a:buFont typeface="+mj-lt"/>
              <a:buAutoNum type="arabicPeriod"/>
            </a:pPr>
            <a:r>
              <a:rPr lang="en-US" dirty="0"/>
              <a:t>On the second note, write what you want to know about the desired results system.</a:t>
            </a:r>
          </a:p>
          <a:p>
            <a:pPr marL="457200" indent="-457200">
              <a:buFont typeface="+mj-lt"/>
              <a:buAutoNum type="arabicPeriod"/>
            </a:pPr>
            <a:r>
              <a:rPr lang="en-US" dirty="0"/>
              <a:t>On the third note, write the letter “L” at the top.</a:t>
            </a:r>
          </a:p>
          <a:p>
            <a:pPr marL="0" indent="0">
              <a:buNone/>
            </a:pPr>
            <a:endParaRPr lang="en-US" dirty="0"/>
          </a:p>
          <a:p>
            <a:pPr marL="0" indent="0">
              <a:buNone/>
            </a:pPr>
            <a:endParaRPr lang="en-US" dirty="0"/>
          </a:p>
        </p:txBody>
      </p:sp>
      <p:pic>
        <p:nvPicPr>
          <p:cNvPr id="11" name="Content Placeholder 10" descr="kwl.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3907" y="1828800"/>
            <a:ext cx="2034692" cy="3219450"/>
          </a:xfrm>
          <a:prstGeom prst="rect">
            <a:avLst/>
          </a:prstGeom>
          <a:solidFill>
            <a:srgbClr val="FFFFFF">
              <a:shade val="85000"/>
            </a:srgbClr>
          </a:solidFill>
          <a:ln w="47625" cap="sq" cmpd="sng">
            <a:solidFill>
              <a:srgbClr val="00009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Slide Number Placeholder 1"/>
          <p:cNvSpPr>
            <a:spLocks noGrp="1"/>
          </p:cNvSpPr>
          <p:nvPr>
            <p:ph type="sldNum" sz="quarter" idx="10"/>
          </p:nvPr>
        </p:nvSpPr>
        <p:spPr/>
        <p:txBody>
          <a:bodyPr/>
          <a:lstStyle/>
          <a:p>
            <a:fld id="{50C14DD9-4640-DD49-A1E2-18807AB8C240}" type="slidenum">
              <a:rPr lang="en-US" smtClean="0"/>
              <a:pPr/>
              <a:t>15</a:t>
            </a:fld>
            <a:endParaRPr lang="en-US"/>
          </a:p>
        </p:txBody>
      </p:sp>
    </p:spTree>
    <p:extLst>
      <p:ext uri="{BB962C8B-B14F-4D97-AF65-F5344CB8AC3E}">
        <p14:creationId xmlns:p14="http://schemas.microsoft.com/office/powerpoint/2010/main" val="420413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406400" y="6056313"/>
            <a:ext cx="184150" cy="579437"/>
          </a:xfrm>
          <a:prstGeom prst="rect">
            <a:avLst/>
          </a:prstGeom>
          <a:noFill/>
          <a:ln w="12700">
            <a:noFill/>
            <a:miter lim="800000"/>
            <a:headEnd/>
            <a:tailEnd/>
          </a:ln>
        </p:spPr>
        <p:txBody>
          <a:bodyPr wrap="none">
            <a:prstTxWarp prst="textNoShape">
              <a:avLst/>
            </a:prstTxWarp>
            <a:spAutoFit/>
          </a:bodyPr>
          <a:lstStyle/>
          <a:p>
            <a:pPr eaLnBrk="0" hangingPunct="0"/>
            <a:endParaRPr lang="en-US" sz="3200"/>
          </a:p>
        </p:txBody>
      </p:sp>
      <p:sp>
        <p:nvSpPr>
          <p:cNvPr id="56323" name="Rectangle 3"/>
          <p:cNvSpPr>
            <a:spLocks noGrp="1" noChangeArrowheads="1"/>
          </p:cNvSpPr>
          <p:nvPr>
            <p:ph type="title"/>
          </p:nvPr>
        </p:nvSpPr>
        <p:spPr>
          <a:xfrm>
            <a:off x="1295400" y="98879"/>
            <a:ext cx="7239000" cy="1143000"/>
          </a:xfrm>
        </p:spPr>
        <p:txBody>
          <a:bodyPr/>
          <a:lstStyle/>
          <a:p>
            <a:pPr eaLnBrk="1" hangingPunct="1"/>
            <a:r>
              <a:rPr lang="en-US" sz="4000" dirty="0">
                <a:ea typeface="ＭＳ Ｐゴシック" pitchFamily="-65" charset="-128"/>
              </a:rPr>
              <a:t>Desired Results for Children</a:t>
            </a:r>
          </a:p>
        </p:txBody>
      </p:sp>
      <p:sp>
        <p:nvSpPr>
          <p:cNvPr id="16388" name="Rectangle 4"/>
          <p:cNvSpPr>
            <a:spLocks noGrp="1" noChangeArrowheads="1"/>
          </p:cNvSpPr>
          <p:nvPr>
            <p:ph type="body" sz="half" idx="1"/>
          </p:nvPr>
        </p:nvSpPr>
        <p:spPr>
          <a:xfrm>
            <a:off x="838200" y="1471839"/>
            <a:ext cx="4419600" cy="4240440"/>
          </a:xfrm>
        </p:spPr>
        <p:txBody>
          <a:bodyPr lIns="90487" tIns="44450" rIns="90487" bIns="44450"/>
          <a:lstStyle/>
          <a:p>
            <a:pPr marL="273050" indent="-273050" eaLnBrk="1" hangingPunct="1">
              <a:spcBef>
                <a:spcPct val="0"/>
              </a:spcBef>
              <a:spcAft>
                <a:spcPts val="1200"/>
              </a:spcAft>
              <a:buSzTx/>
            </a:pPr>
            <a:r>
              <a:rPr lang="en-US" sz="2800" dirty="0">
                <a:ea typeface="ＭＳ Ｐゴシック" pitchFamily="-65" charset="-128"/>
              </a:rPr>
              <a:t>Children are personally and socially competent. </a:t>
            </a:r>
          </a:p>
          <a:p>
            <a:pPr marL="273050" indent="-273050" eaLnBrk="1" hangingPunct="1">
              <a:spcBef>
                <a:spcPct val="0"/>
              </a:spcBef>
              <a:spcAft>
                <a:spcPts val="1200"/>
              </a:spcAft>
              <a:buSzTx/>
            </a:pPr>
            <a:r>
              <a:rPr lang="en-US" sz="2800" dirty="0">
                <a:ea typeface="ＭＳ Ｐゴシック" pitchFamily="-65" charset="-128"/>
              </a:rPr>
              <a:t>Children are effective      learners.</a:t>
            </a:r>
          </a:p>
          <a:p>
            <a:pPr marL="273050" indent="-273050" eaLnBrk="1" hangingPunct="1">
              <a:spcBef>
                <a:spcPct val="0"/>
              </a:spcBef>
              <a:spcAft>
                <a:spcPts val="1200"/>
              </a:spcAft>
              <a:buSzTx/>
            </a:pPr>
            <a:r>
              <a:rPr lang="en-US" sz="2800" dirty="0">
                <a:ea typeface="ＭＳ Ｐゴシック" pitchFamily="-65" charset="-128"/>
              </a:rPr>
              <a:t>Children show physical and motor competence.</a:t>
            </a:r>
          </a:p>
          <a:p>
            <a:pPr marL="273050" indent="-273050" eaLnBrk="1" hangingPunct="1">
              <a:spcBef>
                <a:spcPct val="0"/>
              </a:spcBef>
              <a:spcAft>
                <a:spcPts val="1200"/>
              </a:spcAft>
              <a:buSzTx/>
            </a:pPr>
            <a:r>
              <a:rPr lang="en-US" sz="2800" dirty="0">
                <a:ea typeface="ＭＳ Ｐゴシック" pitchFamily="-65" charset="-128"/>
              </a:rPr>
              <a:t>Children are safe and healthy.</a:t>
            </a:r>
          </a:p>
          <a:p>
            <a:pPr marL="273050" indent="-273050" eaLnBrk="1" hangingPunct="1">
              <a:spcBef>
                <a:spcPct val="0"/>
              </a:spcBef>
              <a:buSzTx/>
              <a:buFontTx/>
              <a:buNone/>
            </a:pPr>
            <a:endParaRPr lang="en-US" sz="2000" dirty="0">
              <a:ea typeface="ＭＳ Ｐゴシック" pitchFamily="-65" charset="-128"/>
            </a:endParaRPr>
          </a:p>
          <a:p>
            <a:pPr marL="273050" indent="-273050" eaLnBrk="1" hangingPunct="1">
              <a:spcBef>
                <a:spcPct val="0"/>
              </a:spcBef>
              <a:buSzTx/>
              <a:buFontTx/>
              <a:buNone/>
            </a:pPr>
            <a:endParaRPr lang="en-US" sz="2800" dirty="0">
              <a:ea typeface="ＭＳ Ｐゴシック" pitchFamily="-65" charset="-128"/>
            </a:endParaRPr>
          </a:p>
        </p:txBody>
      </p:sp>
      <p:pic>
        <p:nvPicPr>
          <p:cNvPr id="3" name="Content Placeholder 2" descr="clapinginburgundy"/>
          <p:cNvPicPr>
            <a:picLocks noGrp="1" noChangeAspect="1"/>
          </p:cNvPicPr>
          <p:nvPr>
            <p:ph sz="quarter" idx="2"/>
          </p:nvPr>
        </p:nvPicPr>
        <p:blipFill rotWithShape="1">
          <a:blip r:embed="rId3">
            <a:extLst>
              <a:ext uri="{28A0092B-C50C-407E-A947-70E740481C1C}">
                <a14:useLocalDpi xmlns:a14="http://schemas.microsoft.com/office/drawing/2010/main" val="0"/>
              </a:ext>
            </a:extLst>
          </a:blip>
          <a:stretch/>
        </p:blipFill>
        <p:spPr>
          <a:xfrm>
            <a:off x="5562600" y="1471839"/>
            <a:ext cx="3048000" cy="2032000"/>
          </a:xfrm>
        </p:spPr>
      </p:pic>
      <p:pic>
        <p:nvPicPr>
          <p:cNvPr id="5" name="Content Placeholder 4"/>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5638800" y="3733800"/>
            <a:ext cx="2895600" cy="2171700"/>
          </a:xfrm>
        </p:spPr>
      </p:pic>
      <p:sp>
        <p:nvSpPr>
          <p:cNvPr id="9" name="Slide Number Placeholder 8"/>
          <p:cNvSpPr>
            <a:spLocks noGrp="1"/>
          </p:cNvSpPr>
          <p:nvPr>
            <p:ph type="sldNum" sz="quarter" idx="10"/>
          </p:nvPr>
        </p:nvSpPr>
        <p:spPr/>
        <p:txBody>
          <a:bodyPr/>
          <a:lstStyle/>
          <a:p>
            <a:fld id="{086A183F-4701-B244-A4CD-49F215B8C27C}" type="slidenum">
              <a:rPr lang="en-US"/>
              <a:pPr/>
              <a:t>16</a:t>
            </a:fld>
            <a:endParaRPr lang="en-US"/>
          </a:p>
        </p:txBody>
      </p:sp>
      <p:sp>
        <p:nvSpPr>
          <p:cNvPr id="16401" name="Rectangle 17"/>
          <p:cNvSpPr>
            <a:spLocks noChangeArrowheads="1"/>
          </p:cNvSpPr>
          <p:nvPr/>
        </p:nvSpPr>
        <p:spPr bwMode="auto">
          <a:xfrm>
            <a:off x="609600" y="5105400"/>
            <a:ext cx="3733800" cy="990600"/>
          </a:xfrm>
          <a:prstGeom prst="rect">
            <a:avLst/>
          </a:prstGeom>
          <a:noFill/>
          <a:ln w="12700">
            <a:noFill/>
            <a:miter lim="800000"/>
            <a:headEnd/>
            <a:tailEnd/>
          </a:ln>
        </p:spPr>
        <p:txBody>
          <a:bodyPr lIns="90487" tIns="44450" rIns="90487" bIns="44450">
            <a:prstTxWarp prst="textNoShape">
              <a:avLst/>
            </a:prstTxWarp>
          </a:bodyPr>
          <a:lstStyle/>
          <a:p>
            <a:pPr marL="342900" indent="-342900">
              <a:buFontTx/>
              <a:buChar char="•"/>
            </a:pPr>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6401"/>
                                        </p:tgtEl>
                                        <p:attrNameLst>
                                          <p:attrName>style.visibility</p:attrName>
                                        </p:attrNameLst>
                                      </p:cBhvr>
                                      <p:to>
                                        <p:strVal val="visible"/>
                                      </p:to>
                                    </p:set>
                                    <p:animEffect transition="in" filter="dissolve">
                                      <p:cBhvr>
                                        <p:cTn id="12" dur="500"/>
                                        <p:tgtEl>
                                          <p:spTgt spid="16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493963" y="2971800"/>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57347" name="Rectangle 3"/>
          <p:cNvSpPr>
            <a:spLocks noChangeArrowheads="1"/>
          </p:cNvSpPr>
          <p:nvPr/>
        </p:nvSpPr>
        <p:spPr bwMode="auto">
          <a:xfrm>
            <a:off x="7167563" y="4684713"/>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57348" name="Rectangle 21"/>
          <p:cNvSpPr>
            <a:spLocks noGrp="1" noChangeArrowheads="1"/>
          </p:cNvSpPr>
          <p:nvPr>
            <p:ph type="title"/>
          </p:nvPr>
        </p:nvSpPr>
        <p:spPr/>
        <p:txBody>
          <a:bodyPr/>
          <a:lstStyle/>
          <a:p>
            <a:pPr eaLnBrk="1" hangingPunct="1"/>
            <a:r>
              <a:rPr lang="en-US" sz="4000">
                <a:ea typeface="ＭＳ Ｐゴシック" pitchFamily="-65" charset="-128"/>
              </a:rPr>
              <a:t>Desired Results for Families</a:t>
            </a:r>
          </a:p>
        </p:txBody>
      </p:sp>
      <p:pic>
        <p:nvPicPr>
          <p:cNvPr id="57349" name="Picture 2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781175"/>
            <a:ext cx="3810000" cy="2857500"/>
          </a:xfrm>
          <a:ln w="28575">
            <a:solidFill>
              <a:schemeClr val="tx1"/>
            </a:solidFill>
          </a:ln>
        </p:spPr>
      </p:pic>
      <p:sp>
        <p:nvSpPr>
          <p:cNvPr id="57350" name="Rectangle 24"/>
          <p:cNvSpPr>
            <a:spLocks noGrp="1" noChangeArrowheads="1"/>
          </p:cNvSpPr>
          <p:nvPr>
            <p:ph type="body" sz="half" idx="2"/>
          </p:nvPr>
        </p:nvSpPr>
        <p:spPr>
          <a:xfrm>
            <a:off x="4800600" y="1600200"/>
            <a:ext cx="3886200" cy="4495800"/>
          </a:xfrm>
        </p:spPr>
        <p:txBody>
          <a:bodyPr/>
          <a:lstStyle/>
          <a:p>
            <a:pPr marL="274320" indent="-274320" eaLnBrk="1" hangingPunct="1">
              <a:spcBef>
                <a:spcPct val="0"/>
              </a:spcBef>
              <a:spcAft>
                <a:spcPts val="1200"/>
              </a:spcAft>
              <a:buSzTx/>
            </a:pPr>
            <a:r>
              <a:rPr lang="en-US" sz="2800" dirty="0">
                <a:ea typeface="ＭＳ Ｐゴシック" pitchFamily="-65" charset="-128"/>
              </a:rPr>
              <a:t>Families achieve their goals. </a:t>
            </a:r>
          </a:p>
          <a:p>
            <a:pPr marL="274320" indent="-274320" eaLnBrk="1" hangingPunct="1">
              <a:spcBef>
                <a:spcPct val="0"/>
              </a:spcBef>
              <a:spcAft>
                <a:spcPts val="1200"/>
              </a:spcAft>
              <a:buSzTx/>
            </a:pPr>
            <a:r>
              <a:rPr lang="en-US" sz="2800" dirty="0">
                <a:ea typeface="ＭＳ Ｐゴシック" pitchFamily="-65" charset="-128"/>
              </a:rPr>
              <a:t>Families support their children’s learning and development.</a:t>
            </a:r>
          </a:p>
          <a:p>
            <a:pPr marL="0" indent="0" eaLnBrk="1" hangingPunct="1">
              <a:buFontTx/>
              <a:buNone/>
            </a:pPr>
            <a:endParaRPr lang="en-US" sz="2400" dirty="0">
              <a:ea typeface="ＭＳ Ｐゴシック" pitchFamily="-65" charset="-128"/>
            </a:endParaRPr>
          </a:p>
        </p:txBody>
      </p:sp>
      <p:sp>
        <p:nvSpPr>
          <p:cNvPr id="10" name="Slide Number Placeholder 9"/>
          <p:cNvSpPr>
            <a:spLocks noGrp="1"/>
          </p:cNvSpPr>
          <p:nvPr>
            <p:ph type="sldNum" sz="quarter" idx="10"/>
          </p:nvPr>
        </p:nvSpPr>
        <p:spPr/>
        <p:txBody>
          <a:bodyPr/>
          <a:lstStyle/>
          <a:p>
            <a:fld id="{9DDE6B40-BFBE-274C-985C-9C65E4D355DA}" type="slidenum">
              <a:rPr lang="en-US"/>
              <a:pPr/>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4" descr="2011 DR Model.tiff"/>
          <p:cNvPicPr>
            <a:picLocks noGrp="1" noChangeAspect="1"/>
          </p:cNvPicPr>
          <p:nvPr>
            <p:ph idx="1"/>
          </p:nvPr>
        </p:nvPicPr>
        <p:blipFill>
          <a:blip r:embed="rId3"/>
          <a:srcRect/>
          <a:stretch>
            <a:fillRect/>
          </a:stretch>
        </p:blipFill>
        <p:spPr>
          <a:xfrm>
            <a:off x="1409069" y="457200"/>
            <a:ext cx="6938962" cy="5445125"/>
          </a:xfrm>
        </p:spPr>
      </p:pic>
      <p:sp>
        <p:nvSpPr>
          <p:cNvPr id="58372" name="Slide Number Placeholder 6"/>
          <p:cNvSpPr>
            <a:spLocks noGrp="1"/>
          </p:cNvSpPr>
          <p:nvPr>
            <p:ph type="sldNum" sz="quarter" idx="10"/>
          </p:nvPr>
        </p:nvSpPr>
        <p:spPr>
          <a:noFill/>
        </p:spPr>
        <p:txBody>
          <a:bodyPr/>
          <a:lstStyle/>
          <a:p>
            <a:fld id="{70D5FCC4-BBC6-684A-A9F3-38317ADEF624}" type="slidenum">
              <a:rPr lang="en-US"/>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title"/>
          </p:nvPr>
        </p:nvSpPr>
        <p:spPr/>
        <p:txBody>
          <a:bodyPr/>
          <a:lstStyle/>
          <a:p>
            <a:pPr eaLnBrk="1" hangingPunct="1"/>
            <a:r>
              <a:rPr lang="en-US" sz="4000">
                <a:ea typeface="ＭＳ Ｐゴシック" pitchFamily="-65" charset="-128"/>
              </a:rPr>
              <a:t>Foundations and the DRDP</a:t>
            </a:r>
          </a:p>
        </p:txBody>
      </p:sp>
      <p:sp>
        <p:nvSpPr>
          <p:cNvPr id="59395" name="Rectangle 6"/>
          <p:cNvSpPr>
            <a:spLocks noGrp="1" noChangeArrowheads="1"/>
          </p:cNvSpPr>
          <p:nvPr>
            <p:ph sz="half" idx="1"/>
          </p:nvPr>
        </p:nvSpPr>
        <p:spPr>
          <a:xfrm>
            <a:off x="838200" y="1295400"/>
            <a:ext cx="3886200" cy="4495800"/>
          </a:xfrm>
        </p:spPr>
        <p:txBody>
          <a:bodyPr/>
          <a:lstStyle/>
          <a:p>
            <a:pPr algn="ctr" eaLnBrk="1" hangingPunct="1">
              <a:buFontTx/>
              <a:buNone/>
            </a:pPr>
            <a:r>
              <a:rPr lang="en-US" sz="2400" b="1" dirty="0">
                <a:ea typeface="ＭＳ Ｐゴシック" pitchFamily="-65" charset="-128"/>
              </a:rPr>
              <a:t>Foundations</a:t>
            </a:r>
          </a:p>
          <a:p>
            <a:pPr eaLnBrk="1" hangingPunct="1"/>
            <a:r>
              <a:rPr lang="en-US" sz="2400" dirty="0">
                <a:ea typeface="ＭＳ Ｐゴシック" pitchFamily="-65" charset="-128"/>
              </a:rPr>
              <a:t>A guide and teaching tool</a:t>
            </a:r>
          </a:p>
          <a:p>
            <a:pPr eaLnBrk="1" hangingPunct="1"/>
            <a:r>
              <a:rPr lang="en-US" sz="2400" dirty="0">
                <a:ea typeface="ＭＳ Ｐゴシック" pitchFamily="-65" charset="-128"/>
              </a:rPr>
              <a:t>At around 8, 18 &amp; 36 months for I/T</a:t>
            </a:r>
          </a:p>
          <a:p>
            <a:pPr eaLnBrk="1" hangingPunct="1"/>
            <a:r>
              <a:rPr lang="en-US" sz="2400" dirty="0">
                <a:ea typeface="ＭＳ Ｐゴシック" pitchFamily="-65" charset="-128"/>
              </a:rPr>
              <a:t>At around 48 months and 60 months for PS</a:t>
            </a:r>
          </a:p>
          <a:p>
            <a:pPr eaLnBrk="1" hangingPunct="1"/>
            <a:r>
              <a:rPr lang="en-US" sz="2400" dirty="0">
                <a:ea typeface="ＭＳ Ｐゴシック" pitchFamily="-65" charset="-128"/>
              </a:rPr>
              <a:t>For all children, including English language learners and children with disabilities</a:t>
            </a:r>
          </a:p>
        </p:txBody>
      </p:sp>
      <p:sp>
        <p:nvSpPr>
          <p:cNvPr id="59396" name="Rectangle 7"/>
          <p:cNvSpPr>
            <a:spLocks noGrp="1" noChangeArrowheads="1"/>
          </p:cNvSpPr>
          <p:nvPr>
            <p:ph sz="half" idx="2"/>
          </p:nvPr>
        </p:nvSpPr>
        <p:spPr>
          <a:xfrm>
            <a:off x="4953000" y="1295400"/>
            <a:ext cx="3657600" cy="4495800"/>
          </a:xfrm>
        </p:spPr>
        <p:txBody>
          <a:bodyPr/>
          <a:lstStyle/>
          <a:p>
            <a:pPr algn="ctr" eaLnBrk="1" hangingPunct="1">
              <a:buFontTx/>
              <a:buNone/>
            </a:pPr>
            <a:r>
              <a:rPr lang="en-US" sz="2400" b="1">
                <a:ea typeface="ＭＳ Ｐゴシック" pitchFamily="-65" charset="-128"/>
              </a:rPr>
              <a:t>DRDP</a:t>
            </a:r>
          </a:p>
          <a:p>
            <a:pPr eaLnBrk="1" hangingPunct="1"/>
            <a:r>
              <a:rPr lang="en-US" sz="2400">
                <a:ea typeface="ＭＳ Ｐゴシック" pitchFamily="-65" charset="-128"/>
              </a:rPr>
              <a:t>An observational assessment tool</a:t>
            </a:r>
          </a:p>
          <a:p>
            <a:pPr eaLnBrk="1" hangingPunct="1"/>
            <a:r>
              <a:rPr lang="en-US" sz="2400">
                <a:ea typeface="ＭＳ Ｐゴシック" pitchFamily="-65" charset="-128"/>
              </a:rPr>
              <a:t>Developmental continuum</a:t>
            </a:r>
          </a:p>
          <a:p>
            <a:pPr eaLnBrk="1" hangingPunct="1"/>
            <a:r>
              <a:rPr lang="en-US" sz="2400">
                <a:ea typeface="ＭＳ Ｐゴシック" pitchFamily="-65" charset="-128"/>
              </a:rPr>
              <a:t>For all children, including English language learners and children with disabilities</a:t>
            </a:r>
          </a:p>
        </p:txBody>
      </p:sp>
      <p:sp>
        <p:nvSpPr>
          <p:cNvPr id="6" name="Slide Number Placeholder 5"/>
          <p:cNvSpPr>
            <a:spLocks noGrp="1"/>
          </p:cNvSpPr>
          <p:nvPr>
            <p:ph type="sldNum" sz="quarter" idx="10"/>
          </p:nvPr>
        </p:nvSpPr>
        <p:spPr/>
        <p:txBody>
          <a:bodyPr/>
          <a:lstStyle/>
          <a:p>
            <a:fld id="{24ADB41D-A43A-6347-A91E-BE9B29961E7E}" type="slidenum">
              <a:rPr lang="en-US"/>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a:xfrm>
            <a:off x="838200" y="1059047"/>
            <a:ext cx="7772400" cy="1143000"/>
          </a:xfrm>
        </p:spPr>
        <p:txBody>
          <a:bodyPr/>
          <a:lstStyle/>
          <a:p>
            <a:r>
              <a:rPr lang="en-US" dirty="0">
                <a:ea typeface="ＭＳ Ｐゴシック" pitchFamily="-65" charset="-128"/>
              </a:rPr>
              <a:t>Welcome to </a:t>
            </a:r>
            <a:r>
              <a:rPr lang="en-US" dirty="0"/>
              <a:t>New Administrators Regional Training </a:t>
            </a:r>
            <a:br>
              <a:rPr lang="en-US" dirty="0"/>
            </a:br>
            <a:r>
              <a:rPr lang="en-US" dirty="0">
                <a:ea typeface="ＭＳ Ｐゴシック" pitchFamily="-65" charset="-128"/>
              </a:rPr>
              <a:t> </a:t>
            </a:r>
          </a:p>
        </p:txBody>
      </p:sp>
      <p:pic>
        <p:nvPicPr>
          <p:cNvPr id="39939" name="Content Placeholder 7" descr="girlsonbike"/>
          <p:cNvPicPr>
            <a:picLocks noGrp="1" noChangeAspect="1"/>
          </p:cNvPicPr>
          <p:nvPr>
            <p:ph idx="1"/>
          </p:nvPr>
        </p:nvPicPr>
        <p:blipFill>
          <a:blip r:embed="rId3"/>
          <a:stretch>
            <a:fillRect/>
          </a:stretch>
        </p:blipFill>
        <p:spPr>
          <a:xfrm>
            <a:off x="2343150" y="2743200"/>
            <a:ext cx="4762500" cy="3562350"/>
          </a:xfrm>
        </p:spPr>
      </p:pic>
      <p:sp>
        <p:nvSpPr>
          <p:cNvPr id="39941" name="Slide Number Placeholder 5"/>
          <p:cNvSpPr>
            <a:spLocks noGrp="1"/>
          </p:cNvSpPr>
          <p:nvPr>
            <p:ph type="sldNum" sz="quarter" idx="10"/>
          </p:nvPr>
        </p:nvSpPr>
        <p:spPr>
          <a:noFill/>
        </p:spPr>
        <p:txBody>
          <a:bodyPr/>
          <a:lstStyle/>
          <a:p>
            <a:fld id="{C53CF26F-E956-D744-88C2-35C38B26807C}" type="slidenum">
              <a:rPr lang="en-US"/>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ontent Placeholder 10"/>
          <p:cNvGraphicFramePr>
            <a:graphicFrameLocks noGrp="1" noChangeAspect="1"/>
          </p:cNvGraphicFramePr>
          <p:nvPr>
            <p:ph idx="1"/>
          </p:nvPr>
        </p:nvGraphicFramePr>
        <p:xfrm>
          <a:off x="1816100" y="1600200"/>
          <a:ext cx="5816600" cy="4495800"/>
        </p:xfrm>
        <a:graphic>
          <a:graphicData uri="http://schemas.openxmlformats.org/presentationml/2006/ole">
            <mc:AlternateContent xmlns:mc="http://schemas.openxmlformats.org/markup-compatibility/2006">
              <mc:Choice xmlns:v="urn:schemas-microsoft-com:vml" Requires="v">
                <p:oleObj spid="_x0000_s1063" name="Acrobat Document" r:id="rId4" imgW="7542857" imgH="5830114" progId="AcroExch.Document.7">
                  <p:embed/>
                </p:oleObj>
              </mc:Choice>
              <mc:Fallback>
                <p:oleObj name="Acrobat Document" r:id="rId4" imgW="7542857" imgH="5830114" progId="AcroExch.Document.7">
                  <p:embed/>
                  <p:pic>
                    <p:nvPicPr>
                      <p:cNvPr id="0" name="Content Placeholder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100" y="1600200"/>
                        <a:ext cx="5816600" cy="4495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7" name="Rectangle 2"/>
          <p:cNvSpPr>
            <a:spLocks noChangeArrowheads="1"/>
          </p:cNvSpPr>
          <p:nvPr/>
        </p:nvSpPr>
        <p:spPr bwMode="auto">
          <a:xfrm>
            <a:off x="2762250" y="5087938"/>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028" name="Rectangle 3"/>
          <p:cNvSpPr>
            <a:spLocks noChangeArrowheads="1"/>
          </p:cNvSpPr>
          <p:nvPr/>
        </p:nvSpPr>
        <p:spPr bwMode="auto">
          <a:xfrm>
            <a:off x="7937500" y="2038350"/>
            <a:ext cx="209550" cy="396875"/>
          </a:xfrm>
          <a:prstGeom prst="rect">
            <a:avLst/>
          </a:prstGeom>
          <a:noFill/>
          <a:ln w="12700">
            <a:noFill/>
            <a:miter lim="800000"/>
            <a:headEnd/>
            <a:tailEnd/>
          </a:ln>
        </p:spPr>
        <p:txBody>
          <a:bodyPr wrap="none" anchor="ctr">
            <a:prstTxWarp prst="textNoShape">
              <a:avLst/>
            </a:prstTxWarp>
          </a:bodyPr>
          <a:lstStyle/>
          <a:p>
            <a:pPr algn="ctr" eaLnBrk="0" hangingPunct="0"/>
            <a:endParaRPr lang="en-US"/>
          </a:p>
        </p:txBody>
      </p:sp>
      <p:sp>
        <p:nvSpPr>
          <p:cNvPr id="1029" name="Rectangle 24"/>
          <p:cNvSpPr>
            <a:spLocks noGrp="1" noChangeArrowheads="1"/>
          </p:cNvSpPr>
          <p:nvPr>
            <p:ph type="title"/>
          </p:nvPr>
        </p:nvSpPr>
        <p:spPr>
          <a:xfrm>
            <a:off x="914400" y="228600"/>
            <a:ext cx="7924800" cy="1143000"/>
          </a:xfrm>
        </p:spPr>
        <p:txBody>
          <a:bodyPr/>
          <a:lstStyle/>
          <a:p>
            <a:pPr eaLnBrk="1" hangingPunct="1"/>
            <a:r>
              <a:rPr lang="en-US" sz="4000">
                <a:ea typeface="ＭＳ Ｐゴシック" pitchFamily="-65" charset="-128"/>
              </a:rPr>
              <a:t>Desired Results System Process for Continuous Improvement</a:t>
            </a:r>
          </a:p>
        </p:txBody>
      </p:sp>
      <p:sp>
        <p:nvSpPr>
          <p:cNvPr id="1030" name="Text Box 21"/>
          <p:cNvSpPr txBox="1">
            <a:spLocks noChangeArrowheads="1"/>
          </p:cNvSpPr>
          <p:nvPr/>
        </p:nvSpPr>
        <p:spPr bwMode="auto">
          <a:xfrm>
            <a:off x="6248400" y="2286000"/>
            <a:ext cx="1447800" cy="13112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endParaRPr lang="en-US"/>
          </a:p>
        </p:txBody>
      </p:sp>
      <p:sp>
        <p:nvSpPr>
          <p:cNvPr id="1031" name="Oval 28"/>
          <p:cNvSpPr>
            <a:spLocks noChangeArrowheads="1"/>
          </p:cNvSpPr>
          <p:nvPr/>
        </p:nvSpPr>
        <p:spPr bwMode="auto">
          <a:xfrm>
            <a:off x="2362200" y="2514600"/>
            <a:ext cx="1600200" cy="1066800"/>
          </a:xfrm>
          <a:prstGeom prst="ellipse">
            <a:avLst/>
          </a:prstGeom>
          <a:noFill/>
          <a:ln w="50800">
            <a:solidFill>
              <a:schemeClr val="hlink"/>
            </a:solidFill>
            <a:round/>
            <a:headEnd/>
            <a:tailEnd/>
          </a:ln>
        </p:spPr>
        <p:txBody>
          <a:bodyPr wrap="none" anchor="ctr">
            <a:prstTxWarp prst="textNoShape">
              <a:avLst/>
            </a:prstTxWarp>
          </a:bodyPr>
          <a:lstStyle/>
          <a:p>
            <a:pPr algn="ctr" eaLnBrk="0" hangingPunct="0"/>
            <a:endParaRPr lang="en-US"/>
          </a:p>
        </p:txBody>
      </p:sp>
      <p:sp>
        <p:nvSpPr>
          <p:cNvPr id="1032" name="TextBox 8"/>
          <p:cNvSpPr txBox="1">
            <a:spLocks noChangeArrowheads="1"/>
          </p:cNvSpPr>
          <p:nvPr/>
        </p:nvSpPr>
        <p:spPr bwMode="auto">
          <a:xfrm>
            <a:off x="7978775" y="1890713"/>
            <a:ext cx="185738"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1034" name="Slide Number Placeholder 10"/>
          <p:cNvSpPr>
            <a:spLocks noGrp="1"/>
          </p:cNvSpPr>
          <p:nvPr>
            <p:ph type="sldNum" sz="quarter" idx="10"/>
          </p:nvPr>
        </p:nvSpPr>
        <p:spPr>
          <a:noFill/>
        </p:spPr>
        <p:txBody>
          <a:bodyPr/>
          <a:lstStyle/>
          <a:p>
            <a:fld id="{A4C4F8E6-8502-6B45-B2BF-8F095B36D249}" type="slidenum">
              <a:rPr lang="en-US"/>
              <a:pPr/>
              <a:t>20</a:t>
            </a:fld>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p:nvPr>
        </p:nvSpPr>
        <p:spPr>
          <a:xfrm>
            <a:off x="914400" y="152400"/>
            <a:ext cx="7620000" cy="1143000"/>
          </a:xfrm>
        </p:spPr>
        <p:txBody>
          <a:bodyPr/>
          <a:lstStyle/>
          <a:p>
            <a:pPr eaLnBrk="1" hangingPunct="1"/>
            <a:r>
              <a:rPr lang="en-US" sz="4000" dirty="0">
                <a:ea typeface="ＭＳ Ｐゴシック" pitchFamily="-65" charset="-128"/>
              </a:rPr>
              <a:t>Desired Results Developmental Profile (2015)</a:t>
            </a:r>
            <a:endParaRPr lang="en-US" sz="4000" b="1" dirty="0">
              <a:ea typeface="ＭＳ Ｐゴシック" pitchFamily="-65" charset="-128"/>
            </a:endParaRPr>
          </a:p>
        </p:txBody>
      </p:sp>
      <p:sp>
        <p:nvSpPr>
          <p:cNvPr id="6" name="Slide Number Placeholder 5"/>
          <p:cNvSpPr>
            <a:spLocks noGrp="1"/>
          </p:cNvSpPr>
          <p:nvPr>
            <p:ph type="sldNum" sz="quarter" idx="10"/>
          </p:nvPr>
        </p:nvSpPr>
        <p:spPr/>
        <p:txBody>
          <a:bodyPr/>
          <a:lstStyle/>
          <a:p>
            <a:fld id="{B18D4BC7-5716-AC4E-A360-67F69F55D467}" type="slidenum">
              <a:rPr lang="en-US"/>
              <a:pPr/>
              <a:t>21</a:t>
            </a:fld>
            <a:endParaRPr lang="en-US"/>
          </a:p>
        </p:txBody>
      </p:sp>
      <p:pic>
        <p:nvPicPr>
          <p:cNvPr id="12" name="Picture 11" descr="drdp2015cover.jpg"/>
          <p:cNvPicPr>
            <a:picLocks noChangeAspect="1"/>
          </p:cNvPicPr>
          <p:nvPr/>
        </p:nvPicPr>
        <p:blipFill>
          <a:blip r:embed="rId3" cstate="email"/>
          <a:stretch>
            <a:fillRect/>
          </a:stretch>
        </p:blipFill>
        <p:spPr>
          <a:xfrm>
            <a:off x="762000" y="1981200"/>
            <a:ext cx="5029200" cy="3886803"/>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pic>
        <p:nvPicPr>
          <p:cNvPr id="10" name="Content Placeholder 9" descr="boy with camera "/>
          <p:cNvPicPr>
            <a:picLocks noGrp="1" noChangeAspect="1"/>
          </p:cNvPicPr>
          <p:nvPr>
            <p:ph sz="half" idx="2"/>
          </p:nvPr>
        </p:nvPicPr>
        <p:blipFill>
          <a:blip r:embed="rId4">
            <a:extLst>
              <a:ext uri="{28A0092B-C50C-407E-A947-70E740481C1C}">
                <a14:useLocalDpi xmlns:a14="http://schemas.microsoft.com/office/drawing/2010/main" val="0"/>
              </a:ext>
            </a:extLst>
          </a:blip>
          <a:srcRect l="21780" r="21780"/>
          <a:stretch>
            <a:fillRect/>
          </a:stretch>
        </p:blipFill>
        <p:spPr>
          <a:xfrm>
            <a:off x="6278105" y="1524000"/>
            <a:ext cx="2260170" cy="2667000"/>
          </a:xfrm>
          <a:prstGeom prst="rect">
            <a:avLst/>
          </a:prstGeom>
          <a:solidFill>
            <a:srgbClr val="FFFFFF">
              <a:shade val="85000"/>
            </a:srgbClr>
          </a:solidFill>
          <a:ln w="19050" cap="sq" cmpd="sng">
            <a:solidFill>
              <a:srgbClr val="00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Oval 12"/>
          <p:cNvSpPr/>
          <p:nvPr/>
        </p:nvSpPr>
        <p:spPr bwMode="auto">
          <a:xfrm>
            <a:off x="7010400" y="2895600"/>
            <a:ext cx="381000" cy="381000"/>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chemeClr val="tx1"/>
              </a:solidFill>
              <a:effectLst/>
              <a:latin typeface="Arial" pitchFamily="-109"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latin typeface="Arial" charset="0"/>
                <a:ea typeface="ＭＳ Ｐゴシック" charset="0"/>
                <a:cs typeface="ＭＳ Ｐゴシック" charset="0"/>
              </a:rPr>
              <a:t>Program Guidelines </a:t>
            </a:r>
            <a:br>
              <a:rPr 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33794"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fld id="{2E682E7D-BF3A-C349-8782-EB5C09B6045D}" type="slidenum">
              <a:rPr lang="en-US" sz="1200">
                <a:cs typeface="Arial" charset="0"/>
              </a:rPr>
              <a:pPr/>
              <a:t>22</a:t>
            </a:fld>
            <a:endParaRPr lang="en-US" sz="1200">
              <a:cs typeface="Arial" charset="0"/>
            </a:endParaRPr>
          </a:p>
        </p:txBody>
      </p:sp>
      <p:pic>
        <p:nvPicPr>
          <p:cNvPr id="7" name="Content Placeholder 6" descr="Screen Shot 2015-09-21 at 5.36.1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9455" t="9369" r="28192" b="1780"/>
          <a:stretch/>
        </p:blipFill>
        <p:spPr>
          <a:xfrm>
            <a:off x="3429000" y="2514600"/>
            <a:ext cx="2281238" cy="2990850"/>
          </a:xfrm>
          <a:effectLst>
            <a:outerShdw blurRad="190500" algn="tl" rotWithShape="0">
              <a:srgbClr val="000000">
                <a:alpha val="70000"/>
              </a:srgbClr>
            </a:outerShdw>
          </a:effectLst>
        </p:spPr>
      </p:pic>
      <p:pic>
        <p:nvPicPr>
          <p:cNvPr id="8" name="Picture 7" descr="Screen Shot 2015-09-21 at 5.39.27 PM.png"/>
          <p:cNvPicPr>
            <a:picLocks noChangeAspect="1"/>
          </p:cNvPicPr>
          <p:nvPr/>
        </p:nvPicPr>
        <p:blipFill rotWithShape="1">
          <a:blip r:embed="rId4">
            <a:extLst>
              <a:ext uri="{28A0092B-C50C-407E-A947-70E740481C1C}">
                <a14:useLocalDpi xmlns:a14="http://schemas.microsoft.com/office/drawing/2010/main" val="0"/>
              </a:ext>
            </a:extLst>
          </a:blip>
          <a:srcRect l="28962" t="10947" r="27591" b="2321"/>
          <a:stretch/>
        </p:blipFill>
        <p:spPr>
          <a:xfrm>
            <a:off x="914400" y="1143000"/>
            <a:ext cx="2384425" cy="2973388"/>
          </a:xfrm>
          <a:prstGeom prst="rect">
            <a:avLst/>
          </a:prstGeom>
          <a:ln>
            <a:noFill/>
          </a:ln>
          <a:effectLst>
            <a:outerShdw blurRad="190500" algn="tl" rotWithShape="0">
              <a:srgbClr val="000000">
                <a:alpha val="70000"/>
              </a:srgbClr>
            </a:outerShdw>
          </a:effectLst>
        </p:spPr>
      </p:pic>
      <p:pic>
        <p:nvPicPr>
          <p:cNvPr id="9" name="Picture 8" descr="Screen Shot 2015-09-21 at 5.42.20 PM.png"/>
          <p:cNvPicPr>
            <a:picLocks noChangeAspect="1"/>
          </p:cNvPicPr>
          <p:nvPr/>
        </p:nvPicPr>
        <p:blipFill rotWithShape="1">
          <a:blip r:embed="rId5">
            <a:extLst>
              <a:ext uri="{28A0092B-C50C-407E-A947-70E740481C1C}">
                <a14:useLocalDpi xmlns:a14="http://schemas.microsoft.com/office/drawing/2010/main" val="0"/>
              </a:ext>
            </a:extLst>
          </a:blip>
          <a:srcRect l="29998" t="9680" r="28000" b="6320"/>
          <a:stretch/>
        </p:blipFill>
        <p:spPr>
          <a:xfrm>
            <a:off x="6019800" y="3505200"/>
            <a:ext cx="2392363" cy="28670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8"/>
          <p:cNvSpPr>
            <a:spLocks noGrp="1" noChangeArrowheads="1"/>
          </p:cNvSpPr>
          <p:nvPr>
            <p:ph type="title"/>
          </p:nvPr>
        </p:nvSpPr>
        <p:spPr>
          <a:xfrm>
            <a:off x="990600" y="152400"/>
            <a:ext cx="7239000" cy="985460"/>
          </a:xfrm>
        </p:spPr>
        <p:txBody>
          <a:bodyPr/>
          <a:lstStyle/>
          <a:p>
            <a:pPr eaLnBrk="1" hangingPunct="1"/>
            <a:r>
              <a:rPr lang="en-US" dirty="0">
                <a:ea typeface="ＭＳ Ｐゴシック" pitchFamily="-65" charset="-128"/>
              </a:rPr>
              <a:t>Parent Survey</a:t>
            </a:r>
            <a:endParaRPr lang="en-US" b="1" dirty="0">
              <a:ea typeface="ＭＳ Ｐゴシック" pitchFamily="-65" charset="-128"/>
            </a:endParaRPr>
          </a:p>
        </p:txBody>
      </p:sp>
      <p:sp>
        <p:nvSpPr>
          <p:cNvPr id="61446" name="Slide Number Placeholder 7"/>
          <p:cNvSpPr>
            <a:spLocks noGrp="1"/>
          </p:cNvSpPr>
          <p:nvPr>
            <p:ph type="sldNum" sz="quarter" idx="10"/>
          </p:nvPr>
        </p:nvSpPr>
        <p:spPr>
          <a:noFill/>
        </p:spPr>
        <p:txBody>
          <a:bodyPr/>
          <a:lstStyle/>
          <a:p>
            <a:fld id="{2D29685B-CEBC-7F4E-AF8F-5A46191BC622}" type="slidenum">
              <a:rPr lang="en-US"/>
              <a:pPr/>
              <a:t>23</a:t>
            </a:fld>
            <a:endParaRPr lang="en-US"/>
          </a:p>
        </p:txBody>
      </p:sp>
      <p:sp>
        <p:nvSpPr>
          <p:cNvPr id="61444" name="TextBox 4"/>
          <p:cNvSpPr txBox="1">
            <a:spLocks noChangeArrowheads="1"/>
          </p:cNvSpPr>
          <p:nvPr/>
        </p:nvSpPr>
        <p:spPr bwMode="auto">
          <a:xfrm>
            <a:off x="7743825" y="639763"/>
            <a:ext cx="184150"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7" name="24-Point Star 6"/>
          <p:cNvSpPr>
            <a:spLocks noChangeArrowheads="1"/>
          </p:cNvSpPr>
          <p:nvPr/>
        </p:nvSpPr>
        <p:spPr bwMode="auto">
          <a:xfrm>
            <a:off x="7010400" y="762000"/>
            <a:ext cx="1828800" cy="1828800"/>
          </a:xfrm>
          <a:prstGeom prst="star24">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600">
                <a:hlinkClick r:id="rId3"/>
              </a:rPr>
              <a:t>All About Young Children</a:t>
            </a:r>
            <a:endParaRPr lang="en-US" sz="1600"/>
          </a:p>
        </p:txBody>
      </p:sp>
      <p:grpSp>
        <p:nvGrpSpPr>
          <p:cNvPr id="18" name="Group 17"/>
          <p:cNvGrpSpPr/>
          <p:nvPr/>
        </p:nvGrpSpPr>
        <p:grpSpPr>
          <a:xfrm>
            <a:off x="1581150" y="824091"/>
            <a:ext cx="6057900" cy="6033909"/>
            <a:chOff x="1582140" y="864195"/>
            <a:chExt cx="6096000" cy="6096000"/>
          </a:xfrm>
        </p:grpSpPr>
        <p:sp>
          <p:nvSpPr>
            <p:cNvPr id="19" name="Diamond 18"/>
            <p:cNvSpPr/>
            <p:nvPr/>
          </p:nvSpPr>
          <p:spPr>
            <a:xfrm>
              <a:off x="1582140" y="864195"/>
              <a:ext cx="6096000" cy="6096000"/>
            </a:xfrm>
            <a:prstGeom prst="diamond">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1844036" y="1397595"/>
              <a:ext cx="243840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blipFill rotWithShape="0">
              <a:blip r:embed="rId4"/>
              <a:srcRect/>
              <a:stretch>
                <a:fillRect l="-9375" t="1923" r="-4843" b="-1923"/>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363707" tIns="363707" rIns="363707" bIns="363707"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1" name="Freeform 20"/>
            <p:cNvSpPr/>
            <p:nvPr/>
          </p:nvSpPr>
          <p:spPr>
            <a:xfrm>
              <a:off x="4721581" y="1443315"/>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blipFill rotWithShape="0">
              <a:blip r:embed="rId5"/>
              <a:srcRect/>
              <a:stretch>
                <a:fillRect l="-25522" t="189" r="-25238" b="263"/>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363707" tIns="363707" rIns="363707" bIns="363707"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2" name="Freeform 21"/>
            <p:cNvSpPr/>
            <p:nvPr/>
          </p:nvSpPr>
          <p:spPr>
            <a:xfrm>
              <a:off x="1904996" y="3991438"/>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blipFill rotWithShape="0">
              <a:blip r:embed="rId6"/>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363707" tIns="363707" rIns="363707" bIns="363707"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3" name="Rounded Rectangle 22"/>
            <p:cNvSpPr/>
            <p:nvPr/>
          </p:nvSpPr>
          <p:spPr>
            <a:xfrm>
              <a:off x="4648189" y="3962410"/>
              <a:ext cx="2377440" cy="2377440"/>
            </a:xfrm>
            <a:prstGeom prst="roundRect">
              <a:avLst/>
            </a:prstGeom>
            <a:blipFill rotWithShape="0">
              <a:blip r:embed="rId7"/>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44"/>
          <p:cNvSpPr>
            <a:spLocks noChangeArrowheads="1"/>
          </p:cNvSpPr>
          <p:nvPr/>
        </p:nvSpPr>
        <p:spPr bwMode="auto">
          <a:xfrm>
            <a:off x="5723391" y="4060032"/>
            <a:ext cx="2345418" cy="1752600"/>
          </a:xfrm>
          <a:prstGeom prst="rect">
            <a:avLst/>
          </a:prstGeom>
          <a:solidFill>
            <a:srgbClr val="FEFFFC"/>
          </a:solidFill>
          <a:ln w="9525">
            <a:noFill/>
            <a:miter lim="800000"/>
            <a:headEnd/>
            <a:tailEnd/>
          </a:ln>
        </p:spPr>
        <p:txBody>
          <a:bodyPr wrap="none" anchor="ctr">
            <a:prstTxWarp prst="textNoShape">
              <a:avLst/>
            </a:prstTxWarp>
          </a:bodyPr>
          <a:lstStyle/>
          <a:p>
            <a:pPr algn="ctr" eaLnBrk="0" hangingPunct="0"/>
            <a:endParaRPr lang="en-US"/>
          </a:p>
        </p:txBody>
      </p:sp>
      <p:sp>
        <p:nvSpPr>
          <p:cNvPr id="62467" name="Rectangle 1029"/>
          <p:cNvSpPr>
            <a:spLocks noGrp="1" noChangeArrowheads="1"/>
          </p:cNvSpPr>
          <p:nvPr>
            <p:ph type="title"/>
          </p:nvPr>
        </p:nvSpPr>
        <p:spPr>
          <a:xfrm>
            <a:off x="838200" y="114300"/>
            <a:ext cx="7772400" cy="1143000"/>
          </a:xfrm>
        </p:spPr>
        <p:txBody>
          <a:bodyPr/>
          <a:lstStyle/>
          <a:p>
            <a:pPr eaLnBrk="1" hangingPunct="1"/>
            <a:r>
              <a:rPr lang="en-US" dirty="0">
                <a:ea typeface="ＭＳ Ｐゴシック" pitchFamily="-65" charset="-128"/>
              </a:rPr>
              <a:t>Environment Rating Scales</a:t>
            </a:r>
            <a:endParaRPr lang="en-US" b="1" dirty="0">
              <a:ea typeface="ＭＳ Ｐゴシック" pitchFamily="-65" charset="-128"/>
            </a:endParaRPr>
          </a:p>
        </p:txBody>
      </p:sp>
      <p:pic>
        <p:nvPicPr>
          <p:cNvPr id="62468" name="Picture 1037" descr="ECERS">
            <a:hlinkClick r:id="rId3"/>
          </p:cNvPr>
          <p:cNvPicPr>
            <a:picLocks noChangeAspect="1" noChangeArrowheads="1"/>
          </p:cNvPicPr>
          <p:nvPr/>
        </p:nvPicPr>
        <p:blipFill>
          <a:blip r:embed="rId4"/>
          <a:srcRect/>
          <a:stretch>
            <a:fillRect/>
          </a:stretch>
        </p:blipFill>
        <p:spPr bwMode="auto">
          <a:xfrm>
            <a:off x="956631" y="1524000"/>
            <a:ext cx="2238375" cy="1651000"/>
          </a:xfrm>
          <a:prstGeom prst="rect">
            <a:avLst/>
          </a:prstGeom>
          <a:noFill/>
          <a:ln w="9525">
            <a:noFill/>
            <a:miter lim="800000"/>
            <a:headEnd/>
            <a:tailEnd/>
          </a:ln>
        </p:spPr>
      </p:pic>
      <p:pic>
        <p:nvPicPr>
          <p:cNvPr id="62469" name="Picture 1039" descr="ITERS-R">
            <a:hlinkClick r:id="rId5"/>
          </p:cNvPr>
          <p:cNvPicPr>
            <a:picLocks noChangeAspect="1" noChangeArrowheads="1"/>
          </p:cNvPicPr>
          <p:nvPr/>
        </p:nvPicPr>
        <p:blipFill>
          <a:blip r:embed="rId6"/>
          <a:srcRect/>
          <a:stretch>
            <a:fillRect/>
          </a:stretch>
        </p:blipFill>
        <p:spPr bwMode="auto">
          <a:xfrm>
            <a:off x="2590800" y="2057400"/>
            <a:ext cx="2362200" cy="1663700"/>
          </a:xfrm>
          <a:prstGeom prst="rect">
            <a:avLst/>
          </a:prstGeom>
          <a:noFill/>
          <a:ln w="9525">
            <a:noFill/>
            <a:miter lim="800000"/>
            <a:headEnd/>
            <a:tailEnd/>
          </a:ln>
        </p:spPr>
      </p:pic>
      <p:pic>
        <p:nvPicPr>
          <p:cNvPr id="62470" name="Picture 1041" descr="fccers-r%20cover%20SMALL%20copy">
            <a:hlinkClick r:id="rId7"/>
          </p:cNvPr>
          <p:cNvPicPr>
            <a:picLocks noChangeAspect="1" noChangeArrowheads="1"/>
          </p:cNvPicPr>
          <p:nvPr/>
        </p:nvPicPr>
        <p:blipFill>
          <a:blip r:embed="rId8"/>
          <a:srcRect/>
          <a:stretch>
            <a:fillRect/>
          </a:stretch>
        </p:blipFill>
        <p:spPr bwMode="auto">
          <a:xfrm>
            <a:off x="4343400" y="2946400"/>
            <a:ext cx="2286000" cy="1749425"/>
          </a:xfrm>
          <a:prstGeom prst="rect">
            <a:avLst/>
          </a:prstGeom>
          <a:noFill/>
          <a:ln w="9525">
            <a:noFill/>
            <a:miter lim="800000"/>
            <a:headEnd/>
            <a:tailEnd/>
          </a:ln>
        </p:spPr>
      </p:pic>
      <p:pic>
        <p:nvPicPr>
          <p:cNvPr id="62471" name="Picture 1043" descr="Sacers">
            <a:hlinkClick r:id="rId9"/>
          </p:cNvPr>
          <p:cNvPicPr>
            <a:picLocks noChangeAspect="1" noChangeArrowheads="1"/>
          </p:cNvPicPr>
          <p:nvPr/>
        </p:nvPicPr>
        <p:blipFill>
          <a:blip r:embed="rId10"/>
          <a:srcRect/>
          <a:stretch>
            <a:fillRect/>
          </a:stretch>
        </p:blipFill>
        <p:spPr bwMode="auto">
          <a:xfrm>
            <a:off x="5791200" y="4114800"/>
            <a:ext cx="2209800" cy="1643063"/>
          </a:xfrm>
          <a:prstGeom prst="rect">
            <a:avLst/>
          </a:prstGeom>
          <a:noFill/>
          <a:ln w="9525">
            <a:noFill/>
            <a:miter lim="800000"/>
            <a:headEnd/>
            <a:tailEnd/>
          </a:ln>
        </p:spPr>
      </p:pic>
      <p:sp>
        <p:nvSpPr>
          <p:cNvPr id="62473" name="Slide Number Placeholder 10"/>
          <p:cNvSpPr>
            <a:spLocks noGrp="1"/>
          </p:cNvSpPr>
          <p:nvPr>
            <p:ph type="sldNum" sz="quarter" idx="10"/>
          </p:nvPr>
        </p:nvSpPr>
        <p:spPr>
          <a:noFill/>
        </p:spPr>
        <p:txBody>
          <a:bodyPr/>
          <a:lstStyle/>
          <a:p>
            <a:fld id="{7A324003-5706-0544-8C1F-CC4C2A729FCB}" type="slidenum">
              <a:rPr lang="en-US"/>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pPr eaLnBrk="1" hangingPunct="1"/>
            <a:r>
              <a:rPr lang="en-US" dirty="0">
                <a:ea typeface="ＭＳ Ｐゴシック" pitchFamily="-65" charset="-128"/>
              </a:rPr>
              <a:t>Program Self-Evaluation</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9856" y="1447800"/>
            <a:ext cx="3900488" cy="4294348"/>
          </a:xfrm>
        </p:spPr>
      </p:pic>
      <p:sp>
        <p:nvSpPr>
          <p:cNvPr id="63493" name="Slide Number Placeholder 6"/>
          <p:cNvSpPr>
            <a:spLocks noGrp="1"/>
          </p:cNvSpPr>
          <p:nvPr>
            <p:ph type="sldNum" sz="quarter" idx="10"/>
          </p:nvPr>
        </p:nvSpPr>
        <p:spPr>
          <a:noFill/>
        </p:spPr>
        <p:txBody>
          <a:bodyPr/>
          <a:lstStyle/>
          <a:p>
            <a:fld id="{21FC5DC0-6A69-934D-BA9A-5A062E19F097}" type="slidenum">
              <a:rPr lang="en-US"/>
              <a:pPr/>
              <a:t>25</a:t>
            </a:fld>
            <a:endParaRPr lang="en-US"/>
          </a:p>
        </p:txBody>
      </p:sp>
      <p:pic>
        <p:nvPicPr>
          <p:cNvPr id="6" name="Picture 5" descr="img_3824_9457684597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2590800"/>
            <a:ext cx="1790700" cy="1676400"/>
          </a:xfrm>
          <a:prstGeom prst="ellipse">
            <a:avLst/>
          </a:prstGeom>
          <a:ln>
            <a:noFill/>
          </a:ln>
          <a:effectLst>
            <a:softEdge rad="112500"/>
          </a:effec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
          <p:cNvSpPr>
            <a:spLocks noGrp="1" noChangeArrowheads="1"/>
          </p:cNvSpPr>
          <p:nvPr>
            <p:ph type="title"/>
          </p:nvPr>
        </p:nvSpPr>
        <p:spPr>
          <a:xfrm>
            <a:off x="838200" y="431071"/>
            <a:ext cx="7467600" cy="1143000"/>
          </a:xfrm>
        </p:spPr>
        <p:txBody>
          <a:bodyPr/>
          <a:lstStyle/>
          <a:p>
            <a:pPr eaLnBrk="1" hangingPunct="1"/>
            <a:r>
              <a:rPr lang="en-US" sz="4000" dirty="0">
                <a:ea typeface="ＭＳ Ｐゴシック" pitchFamily="-65" charset="-128"/>
              </a:rPr>
              <a:t>Program Self-evaluation requirements by contract are based upon…</a:t>
            </a:r>
            <a:endParaRPr lang="en-US" dirty="0">
              <a:ea typeface="ＭＳ Ｐゴシック" pitchFamily="-65" charset="-128"/>
            </a:endParaRPr>
          </a:p>
        </p:txBody>
      </p:sp>
      <p:sp>
        <p:nvSpPr>
          <p:cNvPr id="81931" name="Rectangle 11"/>
          <p:cNvSpPr>
            <a:spLocks noGrp="1" noChangeArrowheads="1"/>
          </p:cNvSpPr>
          <p:nvPr>
            <p:ph idx="1"/>
          </p:nvPr>
        </p:nvSpPr>
        <p:spPr>
          <a:xfrm>
            <a:off x="838200" y="1981200"/>
            <a:ext cx="7772400" cy="4114800"/>
          </a:xfrm>
        </p:spPr>
        <p:txBody>
          <a:bodyPr/>
          <a:lstStyle/>
          <a:p>
            <a:pPr eaLnBrk="1" hangingPunct="1">
              <a:lnSpc>
                <a:spcPct val="90000"/>
              </a:lnSpc>
              <a:spcBef>
                <a:spcPts val="1200"/>
              </a:spcBef>
            </a:pPr>
            <a:r>
              <a:rPr lang="en-US" sz="2800" dirty="0">
                <a:ea typeface="ＭＳ Ｐゴシック" pitchFamily="-65" charset="-128"/>
              </a:rPr>
              <a:t>DRDP Summary of Findings and Program Action Plan </a:t>
            </a:r>
          </a:p>
          <a:p>
            <a:pPr eaLnBrk="1" hangingPunct="1">
              <a:lnSpc>
                <a:spcPct val="90000"/>
              </a:lnSpc>
              <a:spcBef>
                <a:spcPts val="1200"/>
              </a:spcBef>
            </a:pPr>
            <a:r>
              <a:rPr lang="en-US" sz="2800" dirty="0">
                <a:ea typeface="ＭＳ Ｐゴシック" pitchFamily="-65" charset="-128"/>
              </a:rPr>
              <a:t>Agency FPM/CMR Summary of Findings</a:t>
            </a:r>
          </a:p>
          <a:p>
            <a:pPr eaLnBrk="1" hangingPunct="1">
              <a:lnSpc>
                <a:spcPct val="90000"/>
              </a:lnSpc>
              <a:spcBef>
                <a:spcPts val="1200"/>
              </a:spcBef>
            </a:pPr>
            <a:r>
              <a:rPr lang="en-US" sz="2800" dirty="0">
                <a:ea typeface="ＭＳ Ｐゴシック" pitchFamily="-65" charset="-128"/>
              </a:rPr>
              <a:t>Agency Annual Report</a:t>
            </a:r>
          </a:p>
        </p:txBody>
      </p:sp>
      <p:sp>
        <p:nvSpPr>
          <p:cNvPr id="64516" name="Slide Number Placeholder 4"/>
          <p:cNvSpPr>
            <a:spLocks noGrp="1"/>
          </p:cNvSpPr>
          <p:nvPr>
            <p:ph type="sldNum" sz="quarter" idx="10"/>
          </p:nvPr>
        </p:nvSpPr>
        <p:spPr>
          <a:noFill/>
        </p:spPr>
        <p:txBody>
          <a:bodyPr/>
          <a:lstStyle/>
          <a:p>
            <a:fld id="{C749B6B4-65F5-B948-A715-93BDD3D01FB5}" type="slidenum">
              <a:rPr lang="en-US"/>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xEl>
                                              <p:pRg st="0" end="0"/>
                                            </p:txEl>
                                          </p:spTgt>
                                        </p:tgtEl>
                                        <p:attrNameLst>
                                          <p:attrName>style.visibility</p:attrName>
                                        </p:attrNameLst>
                                      </p:cBhvr>
                                      <p:to>
                                        <p:strVal val="visible"/>
                                      </p:to>
                                    </p:set>
                                    <p:animEffect transition="in" filter="dissolve">
                                      <p:cBhvr>
                                        <p:cTn id="7" dur="500"/>
                                        <p:tgtEl>
                                          <p:spTgt spid="81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31">
                                            <p:txEl>
                                              <p:pRg st="1" end="1"/>
                                            </p:txEl>
                                          </p:spTgt>
                                        </p:tgtEl>
                                        <p:attrNameLst>
                                          <p:attrName>style.visibility</p:attrName>
                                        </p:attrNameLst>
                                      </p:cBhvr>
                                      <p:to>
                                        <p:strVal val="visible"/>
                                      </p:to>
                                    </p:set>
                                    <p:animEffect transition="in" filter="dissolve">
                                      <p:cBhvr>
                                        <p:cTn id="12" dur="500"/>
                                        <p:tgtEl>
                                          <p:spTgt spid="81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31">
                                            <p:txEl>
                                              <p:pRg st="2" end="2"/>
                                            </p:txEl>
                                          </p:spTgt>
                                        </p:tgtEl>
                                        <p:attrNameLst>
                                          <p:attrName>style.visibility</p:attrName>
                                        </p:attrNameLst>
                                      </p:cBhvr>
                                      <p:to>
                                        <p:strVal val="visible"/>
                                      </p:to>
                                    </p:set>
                                    <p:animEffect transition="in" filter="dissolve">
                                      <p:cBhvr>
                                        <p:cTn id="17" dur="500"/>
                                        <p:tgtEl>
                                          <p:spTgt spid="81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8"/>
          <p:cNvSpPr>
            <a:spLocks noGrp="1" noChangeArrowheads="1"/>
          </p:cNvSpPr>
          <p:nvPr>
            <p:ph type="title"/>
          </p:nvPr>
        </p:nvSpPr>
        <p:spPr>
          <a:xfrm>
            <a:off x="1066800" y="304800"/>
            <a:ext cx="7239000" cy="1143000"/>
          </a:xfrm>
        </p:spPr>
        <p:txBody>
          <a:bodyPr/>
          <a:lstStyle/>
          <a:p>
            <a:pPr eaLnBrk="1" hangingPunct="1"/>
            <a:r>
              <a:rPr lang="en-US" sz="4000" dirty="0">
                <a:ea typeface="ＭＳ Ｐゴシック" pitchFamily="-65" charset="-128"/>
              </a:rPr>
              <a:t>Program Self-Evaluation and </a:t>
            </a:r>
            <a:br>
              <a:rPr lang="en-US" sz="4000" dirty="0">
                <a:ea typeface="ＭＳ Ｐゴシック" pitchFamily="-65" charset="-128"/>
              </a:rPr>
            </a:br>
            <a:r>
              <a:rPr lang="en-US" sz="4000" dirty="0">
                <a:ea typeface="ＭＳ Ｐゴシック" pitchFamily="-65" charset="-128"/>
              </a:rPr>
              <a:t> Compliance Review</a:t>
            </a:r>
          </a:p>
        </p:txBody>
      </p:sp>
      <p:sp>
        <p:nvSpPr>
          <p:cNvPr id="65540" name="Slide Number Placeholder 4"/>
          <p:cNvSpPr>
            <a:spLocks noGrp="1"/>
          </p:cNvSpPr>
          <p:nvPr>
            <p:ph type="sldNum" sz="quarter" idx="10"/>
          </p:nvPr>
        </p:nvSpPr>
        <p:spPr>
          <a:noFill/>
        </p:spPr>
        <p:txBody>
          <a:bodyPr/>
          <a:lstStyle/>
          <a:p>
            <a:fld id="{077399BF-B6AB-694B-B1E5-90D9F6803432}" type="slidenum">
              <a:rPr lang="en-US"/>
              <a:pPr/>
              <a:t>27</a:t>
            </a:fld>
            <a:endParaRPr lang="en-US"/>
          </a:p>
        </p:txBody>
      </p:sp>
      <p:graphicFrame>
        <p:nvGraphicFramePr>
          <p:cNvPr id="2" name="Diagram 1"/>
          <p:cNvGraphicFramePr/>
          <p:nvPr>
            <p:extLst>
              <p:ext uri="{D42A27DB-BD31-4B8C-83A1-F6EECF244321}">
                <p14:modId xmlns:p14="http://schemas.microsoft.com/office/powerpoint/2010/main" val="1700658467"/>
              </p:ext>
            </p:extLst>
          </p:nvPr>
        </p:nvGraphicFramePr>
        <p:xfrm>
          <a:off x="1447800" y="1600200"/>
          <a:ext cx="6553200" cy="4495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pPr eaLnBrk="1" hangingPunct="1"/>
            <a:r>
              <a:rPr lang="en-US" sz="3600" dirty="0">
                <a:ea typeface="ＭＳ Ｐゴシック" pitchFamily="-65" charset="-128"/>
              </a:rPr>
              <a:t>To summarize, the Desired Results system is used to:</a:t>
            </a:r>
          </a:p>
        </p:txBody>
      </p:sp>
      <p:sp>
        <p:nvSpPr>
          <p:cNvPr id="84998" name="Rectangle 6"/>
          <p:cNvSpPr>
            <a:spLocks noGrp="1" noChangeArrowheads="1"/>
          </p:cNvSpPr>
          <p:nvPr>
            <p:ph idx="1"/>
          </p:nvPr>
        </p:nvSpPr>
        <p:spPr/>
        <p:txBody>
          <a:bodyPr/>
          <a:lstStyle/>
          <a:p>
            <a:pPr eaLnBrk="1" hangingPunct="1">
              <a:lnSpc>
                <a:spcPct val="90000"/>
              </a:lnSpc>
              <a:spcBef>
                <a:spcPts val="1200"/>
              </a:spcBef>
            </a:pPr>
            <a:r>
              <a:rPr lang="en-US" sz="2800">
                <a:ea typeface="ＭＳ Ｐゴシック" pitchFamily="-65" charset="-128"/>
              </a:rPr>
              <a:t>Increase program quality for children and families.</a:t>
            </a:r>
          </a:p>
          <a:p>
            <a:pPr eaLnBrk="1" hangingPunct="1">
              <a:lnSpc>
                <a:spcPct val="90000"/>
              </a:lnSpc>
              <a:spcBef>
                <a:spcPts val="1200"/>
              </a:spcBef>
            </a:pPr>
            <a:r>
              <a:rPr lang="en-US" sz="2800">
                <a:ea typeface="ＭＳ Ｐゴシック" pitchFamily="-65" charset="-128"/>
              </a:rPr>
              <a:t>Measure the developmental progress of children and families in achieving desired results. </a:t>
            </a:r>
          </a:p>
          <a:p>
            <a:pPr eaLnBrk="1" hangingPunct="1">
              <a:lnSpc>
                <a:spcPct val="90000"/>
              </a:lnSpc>
              <a:spcBef>
                <a:spcPts val="1200"/>
              </a:spcBef>
            </a:pPr>
            <a:r>
              <a:rPr lang="en-US" sz="2800">
                <a:ea typeface="ＭＳ Ｐゴシック" pitchFamily="-65" charset="-128"/>
              </a:rPr>
              <a:t>Identify program strengths, as well as areas that may need improvement.</a:t>
            </a:r>
          </a:p>
          <a:p>
            <a:pPr eaLnBrk="1" hangingPunct="1">
              <a:lnSpc>
                <a:spcPct val="90000"/>
              </a:lnSpc>
              <a:spcBef>
                <a:spcPts val="1200"/>
              </a:spcBef>
            </a:pPr>
            <a:r>
              <a:rPr lang="en-US" sz="2800">
                <a:ea typeface="ＭＳ Ｐゴシック" pitchFamily="-65" charset="-128"/>
              </a:rPr>
              <a:t>Provide a results-based accountability system that is measurable.</a:t>
            </a:r>
          </a:p>
          <a:p>
            <a:pPr eaLnBrk="1" hangingPunct="1">
              <a:lnSpc>
                <a:spcPct val="90000"/>
              </a:lnSpc>
            </a:pPr>
            <a:endParaRPr lang="en-US" sz="2400">
              <a:ea typeface="ＭＳ Ｐゴシック" pitchFamily="-65" charset="-128"/>
            </a:endParaRPr>
          </a:p>
        </p:txBody>
      </p:sp>
      <p:sp>
        <p:nvSpPr>
          <p:cNvPr id="66564" name="Slide Number Placeholder 4"/>
          <p:cNvSpPr>
            <a:spLocks noGrp="1"/>
          </p:cNvSpPr>
          <p:nvPr>
            <p:ph type="sldNum" sz="quarter" idx="10"/>
          </p:nvPr>
        </p:nvSpPr>
        <p:spPr>
          <a:noFill/>
        </p:spPr>
        <p:txBody>
          <a:bodyPr/>
          <a:lstStyle/>
          <a:p>
            <a:fld id="{B17E8135-493E-5246-8549-0515E210D972}" type="slidenum">
              <a:rPr lang="en-US"/>
              <a:pPr/>
              <a:t>28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dissolve">
                                      <p:cBhvr>
                                        <p:cTn id="7" dur="500"/>
                                        <p:tgtEl>
                                          <p:spTgt spid="84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8">
                                            <p:txEl>
                                              <p:pRg st="1" end="1"/>
                                            </p:txEl>
                                          </p:spTgt>
                                        </p:tgtEl>
                                        <p:attrNameLst>
                                          <p:attrName>style.visibility</p:attrName>
                                        </p:attrNameLst>
                                      </p:cBhvr>
                                      <p:to>
                                        <p:strVal val="visible"/>
                                      </p:to>
                                    </p:set>
                                    <p:animEffect transition="in" filter="dissolve">
                                      <p:cBhvr>
                                        <p:cTn id="12" dur="500"/>
                                        <p:tgtEl>
                                          <p:spTgt spid="849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998">
                                            <p:txEl>
                                              <p:pRg st="2" end="2"/>
                                            </p:txEl>
                                          </p:spTgt>
                                        </p:tgtEl>
                                        <p:attrNameLst>
                                          <p:attrName>style.visibility</p:attrName>
                                        </p:attrNameLst>
                                      </p:cBhvr>
                                      <p:to>
                                        <p:strVal val="visible"/>
                                      </p:to>
                                    </p:set>
                                    <p:animEffect transition="in" filter="dissolve">
                                      <p:cBhvr>
                                        <p:cTn id="17" dur="500"/>
                                        <p:tgtEl>
                                          <p:spTgt spid="849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998">
                                            <p:txEl>
                                              <p:pRg st="3" end="3"/>
                                            </p:txEl>
                                          </p:spTgt>
                                        </p:tgtEl>
                                        <p:attrNameLst>
                                          <p:attrName>style.visibility</p:attrName>
                                        </p:attrNameLst>
                                      </p:cBhvr>
                                      <p:to>
                                        <p:strVal val="visible"/>
                                      </p:to>
                                    </p:set>
                                    <p:animEffect transition="in" filter="dissolve">
                                      <p:cBhvr>
                                        <p:cTn id="22" dur="500"/>
                                        <p:tgtEl>
                                          <p:spTgt spid="84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owingbubble.jpg"/>
          <p:cNvPicPr>
            <a:picLocks noChangeAspect="1"/>
          </p:cNvPicPr>
          <p:nvPr/>
        </p:nvPicPr>
        <p:blipFill>
          <a:blip r:embed="rId3" cstate="email"/>
          <a:srcRect/>
          <a:stretch>
            <a:fillRect/>
          </a:stretch>
        </p:blipFill>
        <p:spPr>
          <a:xfrm>
            <a:off x="4267200" y="1981200"/>
            <a:ext cx="3984776" cy="40129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7587" name="Title 1"/>
          <p:cNvSpPr>
            <a:spLocks noGrp="1"/>
          </p:cNvSpPr>
          <p:nvPr>
            <p:ph type="title"/>
          </p:nvPr>
        </p:nvSpPr>
        <p:spPr>
          <a:xfrm>
            <a:off x="990600" y="228600"/>
            <a:ext cx="7239000" cy="1143000"/>
          </a:xfrm>
        </p:spPr>
        <p:txBody>
          <a:bodyPr/>
          <a:lstStyle/>
          <a:p>
            <a:r>
              <a:rPr lang="en-US">
                <a:ea typeface="ＭＳ Ｐゴシック" pitchFamily="-65" charset="-128"/>
              </a:rPr>
              <a:t>Break </a:t>
            </a:r>
          </a:p>
        </p:txBody>
      </p:sp>
      <p:pic>
        <p:nvPicPr>
          <p:cNvPr id="5" name="Content Placeholder 4" descr="motivate childfren quote"/>
          <p:cNvPicPr>
            <a:picLocks noGrp="1" noChangeAspect="1"/>
          </p:cNvPicPr>
          <p:nvPr>
            <p:ph idx="1"/>
          </p:nvPr>
        </p:nvPicPr>
        <p:blipFill>
          <a:blip r:embed="rId4" cstate="email"/>
          <a:srcRect/>
          <a:stretch>
            <a:fillRect/>
          </a:stretch>
        </p:blipFill>
        <p:spPr>
          <a:xfrm rot="619024">
            <a:off x="1215559" y="1157525"/>
            <a:ext cx="3120896" cy="4495800"/>
          </a:xfrm>
          <a:effectLst>
            <a:glow rad="139700">
              <a:schemeClr val="accent4">
                <a:alpha val="75000"/>
              </a:schemeClr>
            </a:glow>
          </a:effectLst>
        </p:spPr>
      </p:pic>
      <p:sp>
        <p:nvSpPr>
          <p:cNvPr id="67589" name="Slide Number Placeholder 7"/>
          <p:cNvSpPr>
            <a:spLocks noGrp="1"/>
          </p:cNvSpPr>
          <p:nvPr>
            <p:ph type="sldNum" sz="quarter" idx="10"/>
          </p:nvPr>
        </p:nvSpPr>
        <p:spPr>
          <a:noFill/>
        </p:spPr>
        <p:txBody>
          <a:bodyPr/>
          <a:lstStyle/>
          <a:p>
            <a:fld id="{047F0EB2-4639-1544-91B0-02E51768F0BD}" type="slidenum">
              <a:rPr lang="en-US"/>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pPr eaLnBrk="1" hangingPunct="1"/>
            <a:r>
              <a:rPr lang="en-US" dirty="0">
                <a:ea typeface="Arial" pitchFamily="-65" charset="0"/>
                <a:cs typeface="Arial" pitchFamily="-65" charset="0"/>
              </a:rPr>
              <a:t>Agreements</a:t>
            </a:r>
          </a:p>
        </p:txBody>
      </p:sp>
      <p:sp>
        <p:nvSpPr>
          <p:cNvPr id="40963" name="Rectangle 3"/>
          <p:cNvSpPr>
            <a:spLocks noGrp="1" noChangeArrowheads="1"/>
          </p:cNvSpPr>
          <p:nvPr>
            <p:ph idx="1"/>
          </p:nvPr>
        </p:nvSpPr>
        <p:spPr>
          <a:xfrm>
            <a:off x="838200" y="1143000"/>
            <a:ext cx="7772400" cy="4800600"/>
          </a:xfrm>
        </p:spPr>
        <p:txBody>
          <a:bodyPr/>
          <a:lstStyle/>
          <a:p>
            <a:pPr eaLnBrk="1" hangingPunct="1">
              <a:spcAft>
                <a:spcPts val="600"/>
              </a:spcAft>
            </a:pPr>
            <a:r>
              <a:rPr lang="en-US" sz="2800" dirty="0">
                <a:ea typeface="ＭＳ Ｐゴシック" pitchFamily="-65" charset="-128"/>
              </a:rPr>
              <a:t>Start and end on time</a:t>
            </a:r>
          </a:p>
          <a:p>
            <a:pPr eaLnBrk="1" hangingPunct="1">
              <a:spcAft>
                <a:spcPts val="600"/>
              </a:spcAft>
            </a:pPr>
            <a:r>
              <a:rPr lang="en-US" sz="2800" dirty="0">
                <a:ea typeface="ＭＳ Ｐゴシック" pitchFamily="-65" charset="-128"/>
              </a:rPr>
              <a:t>Silence cell phones</a:t>
            </a:r>
          </a:p>
          <a:p>
            <a:pPr eaLnBrk="1" hangingPunct="1">
              <a:spcAft>
                <a:spcPts val="600"/>
              </a:spcAft>
            </a:pPr>
            <a:r>
              <a:rPr lang="en-US" sz="2800" dirty="0">
                <a:ea typeface="ＭＳ Ｐゴシック" pitchFamily="-65" charset="-128"/>
              </a:rPr>
              <a:t>Take care of personal needs</a:t>
            </a:r>
          </a:p>
          <a:p>
            <a:pPr eaLnBrk="1" hangingPunct="1">
              <a:spcAft>
                <a:spcPts val="600"/>
              </a:spcAft>
            </a:pPr>
            <a:r>
              <a:rPr lang="en-US" sz="2800" dirty="0">
                <a:ea typeface="ＭＳ Ｐゴシック" pitchFamily="-65" charset="-128"/>
              </a:rPr>
              <a:t>Active listening </a:t>
            </a:r>
          </a:p>
          <a:p>
            <a:pPr eaLnBrk="1" hangingPunct="1">
              <a:spcAft>
                <a:spcPts val="600"/>
              </a:spcAft>
            </a:pPr>
            <a:r>
              <a:rPr lang="en-US" sz="2800" dirty="0">
                <a:ea typeface="ＭＳ Ｐゴシック" pitchFamily="-65" charset="-128"/>
              </a:rPr>
              <a:t>Share expertise</a:t>
            </a:r>
          </a:p>
          <a:p>
            <a:pPr eaLnBrk="1" hangingPunct="1">
              <a:spcAft>
                <a:spcPts val="600"/>
              </a:spcAft>
            </a:pPr>
            <a:r>
              <a:rPr lang="en-US" sz="2800" dirty="0">
                <a:ea typeface="ＭＳ Ｐゴシック" pitchFamily="-65" charset="-128"/>
              </a:rPr>
              <a:t>Questions are welcome</a:t>
            </a:r>
          </a:p>
          <a:p>
            <a:pPr eaLnBrk="1" hangingPunct="1">
              <a:spcAft>
                <a:spcPts val="600"/>
              </a:spcAft>
            </a:pPr>
            <a:r>
              <a:rPr lang="en-US" sz="2800" dirty="0">
                <a:ea typeface="ＭＳ Ｐゴシック" pitchFamily="-65" charset="-128"/>
              </a:rPr>
              <a:t>Remember that materials are confidential</a:t>
            </a:r>
          </a:p>
          <a:p>
            <a:pPr eaLnBrk="1" hangingPunct="1">
              <a:spcAft>
                <a:spcPts val="600"/>
              </a:spcAft>
            </a:pPr>
            <a:r>
              <a:rPr lang="en-US" sz="2800" dirty="0">
                <a:ea typeface="ＭＳ Ｐゴシック" pitchFamily="-65" charset="-128"/>
              </a:rPr>
              <a:t>Keep table top materials in training room</a:t>
            </a:r>
          </a:p>
          <a:p>
            <a:pPr eaLnBrk="1" hangingPunct="1">
              <a:lnSpc>
                <a:spcPct val="80000"/>
              </a:lnSpc>
              <a:buFontTx/>
              <a:buNone/>
            </a:pPr>
            <a:endParaRPr lang="en-US" sz="2400" dirty="0">
              <a:ea typeface="ＭＳ Ｐゴシック" pitchFamily="-65" charset="-128"/>
            </a:endParaRPr>
          </a:p>
          <a:p>
            <a:pPr eaLnBrk="1" hangingPunct="1">
              <a:lnSpc>
                <a:spcPct val="80000"/>
              </a:lnSpc>
            </a:pPr>
            <a:endParaRPr lang="en-US" sz="2400" dirty="0">
              <a:ea typeface="ＭＳ Ｐゴシック" pitchFamily="-65" charset="-128"/>
            </a:endParaRPr>
          </a:p>
        </p:txBody>
      </p:sp>
      <p:sp>
        <p:nvSpPr>
          <p:cNvPr id="40964" name="Slide Number Placeholder 4"/>
          <p:cNvSpPr>
            <a:spLocks noGrp="1"/>
          </p:cNvSpPr>
          <p:nvPr>
            <p:ph type="sldNum" sz="quarter" idx="10"/>
          </p:nvPr>
        </p:nvSpPr>
        <p:spPr>
          <a:noFill/>
        </p:spPr>
        <p:txBody>
          <a:bodyPr/>
          <a:lstStyle/>
          <a:p>
            <a:fld id="{3713306C-2A1A-2C4C-B79C-35E834145915}" type="slidenum">
              <a:rPr lang="en-US"/>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normAutofit/>
          </a:bodyPr>
          <a:lstStyle/>
          <a:p>
            <a:pPr eaLnBrk="1" hangingPunct="1"/>
            <a:r>
              <a:rPr lang="en-US" dirty="0">
                <a:ea typeface="Arial" pitchFamily="-65" charset="0"/>
                <a:cs typeface="Arial" pitchFamily="-65" charset="0"/>
              </a:rPr>
              <a:t>Parking Lot </a:t>
            </a:r>
          </a:p>
        </p:txBody>
      </p:sp>
      <p:sp>
        <p:nvSpPr>
          <p:cNvPr id="41987" name="Rectangle 3"/>
          <p:cNvSpPr>
            <a:spLocks noGrp="1" noChangeArrowheads="1"/>
          </p:cNvSpPr>
          <p:nvPr>
            <p:ph idx="1"/>
          </p:nvPr>
        </p:nvSpPr>
        <p:spPr>
          <a:xfrm>
            <a:off x="762000" y="1371600"/>
            <a:ext cx="7924800" cy="4678363"/>
          </a:xfrm>
        </p:spPr>
        <p:txBody>
          <a:bodyPr/>
          <a:lstStyle/>
          <a:p>
            <a:pPr marL="0" indent="0" algn="ctr" eaLnBrk="1" hangingPunct="1">
              <a:buFontTx/>
              <a:buNone/>
            </a:pPr>
            <a:r>
              <a:rPr lang="en-US" dirty="0">
                <a:ea typeface="ＭＳ Ｐゴシック" pitchFamily="-65" charset="-128"/>
              </a:rPr>
              <a:t>Write questions on post-its and place on “Parking Lot” chart paper.</a:t>
            </a:r>
            <a:endParaRPr lang="en-US" sz="2400" dirty="0">
              <a:ea typeface="ＭＳ Ｐゴシック" pitchFamily="-65" charset="-128"/>
            </a:endParaRPr>
          </a:p>
          <a:p>
            <a:pPr marL="0" indent="0" eaLnBrk="1" hangingPunct="1">
              <a:lnSpc>
                <a:spcPct val="80000"/>
              </a:lnSpc>
              <a:buFontTx/>
              <a:buNone/>
            </a:pPr>
            <a:endParaRPr lang="en-US" sz="2400" dirty="0">
              <a:ea typeface="ＭＳ Ｐゴシック" pitchFamily="-65" charset="-128"/>
            </a:endParaRPr>
          </a:p>
          <a:p>
            <a:pPr marL="0" indent="0" eaLnBrk="1" hangingPunct="1">
              <a:lnSpc>
                <a:spcPct val="80000"/>
              </a:lnSpc>
            </a:pPr>
            <a:endParaRPr lang="en-US" sz="2400" dirty="0">
              <a:ea typeface="ＭＳ Ｐゴシック" pitchFamily="-65" charset="-128"/>
            </a:endParaRPr>
          </a:p>
        </p:txBody>
      </p:sp>
      <p:pic>
        <p:nvPicPr>
          <p:cNvPr id="25605" name="Picture 4"/>
          <p:cNvPicPr>
            <a:picLocks noChangeAspect="1"/>
          </p:cNvPicPr>
          <p:nvPr/>
        </p:nvPicPr>
        <p:blipFill>
          <a:blip r:embed="rId3" cstate="email"/>
          <a:srcRect/>
          <a:stretch>
            <a:fillRect/>
          </a:stretch>
        </p:blipFill>
        <p:spPr bwMode="auto">
          <a:xfrm>
            <a:off x="2942431" y="2408238"/>
            <a:ext cx="3563938" cy="3717925"/>
          </a:xfrm>
          <a:prstGeom prst="rect">
            <a:avLst/>
          </a:prstGeom>
          <a:noFill/>
          <a:ln w="9525">
            <a:noFill/>
            <a:miter lim="800000"/>
            <a:headEnd/>
            <a:tailEnd/>
          </a:ln>
          <a:effectLst>
            <a:glow rad="101600">
              <a:schemeClr val="tx2">
                <a:lumMod val="50000"/>
                <a:alpha val="75000"/>
              </a:schemeClr>
            </a:glow>
          </a:effectLst>
        </p:spPr>
      </p:pic>
      <p:sp>
        <p:nvSpPr>
          <p:cNvPr id="41989" name="Slide Number Placeholder 5"/>
          <p:cNvSpPr>
            <a:spLocks noGrp="1"/>
          </p:cNvSpPr>
          <p:nvPr>
            <p:ph type="sldNum" sz="quarter" idx="10"/>
          </p:nvPr>
        </p:nvSpPr>
        <p:spPr>
          <a:noFill/>
        </p:spPr>
        <p:txBody>
          <a:bodyPr/>
          <a:lstStyle/>
          <a:p>
            <a:fld id="{01176D1E-14C8-5049-9A05-0B6B57F9199C}" type="slidenum">
              <a:rPr lang="en-US"/>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ea typeface="ＭＳ Ｐゴシック" pitchFamily="-65" charset="-128"/>
              </a:rPr>
              <a:t>Agenda</a:t>
            </a:r>
          </a:p>
        </p:txBody>
      </p:sp>
      <p:sp>
        <p:nvSpPr>
          <p:cNvPr id="44035" name="Content Placeholder 10"/>
          <p:cNvSpPr>
            <a:spLocks noGrp="1"/>
          </p:cNvSpPr>
          <p:nvPr>
            <p:ph sz="half" idx="1"/>
          </p:nvPr>
        </p:nvSpPr>
        <p:spPr>
          <a:xfrm>
            <a:off x="838200" y="1600200"/>
            <a:ext cx="3733800" cy="4495800"/>
          </a:xfrm>
        </p:spPr>
        <p:txBody>
          <a:bodyPr/>
          <a:lstStyle/>
          <a:p>
            <a:pPr marL="273050" indent="-273050"/>
            <a:r>
              <a:rPr lang="en-US" sz="2400" dirty="0">
                <a:ea typeface="ＭＳ Ｐゴシック" pitchFamily="-65" charset="-128"/>
              </a:rPr>
              <a:t>Introduction/Overview of the Desired Results System</a:t>
            </a:r>
          </a:p>
          <a:p>
            <a:pPr marL="273050" indent="-273050"/>
            <a:r>
              <a:rPr lang="en-US" sz="2400" dirty="0">
                <a:ea typeface="ＭＳ Ｐゴシック" pitchFamily="-65" charset="-128"/>
              </a:rPr>
              <a:t>Desired Results Developmental Profile</a:t>
            </a:r>
            <a:r>
              <a:rPr lang="en-US" sz="2400" baseline="30000" dirty="0">
                <a:ea typeface="ＭＳ Ｐゴシック" pitchFamily="-65" charset="-128"/>
              </a:rPr>
              <a:t>© </a:t>
            </a:r>
            <a:r>
              <a:rPr lang="en-US" sz="2400" dirty="0">
                <a:ea typeface="ＭＳ Ｐゴシック" pitchFamily="-65" charset="-128"/>
              </a:rPr>
              <a:t>(DRDP</a:t>
            </a:r>
            <a:r>
              <a:rPr lang="en-US" sz="2400" baseline="30000" dirty="0">
                <a:ea typeface="ＭＳ Ｐゴシック" pitchFamily="-65" charset="-128"/>
              </a:rPr>
              <a:t>©</a:t>
            </a:r>
            <a:r>
              <a:rPr lang="en-US" sz="2400" dirty="0">
                <a:ea typeface="ＭＳ Ｐゴシック" pitchFamily="-65" charset="-128"/>
              </a:rPr>
              <a:t>)</a:t>
            </a:r>
          </a:p>
          <a:p>
            <a:pPr marL="273050" indent="-273050">
              <a:buFontTx/>
              <a:buNone/>
            </a:pPr>
            <a:r>
              <a:rPr lang="en-US" sz="2400" b="1" dirty="0">
                <a:ea typeface="ＭＳ Ｐゴシック" pitchFamily="-65" charset="-128"/>
              </a:rPr>
              <a:t>BREAK</a:t>
            </a:r>
          </a:p>
          <a:p>
            <a:pPr marL="273050" indent="-273050"/>
            <a:r>
              <a:rPr lang="en-US" sz="2400" dirty="0">
                <a:ea typeface="ＭＳ Ｐゴシック" pitchFamily="-65" charset="-128"/>
              </a:rPr>
              <a:t>DRDP(cont.)</a:t>
            </a:r>
          </a:p>
          <a:p>
            <a:pPr marL="273050" indent="-273050"/>
            <a:r>
              <a:rPr lang="en-US" sz="2400" dirty="0">
                <a:ea typeface="ＭＳ Ｐゴシック" pitchFamily="-65" charset="-128"/>
              </a:rPr>
              <a:t>Continuous Improvement Process</a:t>
            </a:r>
          </a:p>
          <a:p>
            <a:pPr marL="273050" indent="-273050"/>
            <a:endParaRPr lang="en-US" sz="2400" dirty="0">
              <a:ea typeface="ＭＳ Ｐゴシック" pitchFamily="-65" charset="-128"/>
            </a:endParaRPr>
          </a:p>
          <a:p>
            <a:pPr lvl="1"/>
            <a:endParaRPr lang="en-US" dirty="0">
              <a:ea typeface="ＭＳ Ｐゴシック" pitchFamily="-65" charset="-128"/>
            </a:endParaRPr>
          </a:p>
          <a:p>
            <a:pPr lvl="1"/>
            <a:endParaRPr lang="en-US" dirty="0">
              <a:ea typeface="ＭＳ Ｐゴシック" pitchFamily="-65" charset="-128"/>
            </a:endParaRPr>
          </a:p>
          <a:p>
            <a:pPr marL="273050" indent="-273050"/>
            <a:endParaRPr lang="en-US" dirty="0">
              <a:ea typeface="ＭＳ Ｐゴシック" pitchFamily="-65" charset="-128"/>
            </a:endParaRPr>
          </a:p>
        </p:txBody>
      </p:sp>
      <p:sp>
        <p:nvSpPr>
          <p:cNvPr id="44036" name="Content Placeholder 11"/>
          <p:cNvSpPr>
            <a:spLocks noGrp="1"/>
          </p:cNvSpPr>
          <p:nvPr>
            <p:ph sz="half" idx="2"/>
          </p:nvPr>
        </p:nvSpPr>
        <p:spPr>
          <a:xfrm>
            <a:off x="4794913" y="1624084"/>
            <a:ext cx="3810000" cy="4495800"/>
          </a:xfrm>
        </p:spPr>
        <p:txBody>
          <a:bodyPr>
            <a:noAutofit/>
          </a:bodyPr>
          <a:lstStyle/>
          <a:p>
            <a:pPr>
              <a:buFontTx/>
              <a:buNone/>
              <a:defRPr/>
            </a:pPr>
            <a:r>
              <a:rPr lang="en-US" sz="2400" b="1" dirty="0">
                <a:ea typeface="MS PGothic" pitchFamily="34" charset="-128"/>
                <a:cs typeface="MS PGothic" pitchFamily="34" charset="-128"/>
              </a:rPr>
              <a:t>LUNCH</a:t>
            </a:r>
          </a:p>
          <a:p>
            <a:pPr marL="274320" indent="-274320">
              <a:defRPr/>
            </a:pPr>
            <a:r>
              <a:rPr lang="en-US" sz="2400" dirty="0">
                <a:ea typeface="MS PGothic" pitchFamily="34" charset="-128"/>
                <a:cs typeface="MS PGothic" pitchFamily="34" charset="-128"/>
              </a:rPr>
              <a:t>Follow Up Webinars </a:t>
            </a:r>
          </a:p>
          <a:p>
            <a:pPr marL="274320" lvl="1" indent="-274320">
              <a:lnSpc>
                <a:spcPct val="100000"/>
              </a:lnSpc>
              <a:defRPr/>
            </a:pPr>
            <a:r>
              <a:rPr lang="en-US" dirty="0">
                <a:ea typeface="MS PGothic" pitchFamily="34" charset="-128"/>
              </a:rPr>
              <a:t>Parent Survey</a:t>
            </a:r>
          </a:p>
          <a:p>
            <a:pPr marL="274320" lvl="1" indent="-274320">
              <a:lnSpc>
                <a:spcPct val="100000"/>
              </a:lnSpc>
              <a:defRPr/>
            </a:pPr>
            <a:r>
              <a:rPr lang="en-US" dirty="0">
                <a:ea typeface="MS PGothic" pitchFamily="34" charset="-128"/>
              </a:rPr>
              <a:t>Environmental Rating Scale</a:t>
            </a:r>
          </a:p>
          <a:p>
            <a:pPr marL="274320" lvl="1" indent="-274320">
              <a:lnSpc>
                <a:spcPct val="100000"/>
              </a:lnSpc>
              <a:defRPr/>
            </a:pPr>
            <a:r>
              <a:rPr lang="en-US" dirty="0">
                <a:ea typeface="MS PGothic" pitchFamily="34" charset="-128"/>
              </a:rPr>
              <a:t>Dual Language Learners</a:t>
            </a:r>
          </a:p>
          <a:p>
            <a:pPr marL="274320" indent="-274320">
              <a:buFontTx/>
              <a:buNone/>
              <a:defRPr/>
            </a:pPr>
            <a:r>
              <a:rPr lang="en-US" sz="2400" b="1" dirty="0">
                <a:ea typeface="MS PGothic" pitchFamily="34" charset="-128"/>
                <a:cs typeface="MS PGothic" pitchFamily="34" charset="-128"/>
              </a:rPr>
              <a:t>BREAK</a:t>
            </a:r>
          </a:p>
          <a:p>
            <a:pPr marL="274320" indent="-274320">
              <a:defRPr/>
            </a:pPr>
            <a:r>
              <a:rPr lang="en-US" sz="2400" dirty="0">
                <a:ea typeface="MS PGothic" pitchFamily="34" charset="-128"/>
                <a:cs typeface="MS PGothic" pitchFamily="34" charset="-128"/>
              </a:rPr>
              <a:t>Resources </a:t>
            </a:r>
          </a:p>
          <a:p>
            <a:pPr marL="274320" indent="-274320">
              <a:defRPr/>
            </a:pPr>
            <a:r>
              <a:rPr lang="en-US" sz="2400" dirty="0">
                <a:ea typeface="MS PGothic" pitchFamily="34" charset="-128"/>
                <a:cs typeface="MS PGothic" pitchFamily="34" charset="-128"/>
              </a:rPr>
              <a:t>Closing</a:t>
            </a:r>
          </a:p>
        </p:txBody>
      </p:sp>
      <p:sp>
        <p:nvSpPr>
          <p:cNvPr id="6" name="Slide Number Placeholder 5"/>
          <p:cNvSpPr>
            <a:spLocks noGrp="1"/>
          </p:cNvSpPr>
          <p:nvPr>
            <p:ph type="sldNum" sz="quarter" idx="10"/>
          </p:nvPr>
        </p:nvSpPr>
        <p:spPr/>
        <p:txBody>
          <a:bodyPr/>
          <a:lstStyle/>
          <a:p>
            <a:fld id="{60CEABC5-FED5-FE4B-A780-AA4B74BD885E}" type="slidenum">
              <a:rPr lang="en-US"/>
              <a:pPr/>
              <a:t>5</a:t>
            </a:fld>
            <a:endParaRPr lang="en-US"/>
          </a:p>
        </p:txBody>
      </p:sp>
    </p:spTree>
    <p:extLst>
      <p:ext uri="{BB962C8B-B14F-4D97-AF65-F5344CB8AC3E}">
        <p14:creationId xmlns:p14="http://schemas.microsoft.com/office/powerpoint/2010/main" val="24648574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3"/>
          <p:cNvSpPr>
            <a:spLocks noGrp="1" noChangeArrowheads="1"/>
          </p:cNvSpPr>
          <p:nvPr>
            <p:ph type="title"/>
          </p:nvPr>
        </p:nvSpPr>
        <p:spPr>
          <a:xfrm>
            <a:off x="609600" y="2438400"/>
            <a:ext cx="7772400" cy="1143000"/>
          </a:xfrm>
        </p:spPr>
        <p:txBody>
          <a:bodyPr/>
          <a:lstStyle/>
          <a:p>
            <a:pPr eaLnBrk="1" hangingPunct="1"/>
            <a:r>
              <a:rPr lang="en-US">
                <a:ea typeface="ＭＳ Ｐゴシック" pitchFamily="-65" charset="-128"/>
              </a:rPr>
              <a:t>Session I: Overview</a:t>
            </a:r>
          </a:p>
        </p:txBody>
      </p:sp>
      <p:sp>
        <p:nvSpPr>
          <p:cNvPr id="43011" name="Slide Number Placeholder 3"/>
          <p:cNvSpPr>
            <a:spLocks noGrp="1"/>
          </p:cNvSpPr>
          <p:nvPr>
            <p:ph type="sldNum" sz="quarter" idx="10"/>
          </p:nvPr>
        </p:nvSpPr>
        <p:spPr>
          <a:noFill/>
        </p:spPr>
        <p:txBody>
          <a:bodyPr/>
          <a:lstStyle/>
          <a:p>
            <a:fld id="{F8749679-3641-714E-8005-0BDF129590F8}" type="slidenum">
              <a:rPr lang="en-US"/>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CaliforniaEarlyLearnv6_Page_1.jpg"/>
          <p:cNvPicPr>
            <a:picLocks noChangeAspect="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E44AB7CB-62E1-B546-BB3B-31F82132ED1F}" type="slidenum">
              <a:rPr lang="en-US"/>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Screen Shot 2014-01-05 at 5.52.26 PM.png"/>
          <p:cNvPicPr>
            <a:picLocks noChangeAspect="1"/>
          </p:cNvPicPr>
          <p:nvPr/>
        </p:nvPicPr>
        <p:blipFill>
          <a:blip r:embed="rId3"/>
          <a:srcRect/>
          <a:stretch>
            <a:fillRect/>
          </a:stretch>
        </p:blipFill>
        <p:spPr bwMode="auto">
          <a:xfrm>
            <a:off x="914400" y="1600200"/>
            <a:ext cx="2362200" cy="2806700"/>
          </a:xfrm>
          <a:prstGeom prst="rect">
            <a:avLst/>
          </a:prstGeom>
          <a:noFill/>
          <a:ln w="9525">
            <a:noFill/>
            <a:miter lim="800000"/>
            <a:headEnd/>
            <a:tailEnd/>
          </a:ln>
        </p:spPr>
      </p:pic>
      <p:pic>
        <p:nvPicPr>
          <p:cNvPr id="45059" name="Content Placeholder 4" descr="Screen Shot 2014-01-05 at 5.50.56 PM.png"/>
          <p:cNvPicPr>
            <a:picLocks noGrp="1" noChangeAspect="1"/>
          </p:cNvPicPr>
          <p:nvPr>
            <p:ph idx="1"/>
          </p:nvPr>
        </p:nvPicPr>
        <p:blipFill>
          <a:blip r:embed="rId4"/>
          <a:srcRect/>
          <a:stretch>
            <a:fillRect/>
          </a:stretch>
        </p:blipFill>
        <p:spPr>
          <a:xfrm>
            <a:off x="2667000" y="2133600"/>
            <a:ext cx="2400300" cy="3105150"/>
          </a:xfrm>
          <a:ln>
            <a:solidFill>
              <a:schemeClr val="accent1">
                <a:alpha val="58038"/>
              </a:schemeClr>
            </a:solidFill>
          </a:ln>
        </p:spPr>
      </p:pic>
      <p:pic>
        <p:nvPicPr>
          <p:cNvPr id="45060" name="Picture 5" descr="Screen Shot 2014-01-05 at 5.51.14 PM.png"/>
          <p:cNvPicPr>
            <a:picLocks noChangeAspect="1"/>
          </p:cNvPicPr>
          <p:nvPr/>
        </p:nvPicPr>
        <p:blipFill>
          <a:blip r:embed="rId5"/>
          <a:srcRect/>
          <a:stretch>
            <a:fillRect/>
          </a:stretch>
        </p:blipFill>
        <p:spPr bwMode="auto">
          <a:xfrm>
            <a:off x="4419600" y="2590800"/>
            <a:ext cx="2432050" cy="3105150"/>
          </a:xfrm>
          <a:prstGeom prst="rect">
            <a:avLst/>
          </a:prstGeom>
          <a:noFill/>
          <a:ln w="9525">
            <a:solidFill>
              <a:schemeClr val="accent1">
                <a:alpha val="58038"/>
              </a:schemeClr>
            </a:solidFill>
            <a:miter lim="800000"/>
            <a:headEnd/>
            <a:tailEnd/>
          </a:ln>
        </p:spPr>
      </p:pic>
      <p:pic>
        <p:nvPicPr>
          <p:cNvPr id="45061" name="Picture 6" descr="Screen Shot 2014-01-05 at 5.51.48 PM.png"/>
          <p:cNvPicPr>
            <a:picLocks noChangeAspect="1"/>
          </p:cNvPicPr>
          <p:nvPr/>
        </p:nvPicPr>
        <p:blipFill>
          <a:blip r:embed="rId6"/>
          <a:srcRect/>
          <a:stretch>
            <a:fillRect/>
          </a:stretch>
        </p:blipFill>
        <p:spPr bwMode="auto">
          <a:xfrm>
            <a:off x="6248400" y="2971800"/>
            <a:ext cx="2432050" cy="3105150"/>
          </a:xfrm>
          <a:prstGeom prst="rect">
            <a:avLst/>
          </a:prstGeom>
          <a:noFill/>
          <a:ln w="9525">
            <a:solidFill>
              <a:schemeClr val="accent1">
                <a:alpha val="58038"/>
              </a:schemeClr>
            </a:solidFill>
            <a:miter lim="800000"/>
            <a:headEnd/>
            <a:tailEnd/>
          </a:ln>
        </p:spPr>
      </p:pic>
      <p:sp>
        <p:nvSpPr>
          <p:cNvPr id="45062" name="TextBox 10"/>
          <p:cNvSpPr txBox="1">
            <a:spLocks noChangeArrowheads="1"/>
          </p:cNvSpPr>
          <p:nvPr/>
        </p:nvSpPr>
        <p:spPr bwMode="auto">
          <a:xfrm>
            <a:off x="3759200" y="685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9"/>
          <p:cNvSpPr>
            <a:spLocks noGrp="1" noChangeArrowheads="1"/>
          </p:cNvSpPr>
          <p:nvPr>
            <p:ph type="title"/>
          </p:nvPr>
        </p:nvSpPr>
        <p:spPr>
          <a:xfrm>
            <a:off x="533400" y="0"/>
            <a:ext cx="8610600" cy="1143000"/>
          </a:xfrm>
          <a:solidFill>
            <a:srgbClr val="FFC727"/>
          </a:solidFill>
        </p:spPr>
        <p:txBody>
          <a:bodyPr/>
          <a:lstStyle/>
          <a:p>
            <a:pPr eaLnBrk="1" hangingPunct="1"/>
            <a:r>
              <a:rPr lang="en-US">
                <a:ea typeface="Arial" pitchFamily="-65" charset="0"/>
                <a:cs typeface="Arial" pitchFamily="-65" charset="0"/>
              </a:rPr>
              <a:t>Learning Foundations</a:t>
            </a:r>
            <a:br>
              <a:rPr lang="en-US">
                <a:ea typeface="Arial" pitchFamily="-65" charset="0"/>
                <a:cs typeface="Arial" pitchFamily="-65" charset="0"/>
              </a:rPr>
            </a:br>
            <a:r>
              <a:rPr lang="en-US" sz="2400">
                <a:ea typeface="Arial" pitchFamily="-65" charset="0"/>
                <a:cs typeface="Arial" pitchFamily="-65" charset="0"/>
              </a:rPr>
              <a:t>What Children Know and Are Able to Do</a:t>
            </a:r>
          </a:p>
        </p:txBody>
      </p:sp>
      <p:sp>
        <p:nvSpPr>
          <p:cNvPr id="13" name="10-Point Star 12"/>
          <p:cNvSpPr/>
          <p:nvPr/>
        </p:nvSpPr>
        <p:spPr bwMode="auto">
          <a:xfrm>
            <a:off x="685800" y="4343400"/>
            <a:ext cx="1219200" cy="11430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400" dirty="0">
                <a:latin typeface="Arial" pitchFamily="-109" charset="0"/>
                <a:ea typeface="+mn-ea"/>
                <a:cs typeface="+mn-cs"/>
              </a:rPr>
              <a:t>CECO modules</a:t>
            </a:r>
          </a:p>
        </p:txBody>
      </p:sp>
      <p:sp>
        <p:nvSpPr>
          <p:cNvPr id="16" name="10-Point Star 15"/>
          <p:cNvSpPr/>
          <p:nvPr/>
        </p:nvSpPr>
        <p:spPr bwMode="auto">
          <a:xfrm>
            <a:off x="7315200" y="1371600"/>
            <a:ext cx="1203325" cy="114300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400" dirty="0">
                <a:latin typeface="Arial" pitchFamily="-111" charset="0"/>
                <a:ea typeface="+mn-ea"/>
                <a:cs typeface="+mn-cs"/>
              </a:rPr>
              <a:t>CPIN </a:t>
            </a:r>
          </a:p>
          <a:p>
            <a:pPr algn="ctr">
              <a:defRPr/>
            </a:pPr>
            <a:r>
              <a:rPr lang="en-US" sz="1400" dirty="0">
                <a:latin typeface="Arial" pitchFamily="-111" charset="0"/>
                <a:ea typeface="+mn-ea"/>
                <a:cs typeface="+mn-cs"/>
              </a:rPr>
              <a:t>offers training </a:t>
            </a:r>
          </a:p>
        </p:txBody>
      </p:sp>
      <p:sp>
        <p:nvSpPr>
          <p:cNvPr id="45067" name="Slide Number Placeholder 11"/>
          <p:cNvSpPr>
            <a:spLocks noGrp="1"/>
          </p:cNvSpPr>
          <p:nvPr>
            <p:ph type="sldNum" sz="quarter" idx="10"/>
          </p:nvPr>
        </p:nvSpPr>
        <p:spPr>
          <a:noFill/>
        </p:spPr>
        <p:txBody>
          <a:bodyPr/>
          <a:lstStyle/>
          <a:p>
            <a:fld id="{E48980A4-59E6-FD4D-8C3A-14C35B8EAAD2}" type="slidenum">
              <a:rPr lang="en-US"/>
              <a:pPr/>
              <a:t>8</a:t>
            </a:fld>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7200000" s="0" l="0"/>
                                      </p:by>
                                    </p:animClr>
                                    <p:animClr clrSpc="hsl" dir="cw">
                                      <p:cBhvr>
                                        <p:cTn id="7" dur="500" fill="hold"/>
                                        <p:tgtEl>
                                          <p:spTgt spid="13"/>
                                        </p:tgtEl>
                                        <p:attrNameLst>
                                          <p:attrName>fillcolor</p:attrName>
                                        </p:attrNameLst>
                                      </p:cBhvr>
                                      <p:by>
                                        <p:hsl h="7200000" s="0" l="0"/>
                                      </p:by>
                                    </p:animClr>
                                    <p:animClr clrSpc="hsl" dir="cw">
                                      <p:cBhvr>
                                        <p:cTn id="8" dur="500" fill="hold"/>
                                        <p:tgtEl>
                                          <p:spTgt spid="13"/>
                                        </p:tgtEl>
                                        <p:attrNameLst>
                                          <p:attrName>stroke.color</p:attrName>
                                        </p:attrNameLst>
                                      </p:cBhvr>
                                      <p:by>
                                        <p:hsl h="7200000" s="0" l="0"/>
                                      </p:by>
                                    </p:animClr>
                                    <p:set>
                                      <p:cBhvr>
                                        <p:cTn id="9" dur="500" fill="hold"/>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7200000" s="0" l="0"/>
                                      </p:by>
                                    </p:animClr>
                                    <p:animClr clrSpc="hsl" dir="cw">
                                      <p:cBhvr>
                                        <p:cTn id="14" dur="500" fill="hold"/>
                                        <p:tgtEl>
                                          <p:spTgt spid="16"/>
                                        </p:tgtEl>
                                        <p:attrNameLst>
                                          <p:attrName>fillcolor</p:attrName>
                                        </p:attrNameLst>
                                      </p:cBhvr>
                                      <p:by>
                                        <p:hsl h="7200000" s="0" l="0"/>
                                      </p:by>
                                    </p:animClr>
                                    <p:animClr clrSpc="hsl" dir="cw">
                                      <p:cBhvr>
                                        <p:cTn id="15" dur="500" fill="hold"/>
                                        <p:tgtEl>
                                          <p:spTgt spid="16"/>
                                        </p:tgtEl>
                                        <p:attrNameLst>
                                          <p:attrName>stroke.color</p:attrName>
                                        </p:attrNameLst>
                                      </p:cBhvr>
                                      <p:by>
                                        <p:hsl h="7200000" s="0" l="0"/>
                                      </p:by>
                                    </p:animClr>
                                    <p:set>
                                      <p:cBhvr>
                                        <p:cTn id="16"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a:stretch>
            <a:fillRect/>
          </a:stretch>
        </p:blipFill>
        <p:spPr bwMode="auto">
          <a:xfrm>
            <a:off x="3962400" y="3962400"/>
            <a:ext cx="1727200" cy="2220913"/>
          </a:xfrm>
          <a:prstGeom prst="rect">
            <a:avLst/>
          </a:prstGeom>
          <a:noFill/>
          <a:ln w="9525">
            <a:noFill/>
            <a:miter lim="800000"/>
            <a:headEnd/>
            <a:tailEnd/>
          </a:ln>
        </p:spPr>
      </p:pic>
      <p:sp>
        <p:nvSpPr>
          <p:cNvPr id="46083" name="Rectangle 10"/>
          <p:cNvSpPr>
            <a:spLocks noGrp="1" noChangeArrowheads="1"/>
          </p:cNvSpPr>
          <p:nvPr>
            <p:ph type="title"/>
          </p:nvPr>
        </p:nvSpPr>
        <p:spPr>
          <a:xfrm>
            <a:off x="533400" y="0"/>
            <a:ext cx="8610600" cy="1143000"/>
          </a:xfrm>
          <a:solidFill>
            <a:srgbClr val="008000"/>
          </a:solidFill>
        </p:spPr>
        <p:txBody>
          <a:bodyPr/>
          <a:lstStyle/>
          <a:p>
            <a:pPr eaLnBrk="1" hangingPunct="1"/>
            <a:r>
              <a:rPr lang="en-US" sz="4000">
                <a:ea typeface="Arial" pitchFamily="-65" charset="0"/>
                <a:cs typeface="Arial" pitchFamily="-65" charset="0"/>
              </a:rPr>
              <a:t>Program Guidelines </a:t>
            </a:r>
          </a:p>
        </p:txBody>
      </p:sp>
      <p:pic>
        <p:nvPicPr>
          <p:cNvPr id="46084" name="Picture 7" descr="worldfulloflang"/>
          <p:cNvPicPr>
            <a:picLocks noChangeArrowheads="1"/>
          </p:cNvPicPr>
          <p:nvPr/>
        </p:nvPicPr>
        <p:blipFill>
          <a:blip r:embed="rId4"/>
          <a:srcRect/>
          <a:stretch>
            <a:fillRect/>
          </a:stretch>
        </p:blipFill>
        <p:spPr bwMode="auto">
          <a:xfrm rot="531398">
            <a:off x="6105525" y="1547813"/>
            <a:ext cx="1468438" cy="2219325"/>
          </a:xfrm>
          <a:prstGeom prst="rect">
            <a:avLst/>
          </a:prstGeom>
          <a:noFill/>
          <a:ln w="9525">
            <a:noFill/>
            <a:miter lim="800000"/>
            <a:headEnd/>
            <a:tailEnd/>
          </a:ln>
        </p:spPr>
      </p:pic>
      <p:pic>
        <p:nvPicPr>
          <p:cNvPr id="46085" name="Picture 7" descr="inclusion_works"/>
          <p:cNvPicPr>
            <a:picLocks noChangeAspect="1" noChangeArrowheads="1"/>
          </p:cNvPicPr>
          <p:nvPr/>
        </p:nvPicPr>
        <p:blipFill>
          <a:blip r:embed="rId5"/>
          <a:srcRect/>
          <a:stretch>
            <a:fillRect/>
          </a:stretch>
        </p:blipFill>
        <p:spPr bwMode="auto">
          <a:xfrm>
            <a:off x="1447800" y="1524000"/>
            <a:ext cx="1655763" cy="2143125"/>
          </a:xfrm>
          <a:prstGeom prst="rect">
            <a:avLst/>
          </a:prstGeom>
          <a:noFill/>
          <a:ln w="9525">
            <a:noFill/>
            <a:miter lim="800000"/>
            <a:headEnd/>
            <a:tailEnd/>
          </a:ln>
        </p:spPr>
      </p:pic>
      <p:pic>
        <p:nvPicPr>
          <p:cNvPr id="46086" name="Picture 6" descr="itguidelines">
            <a:hlinkClick r:id="rId6"/>
          </p:cNvPr>
          <p:cNvPicPr>
            <a:picLocks noChangeAspect="1" noChangeArrowheads="1"/>
          </p:cNvPicPr>
          <p:nvPr/>
        </p:nvPicPr>
        <p:blipFill>
          <a:blip r:embed="rId7"/>
          <a:srcRect/>
          <a:stretch>
            <a:fillRect/>
          </a:stretch>
        </p:blipFill>
        <p:spPr bwMode="auto">
          <a:xfrm>
            <a:off x="1371600" y="4038600"/>
            <a:ext cx="1651000" cy="2133600"/>
          </a:xfrm>
          <a:prstGeom prst="rect">
            <a:avLst/>
          </a:prstGeom>
          <a:noFill/>
          <a:ln w="9525">
            <a:noFill/>
            <a:miter lim="800000"/>
            <a:headEnd/>
            <a:tailEnd/>
          </a:ln>
        </p:spPr>
      </p:pic>
      <p:sp>
        <p:nvSpPr>
          <p:cNvPr id="46087" name="TextBox 12"/>
          <p:cNvSpPr txBox="1">
            <a:spLocks noChangeArrowheads="1"/>
          </p:cNvSpPr>
          <p:nvPr/>
        </p:nvSpPr>
        <p:spPr bwMode="auto">
          <a:xfrm>
            <a:off x="5043488" y="4822825"/>
            <a:ext cx="184150"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6089" name="Picture 6" descr="0925_001">
            <a:hlinkClick r:id="rId8"/>
          </p:cNvPr>
          <p:cNvPicPr>
            <a:picLocks noChangeAspect="1" noChangeArrowheads="1"/>
          </p:cNvPicPr>
          <p:nvPr/>
        </p:nvPicPr>
        <p:blipFill>
          <a:blip r:embed="rId9"/>
          <a:srcRect/>
          <a:stretch>
            <a:fillRect/>
          </a:stretch>
        </p:blipFill>
        <p:spPr bwMode="auto">
          <a:xfrm>
            <a:off x="4800600" y="1295400"/>
            <a:ext cx="1714500" cy="2436813"/>
          </a:xfrm>
          <a:prstGeom prst="rect">
            <a:avLst/>
          </a:prstGeom>
          <a:noFill/>
          <a:ln w="9525">
            <a:noFill/>
            <a:miter lim="800000"/>
            <a:headEnd/>
            <a:tailEnd/>
          </a:ln>
        </p:spPr>
      </p:pic>
      <p:sp>
        <p:nvSpPr>
          <p:cNvPr id="22" name="16-Point Star 21"/>
          <p:cNvSpPr>
            <a:spLocks noChangeArrowheads="1"/>
          </p:cNvSpPr>
          <p:nvPr/>
        </p:nvSpPr>
        <p:spPr bwMode="auto">
          <a:xfrm rot="-1454808">
            <a:off x="3822700" y="989013"/>
            <a:ext cx="1730375" cy="1174750"/>
          </a:xfrm>
          <a:prstGeom prst="star16">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400" b="1"/>
              <a:t>CPIN </a:t>
            </a:r>
          </a:p>
          <a:p>
            <a:pPr algn="ctr"/>
            <a:r>
              <a:rPr lang="en-US" sz="1400" b="1"/>
              <a:t>DLL link </a:t>
            </a:r>
          </a:p>
        </p:txBody>
      </p:sp>
      <p:sp>
        <p:nvSpPr>
          <p:cNvPr id="13" name="Slide Number Placeholder 12"/>
          <p:cNvSpPr>
            <a:spLocks noGrp="1"/>
          </p:cNvSpPr>
          <p:nvPr>
            <p:ph type="sldNum" sz="quarter" idx="10"/>
          </p:nvPr>
        </p:nvSpPr>
        <p:spPr/>
        <p:txBody>
          <a:bodyPr/>
          <a:lstStyle/>
          <a:p>
            <a:fld id="{42EDF09D-24EE-2740-A4C7-6B1496EBA97A}" type="slidenum">
              <a:rPr lang="en-US"/>
              <a:pPr/>
              <a:t>9</a:t>
            </a:fld>
            <a:endParaRPr lang="en-US"/>
          </a:p>
        </p:txBody>
      </p:sp>
      <p:pic>
        <p:nvPicPr>
          <p:cNvPr id="2" name="Picture 1" descr="Screen Shot 2015-09-10 at 2.25.08 PM.png"/>
          <p:cNvPicPr>
            <a:picLocks noChangeAspect="1"/>
          </p:cNvPicPr>
          <p:nvPr/>
        </p:nvPicPr>
        <p:blipFill rotWithShape="1">
          <a:blip r:embed="rId10">
            <a:extLst>
              <a:ext uri="{28A0092B-C50C-407E-A947-70E740481C1C}">
                <a14:useLocalDpi xmlns:a14="http://schemas.microsoft.com/office/drawing/2010/main" val="0"/>
              </a:ext>
            </a:extLst>
          </a:blip>
          <a:srcRect l="36995" t="23105" r="35005" b="12364"/>
          <a:stretch/>
        </p:blipFill>
        <p:spPr>
          <a:xfrm>
            <a:off x="6553200" y="4267200"/>
            <a:ext cx="1570330" cy="2035747"/>
          </a:xfrm>
          <a:prstGeom prst="rect">
            <a:avLst/>
          </a:prstGeom>
        </p:spPr>
      </p:pic>
      <p:sp>
        <p:nvSpPr>
          <p:cNvPr id="18" name="16-Point Star 17"/>
          <p:cNvSpPr>
            <a:spLocks noChangeArrowheads="1"/>
          </p:cNvSpPr>
          <p:nvPr/>
        </p:nvSpPr>
        <p:spPr bwMode="auto">
          <a:xfrm rot="-1454808">
            <a:off x="7346949" y="3383552"/>
            <a:ext cx="1730375" cy="1576796"/>
          </a:xfrm>
          <a:prstGeom prst="star16">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200" b="1" dirty="0"/>
              <a:t>New version now available</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enna\LOCALS~1\Temp\articulate\presenter\imgtemp\szH0kjGi_files\slide0001_image001.png"/>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4_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4_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8776</TotalTime>
  <Words>1922</Words>
  <Application>Microsoft Office PowerPoint</Application>
  <PresentationFormat>On-screen Show (4:3)</PresentationFormat>
  <Paragraphs>237</Paragraphs>
  <Slides>29</Slides>
  <Notes>29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8" baseType="lpstr">
      <vt:lpstr>ＭＳ Ｐゴシック</vt:lpstr>
      <vt:lpstr>ＭＳ Ｐゴシック</vt:lpstr>
      <vt:lpstr>Arial</vt:lpstr>
      <vt:lpstr>Calibri</vt:lpstr>
      <vt:lpstr>Times</vt:lpstr>
      <vt:lpstr>Times New Roman</vt:lpstr>
      <vt:lpstr>Smudge</vt:lpstr>
      <vt:lpstr>4_Smudge</vt:lpstr>
      <vt:lpstr>Acrobat Document</vt:lpstr>
      <vt:lpstr>Desired Results for Children and Families</vt:lpstr>
      <vt:lpstr>Welcome to New Administrators Regional Training   </vt:lpstr>
      <vt:lpstr>Agreements</vt:lpstr>
      <vt:lpstr>Parking Lot </vt:lpstr>
      <vt:lpstr>Agenda</vt:lpstr>
      <vt:lpstr>Session I: Overview</vt:lpstr>
      <vt:lpstr>PowerPoint Presentation</vt:lpstr>
      <vt:lpstr>Learning Foundations What Children Know and Are Able to Do</vt:lpstr>
      <vt:lpstr>Program Guidelines </vt:lpstr>
      <vt:lpstr> Curriculum Frameworks </vt:lpstr>
      <vt:lpstr>Professional Development Supports &amp; Competencies </vt:lpstr>
      <vt:lpstr>Professional Development, Supports &amp; Competencies</vt:lpstr>
      <vt:lpstr>Desired Results Assessment System </vt:lpstr>
      <vt:lpstr> What are your desired results? </vt:lpstr>
      <vt:lpstr>What are your desired results?</vt:lpstr>
      <vt:lpstr>Desired Results for Children</vt:lpstr>
      <vt:lpstr>Desired Results for Families</vt:lpstr>
      <vt:lpstr>PowerPoint Presentation</vt:lpstr>
      <vt:lpstr>Foundations and the DRDP</vt:lpstr>
      <vt:lpstr>Desired Results System Process for Continuous Improvement</vt:lpstr>
      <vt:lpstr>Desired Results Developmental Profile (2015)</vt:lpstr>
      <vt:lpstr>Program Guidelines  </vt:lpstr>
      <vt:lpstr>Parent Survey</vt:lpstr>
      <vt:lpstr>Environment Rating Scales</vt:lpstr>
      <vt:lpstr>Program Self-Evaluation</vt:lpstr>
      <vt:lpstr>Program Self-evaluation requirements by contract are based upon…</vt:lpstr>
      <vt:lpstr>Program Self-Evaluation and   Compliance Review</vt:lpstr>
      <vt:lpstr>To summarize, the Desired Results system is used to:</vt:lpstr>
      <vt:lpstr>Break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Sarah Swan Therriault</cp:lastModifiedBy>
  <cp:revision>724</cp:revision>
  <cp:lastPrinted>2017-09-11T21:26:54Z</cp:lastPrinted>
  <dcterms:created xsi:type="dcterms:W3CDTF">2014-09-11T16:47:20Z</dcterms:created>
  <dcterms:modified xsi:type="dcterms:W3CDTF">2017-09-11T21:54:50Z</dcterms:modified>
</cp:coreProperties>
</file>