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xml" ContentType="application/vnd.openxmlformats-officedocument.presentationml.tags+xml"/>
  <Override PartName="/ppt/notesSlides/notesSlide60.xml" ContentType="application/vnd.openxmlformats-officedocument.presentationml.notesSlide+xml"/>
  <Override PartName="/ppt/tags/tag3.xml" ContentType="application/vnd.openxmlformats-officedocument.presentationml.tags+xml"/>
  <Override PartName="/ppt/notesSlides/notesSlide61.xml" ContentType="application/vnd.openxmlformats-officedocument.presentationml.notesSlide+xml"/>
  <Override PartName="/ppt/tags/tag4.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5.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 id="2147483654" r:id="rId2"/>
  </p:sldMasterIdLst>
  <p:notesMasterIdLst>
    <p:notesMasterId r:id="rId88"/>
  </p:notesMasterIdLst>
  <p:handoutMasterIdLst>
    <p:handoutMasterId r:id="rId89"/>
  </p:handoutMasterIdLst>
  <p:sldIdLst>
    <p:sldId id="874" r:id="rId3"/>
    <p:sldId id="711" r:id="rId4"/>
    <p:sldId id="712" r:id="rId5"/>
    <p:sldId id="713" r:id="rId6"/>
    <p:sldId id="715" r:id="rId7"/>
    <p:sldId id="921" r:id="rId8"/>
    <p:sldId id="717" r:id="rId9"/>
    <p:sldId id="718" r:id="rId10"/>
    <p:sldId id="720" r:id="rId11"/>
    <p:sldId id="719" r:id="rId12"/>
    <p:sldId id="721" r:id="rId13"/>
    <p:sldId id="722" r:id="rId14"/>
    <p:sldId id="723" r:id="rId15"/>
    <p:sldId id="724" r:id="rId16"/>
    <p:sldId id="725" r:id="rId17"/>
    <p:sldId id="726" r:id="rId18"/>
    <p:sldId id="875" r:id="rId19"/>
    <p:sldId id="795" r:id="rId20"/>
    <p:sldId id="796" r:id="rId21"/>
    <p:sldId id="728" r:id="rId22"/>
    <p:sldId id="729" r:id="rId23"/>
    <p:sldId id="922" r:id="rId24"/>
    <p:sldId id="917" r:id="rId25"/>
    <p:sldId id="916" r:id="rId26"/>
    <p:sldId id="730" r:id="rId27"/>
    <p:sldId id="731" r:id="rId28"/>
    <p:sldId id="878" r:id="rId29"/>
    <p:sldId id="732" r:id="rId30"/>
    <p:sldId id="877" r:id="rId31"/>
    <p:sldId id="799" r:id="rId32"/>
    <p:sldId id="736" r:id="rId33"/>
    <p:sldId id="737" r:id="rId34"/>
    <p:sldId id="739" r:id="rId35"/>
    <p:sldId id="740" r:id="rId36"/>
    <p:sldId id="741" r:id="rId37"/>
    <p:sldId id="742" r:id="rId38"/>
    <p:sldId id="743" r:id="rId39"/>
    <p:sldId id="744" r:id="rId40"/>
    <p:sldId id="745" r:id="rId41"/>
    <p:sldId id="746" r:id="rId42"/>
    <p:sldId id="879" r:id="rId43"/>
    <p:sldId id="884" r:id="rId44"/>
    <p:sldId id="880" r:id="rId45"/>
    <p:sldId id="881" r:id="rId46"/>
    <p:sldId id="882" r:id="rId47"/>
    <p:sldId id="883" r:id="rId48"/>
    <p:sldId id="752" r:id="rId49"/>
    <p:sldId id="753" r:id="rId50"/>
    <p:sldId id="754" r:id="rId51"/>
    <p:sldId id="819" r:id="rId52"/>
    <p:sldId id="755" r:id="rId53"/>
    <p:sldId id="756" r:id="rId54"/>
    <p:sldId id="901" r:id="rId55"/>
    <p:sldId id="900" r:id="rId56"/>
    <p:sldId id="895" r:id="rId57"/>
    <p:sldId id="896" r:id="rId58"/>
    <p:sldId id="897" r:id="rId59"/>
    <p:sldId id="898" r:id="rId60"/>
    <p:sldId id="899" r:id="rId61"/>
    <p:sldId id="890" r:id="rId62"/>
    <p:sldId id="892" r:id="rId63"/>
    <p:sldId id="891" r:id="rId64"/>
    <p:sldId id="893" r:id="rId65"/>
    <p:sldId id="903" r:id="rId66"/>
    <p:sldId id="904" r:id="rId67"/>
    <p:sldId id="894" r:id="rId68"/>
    <p:sldId id="905" r:id="rId69"/>
    <p:sldId id="765" r:id="rId70"/>
    <p:sldId id="766" r:id="rId71"/>
    <p:sldId id="767" r:id="rId72"/>
    <p:sldId id="768" r:id="rId73"/>
    <p:sldId id="771" r:id="rId74"/>
    <p:sldId id="769" r:id="rId75"/>
    <p:sldId id="772" r:id="rId76"/>
    <p:sldId id="773" r:id="rId77"/>
    <p:sldId id="871" r:id="rId78"/>
    <p:sldId id="908" r:id="rId79"/>
    <p:sldId id="909" r:id="rId80"/>
    <p:sldId id="907" r:id="rId81"/>
    <p:sldId id="906" r:id="rId82"/>
    <p:sldId id="914" r:id="rId83"/>
    <p:sldId id="915" r:id="rId84"/>
    <p:sldId id="778" r:id="rId85"/>
    <p:sldId id="817" r:id="rId86"/>
    <p:sldId id="818" r:id="rId87"/>
  </p:sldIdLst>
  <p:sldSz cx="9144000" cy="6858000" type="screen4x3"/>
  <p:notesSz cx="7315200" cy="9601200"/>
  <p:defaultTextStyle>
    <a:defPPr>
      <a:defRPr lang="en-US"/>
    </a:defPPr>
    <a:lvl1pPr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2pPr>
    <a:lvl3pPr marL="9144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3pPr>
    <a:lvl4pPr marL="13716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4pPr>
    <a:lvl5pPr marL="1828800" algn="l" rtl="0" fontAlgn="base">
      <a:spcBef>
        <a:spcPct val="0"/>
      </a:spcBef>
      <a:spcAft>
        <a:spcPct val="0"/>
      </a:spcAft>
      <a:defRPr sz="80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8000"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ff"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4"/>
    <a:srgbClr val="969696"/>
    <a:srgbClr val="BDDEFF"/>
    <a:srgbClr val="FFC727"/>
    <a:srgbClr val="6E2CFF"/>
    <a:srgbClr val="EE55F1"/>
    <a:srgbClr val="FFF7F4"/>
    <a:srgbClr val="000090"/>
    <a:srgbClr val="00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5" autoAdjust="0"/>
    <p:restoredTop sz="68421" autoAdjust="0"/>
  </p:normalViewPr>
  <p:slideViewPr>
    <p:cSldViewPr>
      <p:cViewPr varScale="1">
        <p:scale>
          <a:sx n="95" d="100"/>
          <a:sy n="95" d="100"/>
        </p:scale>
        <p:origin x="25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5152"/>
    </p:cViewPr>
  </p:sorterViewPr>
  <p:notesViewPr>
    <p:cSldViewPr>
      <p:cViewPr varScale="1">
        <p:scale>
          <a:sx n="63" d="100"/>
          <a:sy n="63" d="100"/>
        </p:scale>
        <p:origin x="3228"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F7730-E126-B048-BF53-27B14D94E646}"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A091307F-222F-014F-87F7-DAA000ECC6A0}">
      <dgm:prSet phldrT="[Text]" phldr="1"/>
      <dgm:spPr>
        <a:ln>
          <a:noFill/>
        </a:ln>
      </dgm:spPr>
      <dgm:t>
        <a:bodyPr/>
        <a:lstStyle/>
        <a:p>
          <a:endParaRPr lang="en-US" dirty="0"/>
        </a:p>
      </dgm:t>
    </dgm:pt>
    <dgm:pt modelId="{F1788A34-11E2-074A-8BC3-D92A9C6F89E7}" type="sibTrans" cxnId="{1253D33C-00AC-3A42-9675-0EEE9AB27CDB}">
      <dgm:prSet/>
      <dgm:spPr/>
      <dgm:t>
        <a:bodyPr/>
        <a:lstStyle/>
        <a:p>
          <a:endParaRPr lang="en-US"/>
        </a:p>
      </dgm:t>
    </dgm:pt>
    <dgm:pt modelId="{E9C3DF3E-4145-874C-B5D8-230DF76D96DD}" type="parTrans" cxnId="{1253D33C-00AC-3A42-9675-0EEE9AB27CDB}">
      <dgm:prSet/>
      <dgm:spPr/>
      <dgm:t>
        <a:bodyPr/>
        <a:lstStyle/>
        <a:p>
          <a:endParaRPr lang="en-US"/>
        </a:p>
      </dgm:t>
    </dgm:pt>
    <dgm:pt modelId="{B8645FD1-C62E-B64F-8F28-C261818FB3C3}">
      <dgm:prSet phldrT="[Text]" phldr="1"/>
      <dgm:spPr>
        <a:ln>
          <a:noFill/>
        </a:ln>
      </dgm:spPr>
      <dgm:t>
        <a:bodyPr/>
        <a:lstStyle/>
        <a:p>
          <a:endParaRPr lang="en-US" dirty="0"/>
        </a:p>
      </dgm:t>
    </dgm:pt>
    <dgm:pt modelId="{3F2210D1-5688-3B44-816B-0D832D023C37}" type="sibTrans" cxnId="{BD9ED645-9680-CC40-9183-082CBA7ACD6F}">
      <dgm:prSet/>
      <dgm:spPr/>
      <dgm:t>
        <a:bodyPr/>
        <a:lstStyle/>
        <a:p>
          <a:endParaRPr lang="en-US"/>
        </a:p>
      </dgm:t>
    </dgm:pt>
    <dgm:pt modelId="{CA29394D-AA4F-1F4A-B7C4-A4077C0FAF0A}" type="parTrans" cxnId="{BD9ED645-9680-CC40-9183-082CBA7ACD6F}">
      <dgm:prSet/>
      <dgm:spPr/>
      <dgm:t>
        <a:bodyPr/>
        <a:lstStyle/>
        <a:p>
          <a:endParaRPr lang="en-US"/>
        </a:p>
      </dgm:t>
    </dgm:pt>
    <dgm:pt modelId="{102A73B3-8D04-D54D-A809-E103F4A411F9}">
      <dgm:prSet phldrT="[Text]" phldr="1"/>
      <dgm:spPr>
        <a:ln>
          <a:noFill/>
        </a:ln>
      </dgm:spPr>
      <dgm:t>
        <a:bodyPr/>
        <a:lstStyle/>
        <a:p>
          <a:endParaRPr lang="en-US" dirty="0"/>
        </a:p>
      </dgm:t>
    </dgm:pt>
    <dgm:pt modelId="{EAD63E2F-2171-3C43-81AC-65D7DCBC007D}" type="sibTrans" cxnId="{2B33FADA-9B84-A74D-93C5-724AC64BA241}">
      <dgm:prSet/>
      <dgm:spPr/>
      <dgm:t>
        <a:bodyPr/>
        <a:lstStyle/>
        <a:p>
          <a:endParaRPr lang="en-US"/>
        </a:p>
      </dgm:t>
    </dgm:pt>
    <dgm:pt modelId="{4B6FFA78-3887-E342-A401-512AEDF5418E}" type="parTrans" cxnId="{2B33FADA-9B84-A74D-93C5-724AC64BA241}">
      <dgm:prSet/>
      <dgm:spPr/>
      <dgm:t>
        <a:bodyPr/>
        <a:lstStyle/>
        <a:p>
          <a:endParaRPr lang="en-US"/>
        </a:p>
      </dgm:t>
    </dgm:pt>
    <dgm:pt modelId="{AC338351-6472-0347-AACE-7890E36C815B}">
      <dgm:prSet phldrT="[Text]" phldr="1"/>
      <dgm:spPr>
        <a:ln>
          <a:noFill/>
        </a:ln>
      </dgm:spPr>
      <dgm:t>
        <a:bodyPr/>
        <a:lstStyle/>
        <a:p>
          <a:endParaRPr lang="en-US" dirty="0"/>
        </a:p>
      </dgm:t>
    </dgm:pt>
    <dgm:pt modelId="{1D1BAD64-E3E1-CE4E-96AD-A9AE25EAEADC}" type="sibTrans" cxnId="{22C6E092-8F46-9343-94C9-7F9E336D627A}">
      <dgm:prSet/>
      <dgm:spPr/>
      <dgm:t>
        <a:bodyPr/>
        <a:lstStyle/>
        <a:p>
          <a:endParaRPr lang="en-US"/>
        </a:p>
      </dgm:t>
    </dgm:pt>
    <dgm:pt modelId="{A3559A0D-CA62-BE48-8249-17A771D5F30E}" type="parTrans" cxnId="{22C6E092-8F46-9343-94C9-7F9E336D627A}">
      <dgm:prSet/>
      <dgm:spPr/>
      <dgm:t>
        <a:bodyPr/>
        <a:lstStyle/>
        <a:p>
          <a:endParaRPr lang="en-US"/>
        </a:p>
      </dgm:t>
    </dgm:pt>
    <dgm:pt modelId="{42524FDC-D7BF-1640-B604-45D6727F36D8}">
      <dgm:prSet/>
      <dgm:spPr/>
      <dgm:t>
        <a:bodyPr/>
        <a:lstStyle/>
        <a:p>
          <a:endParaRPr lang="en-US" dirty="0"/>
        </a:p>
      </dgm:t>
    </dgm:pt>
    <dgm:pt modelId="{DAA2F51D-BE01-174D-8845-5A03AF34A1C3}" type="parTrans" cxnId="{102BA19D-9E4F-104A-85C7-5BACAEF4377F}">
      <dgm:prSet/>
      <dgm:spPr/>
      <dgm:t>
        <a:bodyPr/>
        <a:lstStyle/>
        <a:p>
          <a:endParaRPr lang="en-US"/>
        </a:p>
      </dgm:t>
    </dgm:pt>
    <dgm:pt modelId="{2BB465C9-B9D4-284B-9CBE-0F8EAF4B89E6}" type="sibTrans" cxnId="{102BA19D-9E4F-104A-85C7-5BACAEF4377F}">
      <dgm:prSet/>
      <dgm:spPr/>
      <dgm:t>
        <a:bodyPr/>
        <a:lstStyle/>
        <a:p>
          <a:endParaRPr lang="en-US"/>
        </a:p>
      </dgm:t>
    </dgm:pt>
    <dgm:pt modelId="{26F44B9F-097E-9F46-82B4-4CAAC085BC45}">
      <dgm:prSet phldrT="[Text]"/>
      <dgm:spPr>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dirty="0"/>
        </a:p>
      </dgm:t>
    </dgm:pt>
    <dgm:pt modelId="{08F3B9DD-0ED0-B041-B501-E71BA9D08F16}" type="sibTrans" cxnId="{8D9C307D-628E-894A-9361-1AEE2DB27D99}">
      <dgm:prSet/>
      <dgm:spPr/>
      <dgm:t>
        <a:bodyPr/>
        <a:lstStyle/>
        <a:p>
          <a:endParaRPr lang="en-US"/>
        </a:p>
      </dgm:t>
    </dgm:pt>
    <dgm:pt modelId="{7BE9FC8D-7C88-A042-BF87-68B704A818DC}" type="parTrans" cxnId="{8D9C307D-628E-894A-9361-1AEE2DB27D99}">
      <dgm:prSet/>
      <dgm:spPr/>
      <dgm:t>
        <a:bodyPr/>
        <a:lstStyle/>
        <a:p>
          <a:endParaRPr lang="en-US"/>
        </a:p>
      </dgm:t>
    </dgm:pt>
    <dgm:pt modelId="{C0203816-F19E-F046-8C58-B503F712216C}">
      <dgm:prSet phldrT="[Text]"/>
      <dgm:spPr>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en-US" dirty="0"/>
        </a:p>
      </dgm:t>
    </dgm:pt>
    <dgm:pt modelId="{14FAF53D-9E93-A44C-B7C1-CC1E3E9C1E05}" type="sibTrans" cxnId="{176288FE-5AFD-4C48-9CE6-D7A0BF9C8556}">
      <dgm:prSet/>
      <dgm:spPr/>
      <dgm:t>
        <a:bodyPr/>
        <a:lstStyle/>
        <a:p>
          <a:endParaRPr lang="en-US"/>
        </a:p>
      </dgm:t>
    </dgm:pt>
    <dgm:pt modelId="{17D9D3B3-73F2-7346-8772-6A8B16AB07EF}" type="parTrans" cxnId="{176288FE-5AFD-4C48-9CE6-D7A0BF9C8556}">
      <dgm:prSet/>
      <dgm:spPr/>
      <dgm:t>
        <a:bodyPr/>
        <a:lstStyle/>
        <a:p>
          <a:endParaRPr lang="en-US"/>
        </a:p>
      </dgm:t>
    </dgm:pt>
    <dgm:pt modelId="{4EFBAB8B-7B06-1747-89D3-BB417A27AFAA}">
      <dgm:prSet phldrT="[Text]"/>
      <dgm:spPr>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dgm:spPr>
      <dgm:t>
        <a:bodyPr/>
        <a:lstStyle/>
        <a:p>
          <a:endParaRPr lang="en-US" dirty="0"/>
        </a:p>
      </dgm:t>
    </dgm:pt>
    <dgm:pt modelId="{CE036EE8-C720-EB41-9CBD-E3AA10E4EA63}" type="sibTrans" cxnId="{3B7D2305-2CF2-CB4E-9A66-4CDBDF7667BF}">
      <dgm:prSet/>
      <dgm:spPr/>
      <dgm:t>
        <a:bodyPr/>
        <a:lstStyle/>
        <a:p>
          <a:endParaRPr lang="en-US"/>
        </a:p>
      </dgm:t>
    </dgm:pt>
    <dgm:pt modelId="{3FD8A4E6-8FAA-E74E-89DE-27D039339816}" type="parTrans" cxnId="{3B7D2305-2CF2-CB4E-9A66-4CDBDF7667BF}">
      <dgm:prSet/>
      <dgm:spPr/>
      <dgm:t>
        <a:bodyPr/>
        <a:lstStyle/>
        <a:p>
          <a:endParaRPr lang="en-US"/>
        </a:p>
      </dgm:t>
    </dgm:pt>
    <dgm:pt modelId="{CF57DCD4-1B38-244C-A77A-1E29594925FC}" type="pres">
      <dgm:prSet presAssocID="{9F3F7730-E126-B048-BF53-27B14D94E646}" presName="Name0" presStyleCnt="0">
        <dgm:presLayoutVars>
          <dgm:dir/>
          <dgm:animLvl val="lvl"/>
          <dgm:resizeHandles val="exact"/>
        </dgm:presLayoutVars>
      </dgm:prSet>
      <dgm:spPr/>
    </dgm:pt>
    <dgm:pt modelId="{096B187E-28FC-2F44-A912-F950F7F9A2F9}" type="pres">
      <dgm:prSet presAssocID="{9F3F7730-E126-B048-BF53-27B14D94E646}" presName="tSp" presStyleCnt="0"/>
      <dgm:spPr/>
    </dgm:pt>
    <dgm:pt modelId="{B47A6218-A09D-A549-A73C-19823B4BA82B}" type="pres">
      <dgm:prSet presAssocID="{9F3F7730-E126-B048-BF53-27B14D94E646}" presName="bSp" presStyleCnt="0"/>
      <dgm:spPr/>
    </dgm:pt>
    <dgm:pt modelId="{5BF29847-DA92-AF42-ACCB-FAF48419B937}" type="pres">
      <dgm:prSet presAssocID="{9F3F7730-E126-B048-BF53-27B14D94E646}" presName="process" presStyleCnt="0"/>
      <dgm:spPr/>
    </dgm:pt>
    <dgm:pt modelId="{B3F0F3AA-6A1F-A647-99EF-B7D4E1E9419A}" type="pres">
      <dgm:prSet presAssocID="{4EFBAB8B-7B06-1747-89D3-BB417A27AFAA}" presName="composite1" presStyleCnt="0"/>
      <dgm:spPr/>
    </dgm:pt>
    <dgm:pt modelId="{AA7D5104-5D3C-2C4C-89BA-B577AF069E76}" type="pres">
      <dgm:prSet presAssocID="{4EFBAB8B-7B06-1747-89D3-BB417A27AFAA}" presName="dummyNode1" presStyleLbl="node1" presStyleIdx="0" presStyleCnt="3"/>
      <dgm:spPr/>
    </dgm:pt>
    <dgm:pt modelId="{221E3461-3C06-0540-8758-B3DEDF5FBD01}" type="pres">
      <dgm:prSet presAssocID="{4EFBAB8B-7B06-1747-89D3-BB417A27AFAA}" presName="childNode1" presStyleLbl="bgAcc1" presStyleIdx="0" presStyleCnt="3">
        <dgm:presLayoutVars>
          <dgm:bulletEnabled val="1"/>
        </dgm:presLayoutVars>
      </dgm:prSet>
      <dgm:spPr/>
    </dgm:pt>
    <dgm:pt modelId="{C5938298-EF32-A841-A95B-666451C2D485}" type="pres">
      <dgm:prSet presAssocID="{4EFBAB8B-7B06-1747-89D3-BB417A27AFAA}" presName="childNode1tx" presStyleLbl="bgAcc1" presStyleIdx="0" presStyleCnt="3">
        <dgm:presLayoutVars>
          <dgm:bulletEnabled val="1"/>
        </dgm:presLayoutVars>
      </dgm:prSet>
      <dgm:spPr/>
    </dgm:pt>
    <dgm:pt modelId="{D9847E93-F99A-FB40-8760-2C263B1BF1ED}" type="pres">
      <dgm:prSet presAssocID="{4EFBAB8B-7B06-1747-89D3-BB417A27AFAA}" presName="parentNode1" presStyleLbl="node1" presStyleIdx="0" presStyleCnt="3" custScaleX="186602" custScaleY="325840" custLinFactY="-52752" custLinFactNeighborX="4615" custLinFactNeighborY="-100000">
        <dgm:presLayoutVars>
          <dgm:chMax val="1"/>
          <dgm:bulletEnabled val="1"/>
        </dgm:presLayoutVars>
      </dgm:prSet>
      <dgm:spPr/>
    </dgm:pt>
    <dgm:pt modelId="{572F8D3B-638C-5F47-B0F9-1DC5DA5E36A9}" type="pres">
      <dgm:prSet presAssocID="{4EFBAB8B-7B06-1747-89D3-BB417A27AFAA}" presName="connSite1" presStyleCnt="0"/>
      <dgm:spPr/>
    </dgm:pt>
    <dgm:pt modelId="{FE83DA8B-ED0C-CD4F-BED5-BA4D6A5937DE}" type="pres">
      <dgm:prSet presAssocID="{CE036EE8-C720-EB41-9CBD-E3AA10E4EA63}" presName="Name9" presStyleLbl="sibTrans2D1" presStyleIdx="0" presStyleCnt="2" custLinFactNeighborX="-425" custLinFactNeighborY="7426"/>
      <dgm:spPr/>
    </dgm:pt>
    <dgm:pt modelId="{9024C689-3D40-2844-A08B-5CB3037CD7F3}" type="pres">
      <dgm:prSet presAssocID="{C0203816-F19E-F046-8C58-B503F712216C}" presName="composite2" presStyleCnt="0"/>
      <dgm:spPr/>
    </dgm:pt>
    <dgm:pt modelId="{B6E6AAD1-B904-1944-BFB6-C6380306B271}" type="pres">
      <dgm:prSet presAssocID="{C0203816-F19E-F046-8C58-B503F712216C}" presName="dummyNode2" presStyleLbl="node1" presStyleIdx="0" presStyleCnt="3"/>
      <dgm:spPr/>
    </dgm:pt>
    <dgm:pt modelId="{21A0BF5C-1128-4C46-8255-5DB0B131ECEF}" type="pres">
      <dgm:prSet presAssocID="{C0203816-F19E-F046-8C58-B503F712216C}" presName="childNode2" presStyleLbl="bgAcc1" presStyleIdx="1" presStyleCnt="3">
        <dgm:presLayoutVars>
          <dgm:bulletEnabled val="1"/>
        </dgm:presLayoutVars>
      </dgm:prSet>
      <dgm:spPr/>
    </dgm:pt>
    <dgm:pt modelId="{E7874163-B01F-B645-B33E-0013E3DB275E}" type="pres">
      <dgm:prSet presAssocID="{C0203816-F19E-F046-8C58-B503F712216C}" presName="childNode2tx" presStyleLbl="bgAcc1" presStyleIdx="1" presStyleCnt="3">
        <dgm:presLayoutVars>
          <dgm:bulletEnabled val="1"/>
        </dgm:presLayoutVars>
      </dgm:prSet>
      <dgm:spPr/>
    </dgm:pt>
    <dgm:pt modelId="{384B46E7-32BA-4A43-9203-9D0BB709A3C4}" type="pres">
      <dgm:prSet presAssocID="{C0203816-F19E-F046-8C58-B503F712216C}" presName="parentNode2" presStyleLbl="node1" presStyleIdx="1" presStyleCnt="3" custScaleX="191641" custScaleY="309545" custLinFactY="46232" custLinFactNeighborX="3854" custLinFactNeighborY="100000">
        <dgm:presLayoutVars>
          <dgm:chMax val="0"/>
          <dgm:bulletEnabled val="1"/>
        </dgm:presLayoutVars>
      </dgm:prSet>
      <dgm:spPr/>
    </dgm:pt>
    <dgm:pt modelId="{5AE4EC66-5A89-EA45-BBFE-D57E29578B0F}" type="pres">
      <dgm:prSet presAssocID="{C0203816-F19E-F046-8C58-B503F712216C}" presName="connSite2" presStyleCnt="0"/>
      <dgm:spPr/>
    </dgm:pt>
    <dgm:pt modelId="{9D960FF0-7A9C-FA47-BB35-E19C5FD9CDEE}" type="pres">
      <dgm:prSet presAssocID="{14FAF53D-9E93-A44C-B7C1-CC1E3E9C1E05}" presName="Name18" presStyleLbl="sibTrans2D1" presStyleIdx="1" presStyleCnt="2" custScaleX="95289" custScaleY="110990" custLinFactNeighborX="18811" custLinFactNeighborY="-8"/>
      <dgm:spPr/>
    </dgm:pt>
    <dgm:pt modelId="{D166422D-F7D7-A848-A63C-22646E5E89FD}" type="pres">
      <dgm:prSet presAssocID="{26F44B9F-097E-9F46-82B4-4CAAC085BC45}" presName="composite1" presStyleCnt="0"/>
      <dgm:spPr/>
    </dgm:pt>
    <dgm:pt modelId="{B4C55D26-D532-FC48-80FE-95E399C99685}" type="pres">
      <dgm:prSet presAssocID="{26F44B9F-097E-9F46-82B4-4CAAC085BC45}" presName="dummyNode1" presStyleLbl="node1" presStyleIdx="1" presStyleCnt="3"/>
      <dgm:spPr/>
    </dgm:pt>
    <dgm:pt modelId="{056B57D1-B62D-6242-8E90-279948FCBEAE}" type="pres">
      <dgm:prSet presAssocID="{26F44B9F-097E-9F46-82B4-4CAAC085BC45}" presName="childNode1" presStyleLbl="bgAcc1" presStyleIdx="2" presStyleCnt="3">
        <dgm:presLayoutVars>
          <dgm:bulletEnabled val="1"/>
        </dgm:presLayoutVars>
      </dgm:prSet>
      <dgm:spPr/>
    </dgm:pt>
    <dgm:pt modelId="{261AB134-DD50-A14B-A151-487DDAB85B34}" type="pres">
      <dgm:prSet presAssocID="{26F44B9F-097E-9F46-82B4-4CAAC085BC45}" presName="childNode1tx" presStyleLbl="bgAcc1" presStyleIdx="2" presStyleCnt="3">
        <dgm:presLayoutVars>
          <dgm:bulletEnabled val="1"/>
        </dgm:presLayoutVars>
      </dgm:prSet>
      <dgm:spPr/>
    </dgm:pt>
    <dgm:pt modelId="{4C5B51DD-D2AE-A245-88D9-58015E3AACF9}" type="pres">
      <dgm:prSet presAssocID="{26F44B9F-097E-9F46-82B4-4CAAC085BC45}" presName="parentNode1" presStyleLbl="node1" presStyleIdx="2" presStyleCnt="3" custScaleX="192217" custScaleY="321431" custLinFactY="-2837" custLinFactNeighborX="116" custLinFactNeighborY="-100000">
        <dgm:presLayoutVars>
          <dgm:chMax val="1"/>
          <dgm:bulletEnabled val="1"/>
        </dgm:presLayoutVars>
      </dgm:prSet>
      <dgm:spPr/>
    </dgm:pt>
    <dgm:pt modelId="{AE1CC33E-5B97-164C-8CDF-FA5F5DB7BD6C}" type="pres">
      <dgm:prSet presAssocID="{26F44B9F-097E-9F46-82B4-4CAAC085BC45}" presName="connSite1" presStyleCnt="0"/>
      <dgm:spPr/>
    </dgm:pt>
  </dgm:ptLst>
  <dgm:cxnLst>
    <dgm:cxn modelId="{3B7D2305-2CF2-CB4E-9A66-4CDBDF7667BF}" srcId="{9F3F7730-E126-B048-BF53-27B14D94E646}" destId="{4EFBAB8B-7B06-1747-89D3-BB417A27AFAA}" srcOrd="0" destOrd="0" parTransId="{3FD8A4E6-8FAA-E74E-89DE-27D039339816}" sibTransId="{CE036EE8-C720-EB41-9CBD-E3AA10E4EA63}"/>
    <dgm:cxn modelId="{271A1E1F-78A3-9A40-BF64-AE9D64FDD965}" type="presOf" srcId="{42524FDC-D7BF-1640-B604-45D6727F36D8}" destId="{E7874163-B01F-B645-B33E-0013E3DB275E}" srcOrd="1" destOrd="0" presId="urn:microsoft.com/office/officeart/2005/8/layout/hProcess4"/>
    <dgm:cxn modelId="{A67F823A-B5D7-3441-BDCA-6CB985B94550}" type="presOf" srcId="{AC338351-6472-0347-AACE-7890E36C815B}" destId="{C5938298-EF32-A841-A95B-666451C2D485}" srcOrd="1" destOrd="1" presId="urn:microsoft.com/office/officeart/2005/8/layout/hProcess4"/>
    <dgm:cxn modelId="{96EE9E3C-E9E6-9D46-B109-A702BFEA6626}" type="presOf" srcId="{AC338351-6472-0347-AACE-7890E36C815B}" destId="{221E3461-3C06-0540-8758-B3DEDF5FBD01}" srcOrd="0" destOrd="1" presId="urn:microsoft.com/office/officeart/2005/8/layout/hProcess4"/>
    <dgm:cxn modelId="{1253D33C-00AC-3A42-9675-0EEE9AB27CDB}" srcId="{26F44B9F-097E-9F46-82B4-4CAAC085BC45}" destId="{A091307F-222F-014F-87F7-DAA000ECC6A0}" srcOrd="1" destOrd="0" parTransId="{E9C3DF3E-4145-874C-B5D8-230DF76D96DD}" sibTransId="{F1788A34-11E2-074A-8BC3-D92A9C6F89E7}"/>
    <dgm:cxn modelId="{BD9ED645-9680-CC40-9183-082CBA7ACD6F}" srcId="{26F44B9F-097E-9F46-82B4-4CAAC085BC45}" destId="{B8645FD1-C62E-B64F-8F28-C261818FB3C3}" srcOrd="0" destOrd="0" parTransId="{CA29394D-AA4F-1F4A-B7C4-A4077C0FAF0A}" sibTransId="{3F2210D1-5688-3B44-816B-0D832D023C37}"/>
    <dgm:cxn modelId="{2B9B9448-582C-E949-A002-914674A80B68}" type="presOf" srcId="{A091307F-222F-014F-87F7-DAA000ECC6A0}" destId="{056B57D1-B62D-6242-8E90-279948FCBEAE}" srcOrd="0" destOrd="1" presId="urn:microsoft.com/office/officeart/2005/8/layout/hProcess4"/>
    <dgm:cxn modelId="{374A7452-4DD5-D44C-8874-80B104B3AA13}" type="presOf" srcId="{102A73B3-8D04-D54D-A809-E103F4A411F9}" destId="{221E3461-3C06-0540-8758-B3DEDF5FBD01}" srcOrd="0" destOrd="0" presId="urn:microsoft.com/office/officeart/2005/8/layout/hProcess4"/>
    <dgm:cxn modelId="{B6ED1559-9E44-9546-8626-65ECA5C0D996}" type="presOf" srcId="{26F44B9F-097E-9F46-82B4-4CAAC085BC45}" destId="{4C5B51DD-D2AE-A245-88D9-58015E3AACF9}" srcOrd="0" destOrd="0" presId="urn:microsoft.com/office/officeart/2005/8/layout/hProcess4"/>
    <dgm:cxn modelId="{C588745F-48E5-6B49-A77B-9AFB81A27D85}" type="presOf" srcId="{14FAF53D-9E93-A44C-B7C1-CC1E3E9C1E05}" destId="{9D960FF0-7A9C-FA47-BB35-E19C5FD9CDEE}" srcOrd="0" destOrd="0" presId="urn:microsoft.com/office/officeart/2005/8/layout/hProcess4"/>
    <dgm:cxn modelId="{E8199671-B222-794C-A59F-E0DCDDB83F21}" type="presOf" srcId="{B8645FD1-C62E-B64F-8F28-C261818FB3C3}" destId="{261AB134-DD50-A14B-A151-487DDAB85B34}" srcOrd="1" destOrd="0" presId="urn:microsoft.com/office/officeart/2005/8/layout/hProcess4"/>
    <dgm:cxn modelId="{EDE6907A-AA41-E340-B7CC-4B23E6FDF696}" type="presOf" srcId="{42524FDC-D7BF-1640-B604-45D6727F36D8}" destId="{21A0BF5C-1128-4C46-8255-5DB0B131ECEF}" srcOrd="0" destOrd="0" presId="urn:microsoft.com/office/officeart/2005/8/layout/hProcess4"/>
    <dgm:cxn modelId="{8D9C307D-628E-894A-9361-1AEE2DB27D99}" srcId="{9F3F7730-E126-B048-BF53-27B14D94E646}" destId="{26F44B9F-097E-9F46-82B4-4CAAC085BC45}" srcOrd="2" destOrd="0" parTransId="{7BE9FC8D-7C88-A042-BF87-68B704A818DC}" sibTransId="{08F3B9DD-0ED0-B041-B501-E71BA9D08F16}"/>
    <dgm:cxn modelId="{6C075F8D-BF1E-0C49-8B94-F5EE31DCF78B}" type="presOf" srcId="{C0203816-F19E-F046-8C58-B503F712216C}" destId="{384B46E7-32BA-4A43-9203-9D0BB709A3C4}" srcOrd="0" destOrd="0" presId="urn:microsoft.com/office/officeart/2005/8/layout/hProcess4"/>
    <dgm:cxn modelId="{22C6E092-8F46-9343-94C9-7F9E336D627A}" srcId="{4EFBAB8B-7B06-1747-89D3-BB417A27AFAA}" destId="{AC338351-6472-0347-AACE-7890E36C815B}" srcOrd="1" destOrd="0" parTransId="{A3559A0D-CA62-BE48-8249-17A771D5F30E}" sibTransId="{1D1BAD64-E3E1-CE4E-96AD-A9AE25EAEADC}"/>
    <dgm:cxn modelId="{5E943093-FC23-9E4E-84EE-13B4EF8971C9}" type="presOf" srcId="{9F3F7730-E126-B048-BF53-27B14D94E646}" destId="{CF57DCD4-1B38-244C-A77A-1E29594925FC}" srcOrd="0" destOrd="0" presId="urn:microsoft.com/office/officeart/2005/8/layout/hProcess4"/>
    <dgm:cxn modelId="{F9C0A193-7816-D244-9117-FBC85B055518}" type="presOf" srcId="{A091307F-222F-014F-87F7-DAA000ECC6A0}" destId="{261AB134-DD50-A14B-A151-487DDAB85B34}" srcOrd="1" destOrd="1" presId="urn:microsoft.com/office/officeart/2005/8/layout/hProcess4"/>
    <dgm:cxn modelId="{34EBD299-7F89-3342-B24C-5B43AAB3D6A6}" type="presOf" srcId="{CE036EE8-C720-EB41-9CBD-E3AA10E4EA63}" destId="{FE83DA8B-ED0C-CD4F-BED5-BA4D6A5937DE}" srcOrd="0" destOrd="0" presId="urn:microsoft.com/office/officeart/2005/8/layout/hProcess4"/>
    <dgm:cxn modelId="{102BA19D-9E4F-104A-85C7-5BACAEF4377F}" srcId="{C0203816-F19E-F046-8C58-B503F712216C}" destId="{42524FDC-D7BF-1640-B604-45D6727F36D8}" srcOrd="0" destOrd="0" parTransId="{DAA2F51D-BE01-174D-8845-5A03AF34A1C3}" sibTransId="{2BB465C9-B9D4-284B-9CBE-0F8EAF4B89E6}"/>
    <dgm:cxn modelId="{DD7D39C3-F399-9448-A811-571D7CC5C795}" type="presOf" srcId="{4EFBAB8B-7B06-1747-89D3-BB417A27AFAA}" destId="{D9847E93-F99A-FB40-8760-2C263B1BF1ED}" srcOrd="0" destOrd="0" presId="urn:microsoft.com/office/officeart/2005/8/layout/hProcess4"/>
    <dgm:cxn modelId="{94931DCA-A7EA-2346-938D-4BE3E8C73B47}" type="presOf" srcId="{102A73B3-8D04-D54D-A809-E103F4A411F9}" destId="{C5938298-EF32-A841-A95B-666451C2D485}" srcOrd="1" destOrd="0" presId="urn:microsoft.com/office/officeart/2005/8/layout/hProcess4"/>
    <dgm:cxn modelId="{2B33FADA-9B84-A74D-93C5-724AC64BA241}" srcId="{4EFBAB8B-7B06-1747-89D3-BB417A27AFAA}" destId="{102A73B3-8D04-D54D-A809-E103F4A411F9}" srcOrd="0" destOrd="0" parTransId="{4B6FFA78-3887-E342-A401-512AEDF5418E}" sibTransId="{EAD63E2F-2171-3C43-81AC-65D7DCBC007D}"/>
    <dgm:cxn modelId="{C08F11DB-429B-BB4D-9169-488876994A4B}" type="presOf" srcId="{B8645FD1-C62E-B64F-8F28-C261818FB3C3}" destId="{056B57D1-B62D-6242-8E90-279948FCBEAE}" srcOrd="0" destOrd="0" presId="urn:microsoft.com/office/officeart/2005/8/layout/hProcess4"/>
    <dgm:cxn modelId="{176288FE-5AFD-4C48-9CE6-D7A0BF9C8556}" srcId="{9F3F7730-E126-B048-BF53-27B14D94E646}" destId="{C0203816-F19E-F046-8C58-B503F712216C}" srcOrd="1" destOrd="0" parTransId="{17D9D3B3-73F2-7346-8772-6A8B16AB07EF}" sibTransId="{14FAF53D-9E93-A44C-B7C1-CC1E3E9C1E05}"/>
    <dgm:cxn modelId="{3159A8AB-D670-3240-B1B3-F9EAC8295ED9}" type="presParOf" srcId="{CF57DCD4-1B38-244C-A77A-1E29594925FC}" destId="{096B187E-28FC-2F44-A912-F950F7F9A2F9}" srcOrd="0" destOrd="0" presId="urn:microsoft.com/office/officeart/2005/8/layout/hProcess4"/>
    <dgm:cxn modelId="{DE5DAD3C-6566-E24D-8651-824E97251367}" type="presParOf" srcId="{CF57DCD4-1B38-244C-A77A-1E29594925FC}" destId="{B47A6218-A09D-A549-A73C-19823B4BA82B}" srcOrd="1" destOrd="0" presId="urn:microsoft.com/office/officeart/2005/8/layout/hProcess4"/>
    <dgm:cxn modelId="{CD09E720-CC57-CE48-B97E-F9C5A031902C}" type="presParOf" srcId="{CF57DCD4-1B38-244C-A77A-1E29594925FC}" destId="{5BF29847-DA92-AF42-ACCB-FAF48419B937}" srcOrd="2" destOrd="0" presId="urn:microsoft.com/office/officeart/2005/8/layout/hProcess4"/>
    <dgm:cxn modelId="{135C43A2-3C89-9F4C-8705-965F99BA9AF3}" type="presParOf" srcId="{5BF29847-DA92-AF42-ACCB-FAF48419B937}" destId="{B3F0F3AA-6A1F-A647-99EF-B7D4E1E9419A}" srcOrd="0" destOrd="0" presId="urn:microsoft.com/office/officeart/2005/8/layout/hProcess4"/>
    <dgm:cxn modelId="{73D867B8-9C07-5B49-9C5D-5F9BE55ED42C}" type="presParOf" srcId="{B3F0F3AA-6A1F-A647-99EF-B7D4E1E9419A}" destId="{AA7D5104-5D3C-2C4C-89BA-B577AF069E76}" srcOrd="0" destOrd="0" presId="urn:microsoft.com/office/officeart/2005/8/layout/hProcess4"/>
    <dgm:cxn modelId="{87A9FAEC-9327-424B-9C64-6384B104D7FE}" type="presParOf" srcId="{B3F0F3AA-6A1F-A647-99EF-B7D4E1E9419A}" destId="{221E3461-3C06-0540-8758-B3DEDF5FBD01}" srcOrd="1" destOrd="0" presId="urn:microsoft.com/office/officeart/2005/8/layout/hProcess4"/>
    <dgm:cxn modelId="{8E7C569C-13CD-6642-81D5-A9CBCE2CC079}" type="presParOf" srcId="{B3F0F3AA-6A1F-A647-99EF-B7D4E1E9419A}" destId="{C5938298-EF32-A841-A95B-666451C2D485}" srcOrd="2" destOrd="0" presId="urn:microsoft.com/office/officeart/2005/8/layout/hProcess4"/>
    <dgm:cxn modelId="{1130D814-686E-7B4C-82D6-530D400E7F68}" type="presParOf" srcId="{B3F0F3AA-6A1F-A647-99EF-B7D4E1E9419A}" destId="{D9847E93-F99A-FB40-8760-2C263B1BF1ED}" srcOrd="3" destOrd="0" presId="urn:microsoft.com/office/officeart/2005/8/layout/hProcess4"/>
    <dgm:cxn modelId="{BA574786-5F60-F344-A50D-C1C6C0DDB975}" type="presParOf" srcId="{B3F0F3AA-6A1F-A647-99EF-B7D4E1E9419A}" destId="{572F8D3B-638C-5F47-B0F9-1DC5DA5E36A9}" srcOrd="4" destOrd="0" presId="urn:microsoft.com/office/officeart/2005/8/layout/hProcess4"/>
    <dgm:cxn modelId="{1164DF25-8D82-3841-818E-5B558C4F751C}" type="presParOf" srcId="{5BF29847-DA92-AF42-ACCB-FAF48419B937}" destId="{FE83DA8B-ED0C-CD4F-BED5-BA4D6A5937DE}" srcOrd="1" destOrd="0" presId="urn:microsoft.com/office/officeart/2005/8/layout/hProcess4"/>
    <dgm:cxn modelId="{CD29D649-C313-844B-BE7C-A48B95B8164C}" type="presParOf" srcId="{5BF29847-DA92-AF42-ACCB-FAF48419B937}" destId="{9024C689-3D40-2844-A08B-5CB3037CD7F3}" srcOrd="2" destOrd="0" presId="urn:microsoft.com/office/officeart/2005/8/layout/hProcess4"/>
    <dgm:cxn modelId="{F07FA178-8436-2348-B69B-71B6F0956D12}" type="presParOf" srcId="{9024C689-3D40-2844-A08B-5CB3037CD7F3}" destId="{B6E6AAD1-B904-1944-BFB6-C6380306B271}" srcOrd="0" destOrd="0" presId="urn:microsoft.com/office/officeart/2005/8/layout/hProcess4"/>
    <dgm:cxn modelId="{32C45BEF-73F2-6B48-AF34-B47AF9CFEACA}" type="presParOf" srcId="{9024C689-3D40-2844-A08B-5CB3037CD7F3}" destId="{21A0BF5C-1128-4C46-8255-5DB0B131ECEF}" srcOrd="1" destOrd="0" presId="urn:microsoft.com/office/officeart/2005/8/layout/hProcess4"/>
    <dgm:cxn modelId="{75CF5A16-031C-A24A-BC49-F034DAEE8B17}" type="presParOf" srcId="{9024C689-3D40-2844-A08B-5CB3037CD7F3}" destId="{E7874163-B01F-B645-B33E-0013E3DB275E}" srcOrd="2" destOrd="0" presId="urn:microsoft.com/office/officeart/2005/8/layout/hProcess4"/>
    <dgm:cxn modelId="{A14956F3-1B72-E142-9BF9-ADFE15C34AB8}" type="presParOf" srcId="{9024C689-3D40-2844-A08B-5CB3037CD7F3}" destId="{384B46E7-32BA-4A43-9203-9D0BB709A3C4}" srcOrd="3" destOrd="0" presId="urn:microsoft.com/office/officeart/2005/8/layout/hProcess4"/>
    <dgm:cxn modelId="{29D873D9-595C-B647-8987-F30E62FE2B04}" type="presParOf" srcId="{9024C689-3D40-2844-A08B-5CB3037CD7F3}" destId="{5AE4EC66-5A89-EA45-BBFE-D57E29578B0F}" srcOrd="4" destOrd="0" presId="urn:microsoft.com/office/officeart/2005/8/layout/hProcess4"/>
    <dgm:cxn modelId="{7397E14B-FCCC-D54D-A7F5-F3D1ED4FC91D}" type="presParOf" srcId="{5BF29847-DA92-AF42-ACCB-FAF48419B937}" destId="{9D960FF0-7A9C-FA47-BB35-E19C5FD9CDEE}" srcOrd="3" destOrd="0" presId="urn:microsoft.com/office/officeart/2005/8/layout/hProcess4"/>
    <dgm:cxn modelId="{7B67DB5F-306D-4B4B-A8AA-023D1EF51A46}" type="presParOf" srcId="{5BF29847-DA92-AF42-ACCB-FAF48419B937}" destId="{D166422D-F7D7-A848-A63C-22646E5E89FD}" srcOrd="4" destOrd="0" presId="urn:microsoft.com/office/officeart/2005/8/layout/hProcess4"/>
    <dgm:cxn modelId="{0003FE48-6091-3A4F-9643-DB987A89AC6B}" type="presParOf" srcId="{D166422D-F7D7-A848-A63C-22646E5E89FD}" destId="{B4C55D26-D532-FC48-80FE-95E399C99685}" srcOrd="0" destOrd="0" presId="urn:microsoft.com/office/officeart/2005/8/layout/hProcess4"/>
    <dgm:cxn modelId="{1B201CE8-4DEB-3A43-B390-E8FE70E110D1}" type="presParOf" srcId="{D166422D-F7D7-A848-A63C-22646E5E89FD}" destId="{056B57D1-B62D-6242-8E90-279948FCBEAE}" srcOrd="1" destOrd="0" presId="urn:microsoft.com/office/officeart/2005/8/layout/hProcess4"/>
    <dgm:cxn modelId="{E334C335-48DD-DC4D-8D56-D429BE242A07}" type="presParOf" srcId="{D166422D-F7D7-A848-A63C-22646E5E89FD}" destId="{261AB134-DD50-A14B-A151-487DDAB85B34}" srcOrd="2" destOrd="0" presId="urn:microsoft.com/office/officeart/2005/8/layout/hProcess4"/>
    <dgm:cxn modelId="{62EA49B2-03DB-2344-A52A-5A06CEDB0A12}" type="presParOf" srcId="{D166422D-F7D7-A848-A63C-22646E5E89FD}" destId="{4C5B51DD-D2AE-A245-88D9-58015E3AACF9}" srcOrd="3" destOrd="0" presId="urn:microsoft.com/office/officeart/2005/8/layout/hProcess4"/>
    <dgm:cxn modelId="{546CA8E1-4597-B149-9237-ACFD6B54A643}" type="presParOf" srcId="{D166422D-F7D7-A848-A63C-22646E5E89FD}" destId="{AE1CC33E-5B97-164C-8CDF-FA5F5DB7BD6C}"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E3461-3C06-0540-8758-B3DEDF5FBD01}">
      <dsp:nvSpPr>
        <dsp:cNvPr id="0" name=""/>
        <dsp:cNvSpPr/>
      </dsp:nvSpPr>
      <dsp:spPr>
        <a:xfrm>
          <a:off x="266323" y="1784926"/>
          <a:ext cx="1628138" cy="1342873"/>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endParaRPr lang="en-US" sz="3000" kern="1200" dirty="0"/>
        </a:p>
        <a:p>
          <a:pPr marL="285750" lvl="1" indent="-285750" algn="l" defTabSz="1333500">
            <a:lnSpc>
              <a:spcPct val="90000"/>
            </a:lnSpc>
            <a:spcBef>
              <a:spcPct val="0"/>
            </a:spcBef>
            <a:spcAft>
              <a:spcPct val="15000"/>
            </a:spcAft>
            <a:buChar char="•"/>
          </a:pPr>
          <a:endParaRPr lang="en-US" sz="3000" kern="1200" dirty="0"/>
        </a:p>
      </dsp:txBody>
      <dsp:txXfrm>
        <a:off x="297226" y="1815829"/>
        <a:ext cx="1566332" cy="993308"/>
      </dsp:txXfrm>
    </dsp:sp>
    <dsp:sp modelId="{FE83DA8B-ED0C-CD4F-BED5-BA4D6A5937DE}">
      <dsp:nvSpPr>
        <dsp:cNvPr id="0" name=""/>
        <dsp:cNvSpPr/>
      </dsp:nvSpPr>
      <dsp:spPr>
        <a:xfrm>
          <a:off x="1341067" y="1747751"/>
          <a:ext cx="2876528" cy="2876528"/>
        </a:xfrm>
        <a:prstGeom prst="leftCircularArrow">
          <a:avLst>
            <a:gd name="adj1" fmla="val 1562"/>
            <a:gd name="adj2" fmla="val 185311"/>
            <a:gd name="adj3" fmla="val 3205010"/>
            <a:gd name="adj4" fmla="val 10268678"/>
            <a:gd name="adj5" fmla="val 182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847E93-F99A-FB40-8760-2C263B1BF1ED}">
      <dsp:nvSpPr>
        <dsp:cNvPr id="0" name=""/>
        <dsp:cNvSpPr/>
      </dsp:nvSpPr>
      <dsp:spPr>
        <a:xfrm>
          <a:off x="68255" y="1311052"/>
          <a:ext cx="2700567" cy="1875265"/>
        </a:xfrm>
        <a:prstGeom prst="roundRect">
          <a:avLst>
            <a:gd name="adj" fmla="val 10000"/>
          </a:avLst>
        </a:prstGeom>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81280" rIns="121920" bIns="8128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123180" y="1365977"/>
        <a:ext cx="2590717" cy="1765415"/>
      </dsp:txXfrm>
    </dsp:sp>
    <dsp:sp modelId="{21A0BF5C-1128-4C46-8255-5DB0B131ECEF}">
      <dsp:nvSpPr>
        <dsp:cNvPr id="0" name=""/>
        <dsp:cNvSpPr/>
      </dsp:nvSpPr>
      <dsp:spPr>
        <a:xfrm>
          <a:off x="3217343" y="2411355"/>
          <a:ext cx="1628138" cy="13428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endParaRPr lang="en-US" sz="3000" kern="1200" dirty="0"/>
        </a:p>
      </dsp:txBody>
      <dsp:txXfrm>
        <a:off x="3248246" y="2730016"/>
        <a:ext cx="1566332" cy="993308"/>
      </dsp:txXfrm>
    </dsp:sp>
    <dsp:sp modelId="{9D960FF0-7A9C-FA47-BB35-E19C5FD9CDEE}">
      <dsp:nvSpPr>
        <dsp:cNvPr id="0" name=""/>
        <dsp:cNvSpPr/>
      </dsp:nvSpPr>
      <dsp:spPr>
        <a:xfrm>
          <a:off x="4946425" y="903811"/>
          <a:ext cx="2981826" cy="3473149"/>
        </a:xfrm>
        <a:prstGeom prst="circularArrow">
          <a:avLst>
            <a:gd name="adj1" fmla="val 1436"/>
            <a:gd name="adj2" fmla="val 169862"/>
            <a:gd name="adj3" fmla="val 18514134"/>
            <a:gd name="adj4" fmla="val 11435017"/>
            <a:gd name="adj5" fmla="val 1675"/>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84B46E7-32BA-4A43-9203-9D0BB709A3C4}">
      <dsp:nvSpPr>
        <dsp:cNvPr id="0" name=""/>
        <dsp:cNvSpPr/>
      </dsp:nvSpPr>
      <dsp:spPr>
        <a:xfrm>
          <a:off x="2971798" y="2362203"/>
          <a:ext cx="2773493" cy="1781484"/>
        </a:xfrm>
        <a:prstGeom prst="roundRect">
          <a:avLst>
            <a:gd name="adj" fmla="val 10000"/>
          </a:avLst>
        </a:prstGeom>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81280" rIns="121920" bIns="8128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3023976" y="2414381"/>
        <a:ext cx="2669137" cy="1677128"/>
      </dsp:txXfrm>
    </dsp:sp>
    <dsp:sp modelId="{056B57D1-B62D-6242-8E90-279948FCBEAE}">
      <dsp:nvSpPr>
        <dsp:cNvPr id="0" name=""/>
        <dsp:cNvSpPr/>
      </dsp:nvSpPr>
      <dsp:spPr>
        <a:xfrm>
          <a:off x="6208993" y="1791269"/>
          <a:ext cx="1628138" cy="1342873"/>
        </a:xfrm>
        <a:prstGeom prst="roundRect">
          <a:avLst>
            <a:gd name="adj" fmla="val 10000"/>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285750" lvl="1" indent="-285750" algn="l" defTabSz="1333500">
            <a:lnSpc>
              <a:spcPct val="90000"/>
            </a:lnSpc>
            <a:spcBef>
              <a:spcPct val="0"/>
            </a:spcBef>
            <a:spcAft>
              <a:spcPct val="15000"/>
            </a:spcAft>
            <a:buChar char="•"/>
          </a:pPr>
          <a:endParaRPr lang="en-US" sz="3000" kern="1200" dirty="0"/>
        </a:p>
        <a:p>
          <a:pPr marL="285750" lvl="1" indent="-285750" algn="l" defTabSz="1333500">
            <a:lnSpc>
              <a:spcPct val="90000"/>
            </a:lnSpc>
            <a:spcBef>
              <a:spcPct val="0"/>
            </a:spcBef>
            <a:spcAft>
              <a:spcPct val="15000"/>
            </a:spcAft>
            <a:buChar char="•"/>
          </a:pPr>
          <a:endParaRPr lang="en-US" sz="3000" kern="1200" dirty="0"/>
        </a:p>
      </dsp:txBody>
      <dsp:txXfrm>
        <a:off x="6239896" y="1822172"/>
        <a:ext cx="1566332" cy="993308"/>
      </dsp:txXfrm>
    </dsp:sp>
    <dsp:sp modelId="{4C5B51DD-D2AE-A245-88D9-58015E3AACF9}">
      <dsp:nvSpPr>
        <dsp:cNvPr id="0" name=""/>
        <dsp:cNvSpPr/>
      </dsp:nvSpPr>
      <dsp:spPr>
        <a:xfrm>
          <a:off x="5904970" y="1617353"/>
          <a:ext cx="2781829" cy="1849890"/>
        </a:xfrm>
        <a:prstGeom prst="roundRect">
          <a:avLst>
            <a:gd name="adj" fmla="val 10000"/>
          </a:avLst>
        </a:prstGeom>
        <a:blipFill rotWithShape="0">
          <a:blip xmlns:r="http://schemas.openxmlformats.org/officeDocument/2006/relationships" r:embed="rId3">
            <a:extLst>
              <a:ext uri="{28A0092B-C50C-407E-A947-70E740481C1C}">
                <a14:useLocalDpi xmlns:a14="http://schemas.microsoft.com/office/drawing/2010/main" val="0"/>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81280" rIns="121920" bIns="81280" numCol="1" spcCol="1270" anchor="ctr" anchorCtr="0">
          <a:noAutofit/>
        </a:bodyPr>
        <a:lstStyle/>
        <a:p>
          <a:pPr marL="0" lvl="0" indent="0" algn="ctr" defTabSz="2844800">
            <a:lnSpc>
              <a:spcPct val="90000"/>
            </a:lnSpc>
            <a:spcBef>
              <a:spcPct val="0"/>
            </a:spcBef>
            <a:spcAft>
              <a:spcPct val="35000"/>
            </a:spcAft>
            <a:buNone/>
          </a:pPr>
          <a:endParaRPr lang="en-US" sz="6400" kern="1200" dirty="0"/>
        </a:p>
      </dsp:txBody>
      <dsp:txXfrm>
        <a:off x="5959151" y="1671534"/>
        <a:ext cx="2673467" cy="17415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871A6AAD-2246-4D4C-9C23-1252DBD76062}" type="slidenum">
              <a:rPr lang="en-US"/>
              <a:pPr/>
              <a:t>‹#›</a:t>
            </a:fld>
            <a:endParaRPr lang="en-US"/>
          </a:p>
        </p:txBody>
      </p:sp>
    </p:spTree>
    <p:extLst>
      <p:ext uri="{BB962C8B-B14F-4D97-AF65-F5344CB8AC3E}">
        <p14:creationId xmlns:p14="http://schemas.microsoft.com/office/powerpoint/2010/main" val="1480267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dirty="0">
                <a:latin typeface="Times" pitchFamily="-107" charset="0"/>
                <a:ea typeface="+mn-ea"/>
                <a:cs typeface="+mn-cs"/>
              </a:defRPr>
            </a:lvl1pPr>
          </a:lstStyle>
          <a:p>
            <a:pPr>
              <a:defRPr/>
            </a:pPr>
            <a:endParaRPr lang="en-US"/>
          </a:p>
        </p:txBody>
      </p:sp>
      <p:sp>
        <p:nvSpPr>
          <p:cNvPr id="181252" name="Rectangle 4"/>
          <p:cNvSpPr>
            <a:spLocks noGrp="1" noRot="1" noChangeAspect="1" noChangeArrowheads="1" noTextEdit="1"/>
          </p:cNvSpPr>
          <p:nvPr>
            <p:ph type="sldImg" idx="2"/>
          </p:nvPr>
        </p:nvSpPr>
        <p:spPr bwMode="auto">
          <a:xfrm>
            <a:off x="448065" y="1312069"/>
            <a:ext cx="3221567" cy="2416175"/>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0"/>
            <a:r>
              <a:rPr lang="en-US" noProof="0" dirty="0"/>
              <a:t>Second level</a:t>
            </a:r>
          </a:p>
          <a:p>
            <a:pPr lvl="0"/>
            <a:r>
              <a:rPr lang="en-US" noProof="0" dirty="0"/>
              <a:t>Third level</a:t>
            </a:r>
          </a:p>
          <a:p>
            <a:pPr lvl="0"/>
            <a:r>
              <a:rPr lang="en-US" noProof="0" dirty="0"/>
              <a:t>Fourth level</a:t>
            </a:r>
          </a:p>
          <a:p>
            <a:pPr lvl="0"/>
            <a:r>
              <a:rPr lang="en-US" noProof="0" dirty="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defRPr sz="1300" dirty="0">
                <a:latin typeface="Times" pitchFamily="-107"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Times" pitchFamily="-65" charset="0"/>
              </a:defRPr>
            </a:lvl1pPr>
          </a:lstStyle>
          <a:p>
            <a:fld id="{C73CC490-0B1E-E741-9BBC-1FBACF178FFE}" type="slidenum">
              <a:rPr lang="en-US"/>
              <a:pPr/>
              <a:t>‹#›</a:t>
            </a:fld>
            <a:endParaRPr lang="en-US"/>
          </a:p>
        </p:txBody>
      </p:sp>
      <p:sp>
        <p:nvSpPr>
          <p:cNvPr id="2" name="TextBox 1"/>
          <p:cNvSpPr txBox="1"/>
          <p:nvPr/>
        </p:nvSpPr>
        <p:spPr>
          <a:xfrm>
            <a:off x="448065" y="799004"/>
            <a:ext cx="6257535" cy="430887"/>
          </a:xfrm>
          <a:prstGeom prst="rect">
            <a:avLst/>
          </a:prstGeom>
          <a:noFill/>
        </p:spPr>
        <p:txBody>
          <a:bodyPr wrap="square" rtlCol="0">
            <a:spAutoFit/>
          </a:bodyPr>
          <a:lstStyle/>
          <a:p>
            <a:r>
              <a:rPr lang="en-US" sz="1100" b="1" dirty="0"/>
              <a:t>DESIRED RESULTS TRAINING                                                               SESSION 3: DRDP</a:t>
            </a:r>
            <a:r>
              <a:rPr lang="en-US" sz="1100" b="1" baseline="0" dirty="0"/>
              <a:t> </a:t>
            </a:r>
          </a:p>
          <a:p>
            <a:r>
              <a:rPr lang="en-US" sz="1100" b="1" baseline="0" dirty="0"/>
              <a:t>                                                                                                                            </a:t>
            </a:r>
            <a:r>
              <a:rPr lang="en-US" sz="1100" b="1" dirty="0"/>
              <a:t>Handout</a:t>
            </a:r>
            <a:r>
              <a:rPr lang="en-US" sz="1100" b="1" baseline="0" dirty="0"/>
              <a:t>               </a:t>
            </a:r>
            <a:endParaRPr lang="en-US" sz="1100" b="1" dirty="0"/>
          </a:p>
        </p:txBody>
      </p:sp>
      <p:sp>
        <p:nvSpPr>
          <p:cNvPr id="3" name="TextBox 2"/>
          <p:cNvSpPr txBox="1"/>
          <p:nvPr/>
        </p:nvSpPr>
        <p:spPr>
          <a:xfrm>
            <a:off x="4815681" y="1569523"/>
            <a:ext cx="1828800" cy="276999"/>
          </a:xfrm>
          <a:prstGeom prst="rect">
            <a:avLst/>
          </a:prstGeom>
          <a:noFill/>
        </p:spPr>
        <p:txBody>
          <a:bodyPr wrap="square" rtlCol="0">
            <a:spAutoFit/>
          </a:bodyPr>
          <a:lstStyle/>
          <a:p>
            <a:pPr algn="ctr"/>
            <a:r>
              <a:rPr lang="en-US" sz="1200" b="1" dirty="0"/>
              <a:t>None</a:t>
            </a:r>
          </a:p>
        </p:txBody>
      </p:sp>
    </p:spTree>
    <p:extLst>
      <p:ext uri="{BB962C8B-B14F-4D97-AF65-F5344CB8AC3E}">
        <p14:creationId xmlns:p14="http://schemas.microsoft.com/office/powerpoint/2010/main" val="3170249553"/>
      </p:ext>
    </p:extLst>
  </p:cSld>
  <p:clrMap bg1="lt1" tx1="dk1" bg2="lt2" tx2="dk2" accent1="accent1" accent2="accent2" accent3="accent3" accent4="accent4" accent5="accent5" accent6="accent6" hlink="hlink" folHlink="folHlink"/>
  <p:hf hdr="0" ftr="0" dt="0"/>
  <p:notesStyle>
    <a:lvl1pPr algn="l" rtl="0" eaLnBrk="0" fontAlgn="base" hangingPunct="0">
      <a:spcBef>
        <a:spcPts val="0"/>
      </a:spcBef>
      <a:spcAft>
        <a:spcPct val="0"/>
      </a:spcAft>
      <a:defRPr sz="1600" kern="1200">
        <a:solidFill>
          <a:schemeClr val="tx1"/>
        </a:solidFill>
        <a:latin typeface="Arial" pitchFamily="34" charset="0"/>
        <a:ea typeface="ＭＳ Ｐゴシック" pitchFamily="34" charset="-128"/>
        <a:cs typeface="Arial" pitchFamily="34" charset="0"/>
      </a:defRPr>
    </a:lvl1pPr>
    <a:lvl2pPr marL="742950" indent="-28575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2pPr>
    <a:lvl3pPr marL="11430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3pPr>
    <a:lvl4pPr marL="16002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4pPr>
    <a:lvl5pPr marL="2057400" indent="-228600" algn="l" rtl="0" eaLnBrk="0" fontAlgn="base" hangingPunct="0">
      <a:spcBef>
        <a:spcPct val="30000"/>
      </a:spcBef>
      <a:spcAft>
        <a:spcPct val="0"/>
      </a:spcAft>
      <a:defRPr sz="1200" kern="1200">
        <a:solidFill>
          <a:schemeClr val="tx1"/>
        </a:solidFill>
        <a:latin typeface="Times New Roman" pitchFamily="-109" charset="0"/>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09600" y="1371600"/>
            <a:ext cx="3221038" cy="2416175"/>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In this session, participants will learn about the Desired Results Developmental Profile (DRDP).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We will focus on observation skills, rating the DRDP, collecting the DRDP data, the Summary of Findings, and the Child’s Developmental Progress form.</a:t>
            </a:r>
          </a:p>
          <a:p>
            <a:pPr eaLnBrk="1" hangingPunct="1">
              <a:spcBef>
                <a:spcPct val="0"/>
              </a:spcBef>
            </a:pPr>
            <a:endParaRPr lang="en-US" dirty="0">
              <a:latin typeface="Arial" charset="0"/>
            </a:endParaRPr>
          </a:p>
        </p:txBody>
      </p:sp>
      <p:sp>
        <p:nvSpPr>
          <p:cNvPr id="22532" name="Slide Number Placeholder 3"/>
          <p:cNvSpPr>
            <a:spLocks noGrp="1"/>
          </p:cNvSpPr>
          <p:nvPr>
            <p:ph type="sldNum" sz="quarter" idx="5"/>
          </p:nvPr>
        </p:nvSpPr>
        <p:spPr bwMode="auto">
          <a:noFill/>
          <a:ln>
            <a:miter lim="800000"/>
            <a:headEnd/>
            <a:tailEnd/>
          </a:ln>
        </p:spPr>
        <p:txBody>
          <a:bodyPr/>
          <a:lstStyle/>
          <a:p>
            <a:pPr defTabSz="965004"/>
            <a:r>
              <a:rPr lang="en-US" dirty="0">
                <a:solidFill>
                  <a:srgbClr val="000000"/>
                </a:solidFill>
                <a:latin typeface="Arial" charset="0"/>
              </a:rPr>
              <a:t>1</a:t>
            </a:r>
          </a:p>
        </p:txBody>
      </p:sp>
    </p:spTree>
    <p:extLst>
      <p:ext uri="{BB962C8B-B14F-4D97-AF65-F5344CB8AC3E}">
        <p14:creationId xmlns:p14="http://schemas.microsoft.com/office/powerpoint/2010/main" val="114422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26"/>
          <p:cNvSpPr>
            <a:spLocks noGrp="1" noRot="1" noChangeAspect="1" noChangeArrowheads="1" noTextEdit="1"/>
          </p:cNvSpPr>
          <p:nvPr>
            <p:ph type="sldImg"/>
          </p:nvPr>
        </p:nvSpPr>
        <p:spPr>
          <a:xfrm>
            <a:off x="538163" y="1524000"/>
            <a:ext cx="3119437" cy="2339975"/>
          </a:xfrm>
          <a:solidFill>
            <a:srgbClr val="FFFFFF"/>
          </a:solidFill>
          <a:ln/>
        </p:spPr>
      </p:sp>
      <p:sp>
        <p:nvSpPr>
          <p:cNvPr id="223235" name="Rectangle 1027"/>
          <p:cNvSpPr>
            <a:spLocks noGrp="1" noChangeArrowheads="1"/>
          </p:cNvSpPr>
          <p:nvPr>
            <p:ph type="body" idx="1"/>
          </p:nvPr>
        </p:nvSpPr>
        <p:spPr>
          <a:xfrm>
            <a:off x="731838" y="4560888"/>
            <a:ext cx="5851525" cy="4319587"/>
          </a:xfrm>
          <a:solidFill>
            <a:srgbClr val="FFFFFF"/>
          </a:solidFill>
          <a:ln/>
        </p:spPr>
        <p:txBody>
          <a:bodyPr/>
          <a:lstStyle/>
          <a:p>
            <a:r>
              <a:rPr lang="en-US" b="1" dirty="0">
                <a:latin typeface="Arial" pitchFamily="-65" charset="0"/>
                <a:ea typeface="ＭＳ Ｐゴシック" pitchFamily="-65" charset="-128"/>
                <a:cs typeface="Arial" pitchFamily="-65" charset="0"/>
              </a:rPr>
              <a:t>Trainer note: </a:t>
            </a:r>
          </a:p>
          <a:p>
            <a:r>
              <a:rPr lang="en-US" dirty="0">
                <a:latin typeface="Arial" pitchFamily="-65" charset="0"/>
                <a:ea typeface="ＭＳ Ｐゴシック" pitchFamily="-65" charset="-128"/>
                <a:cs typeface="Arial" pitchFamily="-65" charset="0"/>
              </a:rPr>
              <a:t>Participants may have additional questions about DRDP Access. They are encouraged to visit the website listed on the screen for additional information.</a:t>
            </a:r>
          </a:p>
        </p:txBody>
      </p:sp>
      <p:sp>
        <p:nvSpPr>
          <p:cNvPr id="2" name="Slide Number Placeholder 1"/>
          <p:cNvSpPr>
            <a:spLocks noGrp="1"/>
          </p:cNvSpPr>
          <p:nvPr>
            <p:ph type="sldNum" sz="quarter" idx="10"/>
          </p:nvPr>
        </p:nvSpPr>
        <p:spPr/>
        <p:txBody>
          <a:bodyPr/>
          <a:lstStyle/>
          <a:p>
            <a:fld id="{C73CC490-0B1E-E741-9BBC-1FBACF178FFE}" type="slidenum">
              <a:rPr lang="en-US" smtClean="0"/>
              <a:pPr/>
              <a:t>10</a:t>
            </a:fld>
            <a:endParaRPr lang="en-US"/>
          </a:p>
        </p:txBody>
      </p:sp>
    </p:spTree>
    <p:extLst>
      <p:ext uri="{BB962C8B-B14F-4D97-AF65-F5344CB8AC3E}">
        <p14:creationId xmlns:p14="http://schemas.microsoft.com/office/powerpoint/2010/main" val="2346660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447675" y="1312863"/>
            <a:ext cx="3222625" cy="2416175"/>
          </a:xfrm>
          <a:ln/>
        </p:spPr>
      </p:sp>
      <p:sp>
        <p:nvSpPr>
          <p:cNvPr id="225283"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baseline="0" dirty="0">
                <a:latin typeface="Arial" pitchFamily="-65" charset="0"/>
                <a:ea typeface="ＭＳ Ｐゴシック" pitchFamily="-65" charset="-128"/>
                <a:cs typeface="Arial" pitchFamily="-65" charset="0"/>
              </a:rPr>
              <a:t>More details can be found on Management Bulletin 15-03.</a:t>
            </a:r>
            <a:endParaRPr lang="en-US" dirty="0">
              <a:latin typeface="Arial" pitchFamily="-65" charset="0"/>
              <a:ea typeface="ＭＳ Ｐゴシック" pitchFamily="-65" charset="-128"/>
              <a:cs typeface="Arial" pitchFamily="-65" charset="0"/>
            </a:endParaRPr>
          </a:p>
        </p:txBody>
      </p:sp>
      <p:sp>
        <p:nvSpPr>
          <p:cNvPr id="225284" name="Slide Number Placeholder 3"/>
          <p:cNvSpPr>
            <a:spLocks noGrp="1"/>
          </p:cNvSpPr>
          <p:nvPr>
            <p:ph type="sldNum" sz="quarter" idx="5"/>
          </p:nvPr>
        </p:nvSpPr>
        <p:spPr>
          <a:noFill/>
        </p:spPr>
        <p:txBody>
          <a:bodyPr/>
          <a:lstStyle/>
          <a:p>
            <a:fld id="{5223389E-D40B-F14E-BE98-CAB370A65E76}" type="slidenum">
              <a:rPr lang="en-US"/>
              <a:pPr/>
              <a:t>11</a:t>
            </a:fld>
            <a:endParaRPr lang="en-US"/>
          </a:p>
        </p:txBody>
      </p:sp>
    </p:spTree>
    <p:extLst>
      <p:ext uri="{BB962C8B-B14F-4D97-AF65-F5344CB8AC3E}">
        <p14:creationId xmlns:p14="http://schemas.microsoft.com/office/powerpoint/2010/main" val="2840767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447675" y="1312863"/>
            <a:ext cx="3222625" cy="2416175"/>
          </a:xfrm>
          <a:ln/>
        </p:spPr>
      </p:sp>
      <p:sp>
        <p:nvSpPr>
          <p:cNvPr id="226307"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endParaRPr lang="en-US" dirty="0">
              <a:latin typeface="Arial" pitchFamily="-65" charset="0"/>
              <a:ea typeface="ＭＳ Ｐゴシック" pitchFamily="-65" charset="-128"/>
              <a:cs typeface="Arial" pitchFamily="-65" charset="0"/>
            </a:endParaRPr>
          </a:p>
          <a:p>
            <a:r>
              <a:rPr lang="en-US" dirty="0">
                <a:latin typeface="Arial" pitchFamily="-65" charset="0"/>
                <a:ea typeface="ＭＳ Ｐゴシック" pitchFamily="-65" charset="-128"/>
                <a:cs typeface="Arial" pitchFamily="-65" charset="0"/>
              </a:rPr>
              <a:t>The entire bulletin provides information on collaboration between ECE staff and the special education provider. It also gives the requirement of using DRDP Online for</a:t>
            </a:r>
            <a:r>
              <a:rPr lang="en-US" baseline="0" dirty="0">
                <a:latin typeface="Arial" pitchFamily="-65" charset="0"/>
                <a:ea typeface="ＭＳ Ｐゴシック" pitchFamily="-65" charset="-128"/>
                <a:cs typeface="Arial" pitchFamily="-65" charset="0"/>
              </a:rPr>
              <a:t> all EESD programs. </a:t>
            </a:r>
            <a:r>
              <a:rPr lang="en-US" dirty="0">
                <a:latin typeface="Arial" pitchFamily="-65" charset="0"/>
                <a:ea typeface="ＭＳ Ｐゴシック" pitchFamily="-65" charset="-128"/>
                <a:cs typeface="Arial" pitchFamily="-65" charset="0"/>
              </a:rPr>
              <a:t>Take five minutes to read the bulletin. We recommend that you provide this bulletin to your staff or share it at a staff meeting.</a:t>
            </a:r>
          </a:p>
          <a:p>
            <a:endParaRPr lang="en-US" dirty="0">
              <a:latin typeface="Arial" pitchFamily="-65" charset="0"/>
              <a:ea typeface="ＭＳ Ｐゴシック" pitchFamily="-65" charset="-128"/>
              <a:cs typeface="Arial" pitchFamily="-65" charset="0"/>
            </a:endParaRPr>
          </a:p>
          <a:p>
            <a:r>
              <a:rPr lang="en-US" b="1" dirty="0">
                <a:latin typeface="Arial" pitchFamily="-65" charset="0"/>
                <a:ea typeface="ＭＳ Ｐゴシック" pitchFamily="-65" charset="-128"/>
                <a:cs typeface="Arial" pitchFamily="-65" charset="0"/>
              </a:rPr>
              <a:t>Trainer note: </a:t>
            </a:r>
          </a:p>
          <a:p>
            <a:r>
              <a:rPr lang="en-US" dirty="0">
                <a:latin typeface="Arial" pitchFamily="-65" charset="0"/>
                <a:ea typeface="ＭＳ Ｐゴシック" pitchFamily="-65" charset="-128"/>
                <a:cs typeface="Arial" pitchFamily="-65" charset="0"/>
              </a:rPr>
              <a:t>Direct participants to read the bulletin and use a highlighter as they read.</a:t>
            </a:r>
          </a:p>
          <a:p>
            <a:endParaRPr lang="en-US" dirty="0">
              <a:latin typeface="Arial" pitchFamily="-65" charset="0"/>
              <a:ea typeface="ＭＳ Ｐゴシック" pitchFamily="-65" charset="-128"/>
              <a:cs typeface="Arial" pitchFamily="-65" charset="0"/>
            </a:endParaRPr>
          </a:p>
        </p:txBody>
      </p:sp>
      <p:sp>
        <p:nvSpPr>
          <p:cNvPr id="226308" name="Slide Number Placeholder 3"/>
          <p:cNvSpPr>
            <a:spLocks noGrp="1"/>
          </p:cNvSpPr>
          <p:nvPr>
            <p:ph type="sldNum" sz="quarter" idx="5"/>
          </p:nvPr>
        </p:nvSpPr>
        <p:spPr>
          <a:noFill/>
        </p:spPr>
        <p:txBody>
          <a:bodyPr/>
          <a:lstStyle/>
          <a:p>
            <a:fld id="{C0AF8757-8D52-B54E-9ABB-AE1573648487}" type="slidenum">
              <a:rPr lang="en-US"/>
              <a:pPr/>
              <a:t>12</a:t>
            </a:fld>
            <a:endParaRPr lang="en-US"/>
          </a:p>
        </p:txBody>
      </p:sp>
    </p:spTree>
    <p:extLst>
      <p:ext uri="{BB962C8B-B14F-4D97-AF65-F5344CB8AC3E}">
        <p14:creationId xmlns:p14="http://schemas.microsoft.com/office/powerpoint/2010/main" val="3617535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485775" y="1524000"/>
            <a:ext cx="3200400" cy="2400300"/>
          </a:xfrm>
          <a:solidFill>
            <a:srgbClr val="FFFFFF"/>
          </a:solidFill>
          <a:ln/>
        </p:spPr>
      </p:sp>
      <p:sp>
        <p:nvSpPr>
          <p:cNvPr id="227331"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Activity: </a:t>
            </a:r>
            <a:r>
              <a:rPr lang="en-US" b="0" dirty="0">
                <a:latin typeface="Arial" pitchFamily="-65" charset="0"/>
                <a:ea typeface="ＭＳ Ｐゴシック" pitchFamily="-65" charset="-128"/>
                <a:cs typeface="Arial" pitchFamily="-65" charset="0"/>
              </a:rPr>
              <a:t>Treasure</a:t>
            </a:r>
            <a:r>
              <a:rPr lang="en-US" b="0" baseline="0" dirty="0">
                <a:latin typeface="Arial" pitchFamily="-65" charset="0"/>
                <a:ea typeface="ＭＳ Ｐゴシック" pitchFamily="-65" charset="-128"/>
                <a:cs typeface="Arial" pitchFamily="-65" charset="0"/>
              </a:rPr>
              <a:t> Hunt </a:t>
            </a:r>
            <a:endParaRPr lang="en-US" b="0" dirty="0">
              <a:latin typeface="Arial" pitchFamily="-65" charset="0"/>
              <a:ea typeface="ＭＳ Ｐゴシック" pitchFamily="-65" charset="-128"/>
              <a:cs typeface="Arial" pitchFamily="-65" charset="0"/>
            </a:endParaRP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13</a:t>
            </a:fld>
            <a:endParaRPr lang="en-US"/>
          </a:p>
        </p:txBody>
      </p:sp>
    </p:spTree>
    <p:extLst>
      <p:ext uri="{BB962C8B-B14F-4D97-AF65-F5344CB8AC3E}">
        <p14:creationId xmlns:p14="http://schemas.microsoft.com/office/powerpoint/2010/main" val="184192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xfrm>
            <a:off x="552450" y="1524000"/>
            <a:ext cx="3109913" cy="2332038"/>
          </a:xfrm>
          <a:solidFill>
            <a:srgbClr val="FFFFFF"/>
          </a:solidFill>
          <a:ln w="12700" cap="flat"/>
        </p:spPr>
      </p:sp>
      <p:sp>
        <p:nvSpPr>
          <p:cNvPr id="228355" name="Rectangle 3"/>
          <p:cNvSpPr>
            <a:spLocks noGrp="1" noChangeArrowheads="1"/>
          </p:cNvSpPr>
          <p:nvPr>
            <p:ph type="body" idx="1"/>
          </p:nvPr>
        </p:nvSpPr>
        <p:spPr>
          <a:noFill/>
          <a:ln/>
        </p:spPr>
        <p:txBody>
          <a:bodyPr lIns="95628" tIns="46975" rIns="95628" bIns="46975"/>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An age-appropriate version of the DRDP</a:t>
            </a:r>
            <a:r>
              <a:rPr lang="en-US" baseline="30000"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must be completed for all children enrolled in a CDE/EESD funded center or family child care home network. </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Clarify how often and when DRDPs are required to be completed. Emphasize 60 calendar days from the enrollment date of children. Enrollment is typically determined to be the first date the child receives care. </a:t>
            </a:r>
          </a:p>
          <a:p>
            <a:pPr eaLnBrk="1" hangingPunct="1"/>
            <a:endParaRPr lang="en-US" dirty="0">
              <a:latin typeface="Arial" pitchFamily="-65" charset="0"/>
              <a:ea typeface="ＭＳ Ｐゴシック" pitchFamily="-65" charset="-128"/>
              <a:cs typeface="Arial" pitchFamily="-65" charset="0"/>
            </a:endParaRP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14</a:t>
            </a:fld>
            <a:endParaRPr lang="en-US" dirty="0"/>
          </a:p>
        </p:txBody>
      </p:sp>
    </p:spTree>
    <p:extLst>
      <p:ext uri="{BB962C8B-B14F-4D97-AF65-F5344CB8AC3E}">
        <p14:creationId xmlns:p14="http://schemas.microsoft.com/office/powerpoint/2010/main" val="161102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538163" y="1447800"/>
            <a:ext cx="3119437" cy="2339975"/>
          </a:xfrm>
          <a:solidFill>
            <a:srgbClr val="FFFFFF"/>
          </a:solidFill>
          <a:ln/>
        </p:spPr>
      </p:sp>
      <p:sp>
        <p:nvSpPr>
          <p:cNvPr id="229379"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buFontTx/>
              <a:buNone/>
            </a:pPr>
            <a:r>
              <a:rPr lang="en-US" dirty="0">
                <a:latin typeface="Arial" pitchFamily="-65" charset="0"/>
                <a:ea typeface="ＭＳ Ｐゴシック" pitchFamily="-65" charset="-128"/>
                <a:cs typeface="Arial" pitchFamily="-65" charset="0"/>
              </a:rPr>
              <a:t>Get to know the Desired Results, developmental domains, measures, definitions, developmental levels, and descriptors. Read through</a:t>
            </a:r>
            <a:r>
              <a:rPr lang="en-US" baseline="0" dirty="0">
                <a:latin typeface="Arial" pitchFamily="-65" charset="0"/>
                <a:ea typeface="ＭＳ Ｐゴシック" pitchFamily="-65" charset="-128"/>
                <a:cs typeface="Arial" pitchFamily="-65" charset="0"/>
              </a:rPr>
              <a:t> the introduction and appendices of the assessment for clarification.</a:t>
            </a:r>
          </a:p>
          <a:p>
            <a:pPr eaLnBrk="1" hangingPunct="1">
              <a:buFontTx/>
              <a:buNone/>
            </a:pPr>
            <a:endParaRPr lang="en-US" dirty="0">
              <a:latin typeface="Arial" pitchFamily="-65" charset="0"/>
              <a:ea typeface="ＭＳ Ｐゴシック" pitchFamily="-65" charset="-128"/>
              <a:cs typeface="Arial" pitchFamily="-65" charset="0"/>
            </a:endParaRPr>
          </a:p>
          <a:p>
            <a:pPr eaLnBrk="1" hangingPunct="1">
              <a:buFontTx/>
              <a:buNone/>
            </a:pPr>
            <a:r>
              <a:rPr lang="en-US" dirty="0">
                <a:latin typeface="Arial" pitchFamily="-65" charset="0"/>
                <a:ea typeface="ＭＳ Ｐゴシック" pitchFamily="-65" charset="-128"/>
                <a:cs typeface="Arial" pitchFamily="-65" charset="0"/>
              </a:rPr>
              <a:t>The DRDP tool kit ideas, such as the mini-measures, are on the Desired Results website and are helpful in becoming familiar with the DRDP.</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15</a:t>
            </a:fld>
            <a:endParaRPr lang="en-US"/>
          </a:p>
        </p:txBody>
      </p:sp>
    </p:spTree>
    <p:extLst>
      <p:ext uri="{BB962C8B-B14F-4D97-AF65-F5344CB8AC3E}">
        <p14:creationId xmlns:p14="http://schemas.microsoft.com/office/powerpoint/2010/main" val="414506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D6A772C8-49FD-874F-AC20-B3B2B4FE0C73}" type="slidenum">
              <a:rPr lang="en-US"/>
              <a:pPr/>
              <a:t>16</a:t>
            </a:fld>
            <a:endParaRPr lang="en-US"/>
          </a:p>
        </p:txBody>
      </p:sp>
      <p:sp>
        <p:nvSpPr>
          <p:cNvPr id="230403" name="Rectangle 2"/>
          <p:cNvSpPr>
            <a:spLocks noGrp="1" noRot="1" noChangeAspect="1" noChangeArrowheads="1" noTextEdit="1"/>
          </p:cNvSpPr>
          <p:nvPr>
            <p:ph type="sldImg"/>
          </p:nvPr>
        </p:nvSpPr>
        <p:spPr>
          <a:xfrm>
            <a:off x="447675" y="1312863"/>
            <a:ext cx="3222625" cy="2416175"/>
          </a:xfrm>
          <a:solidFill>
            <a:srgbClr val="FFFFFF"/>
          </a:solidFill>
          <a:ln/>
        </p:spPr>
      </p:sp>
      <p:sp>
        <p:nvSpPr>
          <p:cNvPr id="230404"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err="1">
                <a:latin typeface="Arial" pitchFamily="-65" charset="0"/>
                <a:ea typeface="ＭＳ Ｐゴシック" pitchFamily="-65" charset="-128"/>
                <a:cs typeface="Arial" pitchFamily="-65" charset="0"/>
              </a:rPr>
              <a:t>WestEd</a:t>
            </a:r>
            <a:r>
              <a:rPr lang="en-US" dirty="0">
                <a:latin typeface="Arial" pitchFamily="-65" charset="0"/>
                <a:ea typeface="ＭＳ Ｐゴシック" pitchFamily="-65" charset="-128"/>
                <a:cs typeface="Arial" pitchFamily="-65" charset="0"/>
              </a:rPr>
              <a:t> and BEAR aligned the instruments and developed new measures.</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BEAR provided overall direction for the study and summarized the data.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BEAR is the Berkeley Evaluation and Assessment Research Center.</a:t>
            </a:r>
          </a:p>
        </p:txBody>
      </p:sp>
    </p:spTree>
    <p:extLst>
      <p:ext uri="{BB962C8B-B14F-4D97-AF65-F5344CB8AC3E}">
        <p14:creationId xmlns:p14="http://schemas.microsoft.com/office/powerpoint/2010/main" val="494926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47675" y="1312863"/>
            <a:ext cx="3222625" cy="2416175"/>
          </a:xfr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charset="0"/>
                <a:cs typeface="Arial" charset="0"/>
              </a:rPr>
              <a:t>The DRDP aligns with the:</a:t>
            </a:r>
          </a:p>
          <a:p>
            <a:pPr marL="285750" indent="-285750" eaLnBrk="1" hangingPunct="1">
              <a:buFont typeface="Arial" panose="020B0604020202020204" pitchFamily="34" charset="0"/>
              <a:buChar char="•"/>
            </a:pPr>
            <a:r>
              <a:rPr lang="en-US" dirty="0">
                <a:latin typeface="Arial" charset="0"/>
                <a:cs typeface="Arial" charset="0"/>
              </a:rPr>
              <a:t>Infant and Toddler Early Learning and Development Foundations </a:t>
            </a:r>
          </a:p>
          <a:p>
            <a:pPr marL="285750" indent="-285750" eaLnBrk="1" hangingPunct="1">
              <a:buFont typeface="Arial" panose="020B0604020202020204" pitchFamily="34" charset="0"/>
              <a:buChar char="•"/>
            </a:pPr>
            <a:r>
              <a:rPr lang="en-US" dirty="0">
                <a:latin typeface="Arial" charset="0"/>
                <a:cs typeface="Arial" charset="0"/>
              </a:rPr>
              <a:t>Preschool Learning Foundations, Volumes 1-3</a:t>
            </a:r>
          </a:p>
          <a:p>
            <a:pPr marL="285750" indent="-285750" eaLnBrk="1" hangingPunct="1">
              <a:buFont typeface="Arial" panose="020B0604020202020204" pitchFamily="34" charset="0"/>
              <a:buChar char="•"/>
            </a:pPr>
            <a:r>
              <a:rPr lang="en-US" dirty="0">
                <a:latin typeface="Arial" charset="0"/>
                <a:cs typeface="Arial" charset="0"/>
              </a:rPr>
              <a:t>Common Core Standards</a:t>
            </a:r>
          </a:p>
          <a:p>
            <a:pPr marL="285750" indent="-285750" eaLnBrk="1" hangingPunct="1">
              <a:buFont typeface="Arial" panose="020B0604020202020204" pitchFamily="34" charset="0"/>
              <a:buChar char="•"/>
            </a:pPr>
            <a:r>
              <a:rPr lang="en-US" dirty="0">
                <a:latin typeface="Arial" charset="0"/>
                <a:cs typeface="Arial" charset="0"/>
              </a:rPr>
              <a:t>Head Start Child Development and Early Learning Framework</a:t>
            </a:r>
          </a:p>
          <a:p>
            <a:pPr eaLnBrk="1" hangingPunct="1"/>
            <a:endParaRPr lang="en-US" dirty="0">
              <a:latin typeface="Arial" charset="0"/>
              <a:cs typeface="Arial" charset="0"/>
            </a:endParaRPr>
          </a:p>
          <a:p>
            <a:pPr eaLnBrk="1" hangingPunct="1"/>
            <a:r>
              <a:rPr lang="en-US" dirty="0">
                <a:latin typeface="Arial" charset="0"/>
                <a:cs typeface="Arial" charset="0"/>
              </a:rPr>
              <a:t>Now let’s look at the instrument in more detail…</a:t>
            </a:r>
          </a:p>
        </p:txBody>
      </p:sp>
      <p:sp>
        <p:nvSpPr>
          <p:cNvPr id="36868" name="Slide Number Placeholder 3"/>
          <p:cNvSpPr>
            <a:spLocks noGrp="1"/>
          </p:cNvSpPr>
          <p:nvPr>
            <p:ph type="sldNum" sz="quarter" idx="5"/>
          </p:nvPr>
        </p:nvSpPr>
        <p:spPr bwMode="auto">
          <a:noFill/>
          <a:ln>
            <a:miter lim="800000"/>
            <a:headEnd/>
            <a:tailEnd/>
          </a:ln>
        </p:spPr>
        <p:txBody>
          <a:bodyPr/>
          <a:lstStyle/>
          <a:p>
            <a:r>
              <a:rPr lang="en-US" dirty="0"/>
              <a:t>1</a:t>
            </a:r>
          </a:p>
        </p:txBody>
      </p:sp>
    </p:spTree>
    <p:extLst>
      <p:ext uri="{BB962C8B-B14F-4D97-AF65-F5344CB8AC3E}">
        <p14:creationId xmlns:p14="http://schemas.microsoft.com/office/powerpoint/2010/main" val="2455316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447675" y="1312863"/>
            <a:ext cx="3222625" cy="2416175"/>
          </a:xfrm>
          <a:ln/>
        </p:spPr>
      </p:sp>
      <p:sp>
        <p:nvSpPr>
          <p:cNvPr id="232451"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Refer to DR-2015 Activity Sheet #3 – Build a Tower.</a:t>
            </a:r>
          </a:p>
          <a:p>
            <a:r>
              <a:rPr lang="en-US" dirty="0">
                <a:latin typeface="Arial" pitchFamily="-65" charset="0"/>
                <a:ea typeface="ＭＳ Ｐゴシック" pitchFamily="-65" charset="-128"/>
                <a:cs typeface="Arial" pitchFamily="-65" charset="0"/>
              </a:rPr>
              <a:t>Have participants build a tower using any accessible material (cups, blocks, paper, etc.).  </a:t>
            </a:r>
          </a:p>
        </p:txBody>
      </p:sp>
      <p:sp>
        <p:nvSpPr>
          <p:cNvPr id="232452" name="Slide Number Placeholder 3"/>
          <p:cNvSpPr>
            <a:spLocks noGrp="1"/>
          </p:cNvSpPr>
          <p:nvPr>
            <p:ph type="sldNum" sz="quarter" idx="5"/>
          </p:nvPr>
        </p:nvSpPr>
        <p:spPr>
          <a:noFill/>
        </p:spPr>
        <p:txBody>
          <a:bodyPr/>
          <a:lstStyle/>
          <a:p>
            <a:fld id="{E21F7FA2-2812-9048-A28D-AB72E37BDA5B}" type="slidenum">
              <a:rPr lang="en-US"/>
              <a:pPr/>
              <a:t>18</a:t>
            </a:fld>
            <a:endParaRPr lang="en-US"/>
          </a:p>
        </p:txBody>
      </p:sp>
    </p:spTree>
    <p:extLst>
      <p:ext uri="{BB962C8B-B14F-4D97-AF65-F5344CB8AC3E}">
        <p14:creationId xmlns:p14="http://schemas.microsoft.com/office/powerpoint/2010/main" val="111628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447675" y="1312863"/>
            <a:ext cx="3222625" cy="2416175"/>
          </a:xfrm>
          <a:ln/>
        </p:spPr>
      </p:sp>
      <p:sp>
        <p:nvSpPr>
          <p:cNvPr id="233475"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(This is the debrief slide.)</a:t>
            </a:r>
          </a:p>
          <a:p>
            <a:r>
              <a:rPr lang="en-US" dirty="0">
                <a:latin typeface="Arial" pitchFamily="-65" charset="0"/>
                <a:ea typeface="ＭＳ Ｐゴシック" pitchFamily="-65" charset="-128"/>
                <a:cs typeface="Arial" pitchFamily="-65" charset="0"/>
              </a:rPr>
              <a:t>The purpose of the activity is to make a connection between having a foundation in order to support a structure. For us that structure is children’s learning. Our foundation is our California Preschool and Infant Toddler Learning and Development Foundations. These are important first steps in understanding child development and understanding the skills that children are capable of. </a:t>
            </a:r>
          </a:p>
          <a:p>
            <a:r>
              <a:rPr lang="en-US" dirty="0">
                <a:latin typeface="Arial" pitchFamily="-65" charset="0"/>
                <a:ea typeface="ＭＳ Ｐゴシック" pitchFamily="-65" charset="-128"/>
                <a:cs typeface="Arial" pitchFamily="-65" charset="0"/>
              </a:rPr>
              <a:t> </a:t>
            </a:r>
          </a:p>
        </p:txBody>
      </p:sp>
      <p:sp>
        <p:nvSpPr>
          <p:cNvPr id="233476" name="Slide Number Placeholder 3"/>
          <p:cNvSpPr>
            <a:spLocks noGrp="1"/>
          </p:cNvSpPr>
          <p:nvPr>
            <p:ph type="sldNum" sz="quarter" idx="5"/>
          </p:nvPr>
        </p:nvSpPr>
        <p:spPr>
          <a:noFill/>
        </p:spPr>
        <p:txBody>
          <a:bodyPr/>
          <a:lstStyle/>
          <a:p>
            <a:fld id="{5DD793F2-9E84-8B4B-9227-882C29193C00}" type="slidenum">
              <a:rPr lang="en-US"/>
              <a:pPr/>
              <a:t>19</a:t>
            </a:fld>
            <a:endParaRPr lang="en-US"/>
          </a:p>
        </p:txBody>
      </p:sp>
    </p:spTree>
    <p:extLst>
      <p:ext uri="{BB962C8B-B14F-4D97-AF65-F5344CB8AC3E}">
        <p14:creationId xmlns:p14="http://schemas.microsoft.com/office/powerpoint/2010/main" val="254332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838200" y="1524000"/>
            <a:ext cx="2946400" cy="2209800"/>
          </a:xfrm>
          <a:solidFill>
            <a:srgbClr val="FFFFFF"/>
          </a:solidFill>
          <a:ln/>
        </p:spPr>
      </p:sp>
      <p:sp>
        <p:nvSpPr>
          <p:cNvPr id="215043"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Teachers observe children in their natural, daily activities. Agencies will be able to describe children’s achievements in learning and development to advocate the strengths and benefits of the program to families and the larger community.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2</a:t>
            </a:fld>
            <a:endParaRPr lang="en-US"/>
          </a:p>
        </p:txBody>
      </p:sp>
    </p:spTree>
    <p:extLst>
      <p:ext uri="{BB962C8B-B14F-4D97-AF65-F5344CB8AC3E}">
        <p14:creationId xmlns:p14="http://schemas.microsoft.com/office/powerpoint/2010/main" val="69469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D4E27A6C-9AA0-1F43-9925-031DF9F955EF}" type="slidenum">
              <a:rPr lang="en-US"/>
              <a:pPr/>
              <a:t>20</a:t>
            </a:fld>
            <a:endParaRPr lang="en-US"/>
          </a:p>
        </p:txBody>
      </p:sp>
      <p:sp>
        <p:nvSpPr>
          <p:cNvPr id="234499" name="Rectangle 2"/>
          <p:cNvSpPr>
            <a:spLocks noGrp="1" noRot="1" noChangeAspect="1" noChangeArrowheads="1" noTextEdit="1"/>
          </p:cNvSpPr>
          <p:nvPr>
            <p:ph type="sldImg"/>
          </p:nvPr>
        </p:nvSpPr>
        <p:spPr>
          <a:xfrm>
            <a:off x="447675" y="1312863"/>
            <a:ext cx="3222625" cy="2416175"/>
          </a:xfrm>
          <a:ln/>
        </p:spPr>
      </p:sp>
      <p:sp>
        <p:nvSpPr>
          <p:cNvPr id="234500"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state has taken care to build a cohesive system.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foundations describe children’s learning and development.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Thus it is important that we are assessing what we want children to learn, and that we align it to what is appropriate for children of this age.</a:t>
            </a:r>
          </a:p>
        </p:txBody>
      </p:sp>
    </p:spTree>
    <p:extLst>
      <p:ext uri="{BB962C8B-B14F-4D97-AF65-F5344CB8AC3E}">
        <p14:creationId xmlns:p14="http://schemas.microsoft.com/office/powerpoint/2010/main" val="4193111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F395F56E-C380-864C-B224-0CE95E5B2F5A}" type="slidenum">
              <a:rPr lang="en-US"/>
              <a:pPr/>
              <a:t>21</a:t>
            </a:fld>
            <a:endParaRPr lang="en-US"/>
          </a:p>
        </p:txBody>
      </p:sp>
      <p:sp>
        <p:nvSpPr>
          <p:cNvPr id="235523" name="Rectangle 2"/>
          <p:cNvSpPr>
            <a:spLocks noGrp="1" noRot="1" noChangeAspect="1" noChangeArrowheads="1" noTextEdit="1"/>
          </p:cNvSpPr>
          <p:nvPr>
            <p:ph type="sldImg"/>
          </p:nvPr>
        </p:nvSpPr>
        <p:spPr>
          <a:xfrm>
            <a:off x="447675" y="1312863"/>
            <a:ext cx="3222625" cy="2416175"/>
          </a:xfrm>
          <a:ln/>
        </p:spPr>
      </p:sp>
      <p:sp>
        <p:nvSpPr>
          <p:cNvPr id="235524" name="Rectangle 3"/>
          <p:cNvSpPr>
            <a:spLocks noGrp="1" noChangeArrowheads="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The developmental domains work in an integrated fashion to support all four Desired Results. Ways to use the foundations and DRDP together:</a:t>
            </a:r>
          </a:p>
          <a:p>
            <a:pPr marL="285750" indent="-285750">
              <a:buFont typeface="Arial" panose="020B0604020202020204" pitchFamily="34" charset="0"/>
              <a:buChar char="•"/>
            </a:pPr>
            <a:r>
              <a:rPr lang="en-US" dirty="0">
                <a:latin typeface="Arial" pitchFamily="-65" charset="0"/>
                <a:ea typeface="ＭＳ Ｐゴシック" pitchFamily="-65" charset="-128"/>
                <a:cs typeface="Arial" pitchFamily="-65" charset="0"/>
              </a:rPr>
              <a:t>Read foundations at the beginning of the school year to understand development in a general way.</a:t>
            </a:r>
          </a:p>
          <a:p>
            <a:pPr marL="285750" indent="-285750">
              <a:buFont typeface="Arial" panose="020B0604020202020204" pitchFamily="34" charset="0"/>
              <a:buChar char="•"/>
            </a:pPr>
            <a:r>
              <a:rPr lang="en-US" dirty="0">
                <a:latin typeface="Arial" pitchFamily="-65" charset="0"/>
                <a:ea typeface="ＭＳ Ｐゴシック" pitchFamily="-65" charset="-128"/>
                <a:cs typeface="Arial" pitchFamily="-65" charset="0"/>
              </a:rPr>
              <a:t>Complete the DRDP twice each year to see children’s progress.</a:t>
            </a:r>
          </a:p>
          <a:p>
            <a:endParaRPr lang="en-US" dirty="0">
              <a:latin typeface="Arial" pitchFamily="-65" charset="0"/>
              <a:ea typeface="ＭＳ Ｐゴシック" pitchFamily="-65" charset="-128"/>
              <a:cs typeface="Arial" pitchFamily="-65" charset="0"/>
            </a:endParaRPr>
          </a:p>
          <a:p>
            <a:r>
              <a:rPr lang="en-US" dirty="0">
                <a:latin typeface="Arial" pitchFamily="-65" charset="0"/>
                <a:ea typeface="ＭＳ Ｐゴシック" pitchFamily="-65" charset="-128"/>
                <a:cs typeface="Arial" pitchFamily="-65" charset="0"/>
              </a:rPr>
              <a:t>Foundations provide the overall developmental landscape or backdrop. The DRDP helps determine where an individual child is on that backdrop.</a:t>
            </a:r>
          </a:p>
          <a:p>
            <a:pPr eaLnBrk="1" hangingPunct="1"/>
            <a:endParaRPr lang="en-US"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172047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lstStyle/>
          <a:p>
            <a:r>
              <a:rPr lang="en-US" sz="1600" b="1" kern="1200" dirty="0">
                <a:solidFill>
                  <a:schemeClr val="tx1"/>
                </a:solidFill>
                <a:effectLst/>
                <a:latin typeface="Arial" pitchFamily="34" charset="0"/>
                <a:ea typeface="ＭＳ Ｐゴシック" pitchFamily="34" charset="-128"/>
                <a:cs typeface="Arial" pitchFamily="34" charset="0"/>
              </a:rPr>
              <a:t>Script: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600" dirty="0">
                <a:latin typeface="Arial" panose="020B0604020202020204" pitchFamily="34" charset="0"/>
                <a:cs typeface="Arial" panose="020B0604020202020204" pitchFamily="34" charset="0"/>
              </a:rPr>
              <a:t>The DRDP (2015) </a:t>
            </a:r>
            <a:r>
              <a:rPr lang="en-US" sz="1600" baseline="0" dirty="0">
                <a:latin typeface="Arial" panose="020B0604020202020204" pitchFamily="34" charset="0"/>
                <a:cs typeface="Arial" panose="020B0604020202020204" pitchFamily="34" charset="0"/>
              </a:rPr>
              <a:t>is a full continuum assessment. The same assessment is used for all children, including children with IFSP’s and IEP’s. </a:t>
            </a:r>
          </a:p>
          <a:p>
            <a:endParaRPr lang="en-US" sz="1600" kern="1200" dirty="0">
              <a:solidFill>
                <a:schemeClr val="tx1"/>
              </a:solidFill>
              <a:effectLst/>
              <a:latin typeface="Arial" pitchFamily="34" charset="0"/>
              <a:ea typeface="ＭＳ Ｐゴシック" pitchFamily="34" charset="-128"/>
              <a:cs typeface="Arial" pitchFamily="34" charset="0"/>
            </a:endParaRPr>
          </a:p>
          <a:p>
            <a:r>
              <a:rPr lang="en-US" sz="1600" kern="1200" dirty="0">
                <a:solidFill>
                  <a:schemeClr val="tx1"/>
                </a:solidFill>
                <a:effectLst/>
                <a:latin typeface="Arial" pitchFamily="34" charset="0"/>
                <a:ea typeface="ＭＳ Ｐゴシック" pitchFamily="34" charset="-128"/>
                <a:cs typeface="Arial" pitchFamily="34" charset="0"/>
              </a:rPr>
              <a:t>There are two infant/toddler views of the DRDP (2015) assessment: </a:t>
            </a:r>
          </a:p>
          <a:p>
            <a:pPr marL="285750" indent="-285750">
              <a:buFont typeface="Arial" panose="020B0604020202020204" pitchFamily="34" charset="0"/>
              <a:buChar char="•"/>
            </a:pPr>
            <a:r>
              <a:rPr lang="en-US" sz="1600" kern="1200" dirty="0">
                <a:solidFill>
                  <a:schemeClr val="tx1"/>
                </a:solidFill>
                <a:effectLst/>
                <a:latin typeface="Arial" pitchFamily="34" charset="0"/>
                <a:ea typeface="ＭＳ Ｐゴシック" pitchFamily="34" charset="-128"/>
                <a:cs typeface="Arial" pitchFamily="34" charset="0"/>
              </a:rPr>
              <a:t>DRDP (2015) Infant/Toddler Comprehensive View</a:t>
            </a:r>
          </a:p>
          <a:p>
            <a:pPr marL="285750" indent="-285750">
              <a:buFont typeface="Arial" panose="020B0604020202020204" pitchFamily="34" charset="0"/>
              <a:buChar char="•"/>
            </a:pPr>
            <a:r>
              <a:rPr lang="en-US" sz="1600" kern="1200" dirty="0">
                <a:solidFill>
                  <a:schemeClr val="tx1"/>
                </a:solidFill>
                <a:effectLst/>
                <a:latin typeface="Arial" pitchFamily="34" charset="0"/>
                <a:ea typeface="ＭＳ Ｐゴシック" pitchFamily="34" charset="-128"/>
                <a:cs typeface="Arial" pitchFamily="34" charset="0"/>
              </a:rPr>
              <a:t>DRDP (2015) Infant/Toddler Essential View</a:t>
            </a:r>
          </a:p>
          <a:p>
            <a:endParaRPr lang="en-US" sz="1600" kern="1200" dirty="0">
              <a:solidFill>
                <a:schemeClr val="tx1"/>
              </a:solidFill>
              <a:effectLst/>
              <a:latin typeface="Arial" pitchFamily="34" charset="0"/>
              <a:ea typeface="ＭＳ Ｐゴシック" pitchFamily="34" charset="-128"/>
              <a:cs typeface="Arial" pitchFamily="34" charset="0"/>
            </a:endParaRPr>
          </a:p>
          <a:p>
            <a:r>
              <a:rPr lang="en-US" sz="1600" kern="1200" dirty="0">
                <a:solidFill>
                  <a:schemeClr val="tx1"/>
                </a:solidFill>
                <a:effectLst/>
                <a:latin typeface="Arial" pitchFamily="34" charset="0"/>
                <a:ea typeface="ＭＳ Ｐゴシック" pitchFamily="34" charset="-128"/>
                <a:cs typeface="Arial" pitchFamily="34" charset="0"/>
              </a:rPr>
              <a:t>The CDE/EESD recognizes that, while programs have communicated that the information from the Comprehensive View gives a complete picture of a child’s developing knowledge and skills, some are finding it challenging to complete. In response, the CDE/EESD has developed the DRDP (2015) Infant/Toddler Essential View. The Essential View includes a limited number of selected measures from the domains of Approaches to Learning (ATL-REG), Social Emotional Development (SED), Language and Literacy Development (LLD), Cognition - Math (COG-MATH) and Physical Development (PD). </a:t>
            </a:r>
          </a:p>
          <a:p>
            <a:endParaRPr lang="en-US" sz="1600" kern="1200" dirty="0">
              <a:solidFill>
                <a:schemeClr val="tx1"/>
              </a:solidFill>
              <a:effectLst/>
              <a:latin typeface="Arial" pitchFamily="34" charset="0"/>
              <a:ea typeface="ＭＳ Ｐゴシック" pitchFamily="34" charset="-128"/>
              <a:cs typeface="Arial" pitchFamily="34" charset="0"/>
            </a:endParaRPr>
          </a:p>
          <a:p>
            <a:r>
              <a:rPr lang="en-US" sz="1600" kern="1200" dirty="0">
                <a:solidFill>
                  <a:schemeClr val="tx1"/>
                </a:solidFill>
                <a:effectLst/>
                <a:latin typeface="Arial" pitchFamily="34" charset="0"/>
                <a:ea typeface="ＭＳ Ｐゴシック" pitchFamily="34" charset="-128"/>
                <a:cs typeface="Arial" pitchFamily="34" charset="0"/>
              </a:rPr>
              <a:t>The announcement regarding the DRDP (2015) Infant/Toddler Essential View was released August 2018. </a:t>
            </a:r>
            <a:endParaRPr lang="en-US" dirty="0"/>
          </a:p>
        </p:txBody>
      </p:sp>
      <p:sp>
        <p:nvSpPr>
          <p:cNvPr id="4" name="Slide Number Placeholder 3"/>
          <p:cNvSpPr>
            <a:spLocks noGrp="1"/>
          </p:cNvSpPr>
          <p:nvPr>
            <p:ph type="sldNum" sz="quarter" idx="5"/>
          </p:nvPr>
        </p:nvSpPr>
        <p:spPr/>
        <p:txBody>
          <a:bodyPr/>
          <a:lstStyle/>
          <a:p>
            <a:fld id="{C73CC490-0B1E-E741-9BBC-1FBACF178FFE}" type="slidenum">
              <a:rPr lang="en-US" smtClean="0"/>
              <a:pPr/>
              <a:t>22</a:t>
            </a:fld>
            <a:endParaRPr lang="en-US"/>
          </a:p>
        </p:txBody>
      </p:sp>
    </p:spTree>
    <p:extLst>
      <p:ext uri="{BB962C8B-B14F-4D97-AF65-F5344CB8AC3E}">
        <p14:creationId xmlns:p14="http://schemas.microsoft.com/office/powerpoint/2010/main" val="456443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a:xfrm>
            <a:off x="838200" y="4343400"/>
            <a:ext cx="5807075" cy="4319587"/>
          </a:xfrm>
        </p:spPr>
        <p:txBody>
          <a:bodyPr/>
          <a:lstStyle/>
          <a:p>
            <a:pPr>
              <a:spcBef>
                <a:spcPts val="0"/>
              </a:spcBef>
            </a:pPr>
            <a:r>
              <a:rPr lang="en-US" sz="1400" b="1" dirty="0">
                <a:latin typeface="Arial" panose="020B0604020202020204" pitchFamily="34" charset="0"/>
                <a:cs typeface="Arial" panose="020B0604020202020204" pitchFamily="34" charset="0"/>
              </a:rPr>
              <a:t>Script: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400" kern="1200" dirty="0">
                <a:solidFill>
                  <a:schemeClr val="tx1"/>
                </a:solidFill>
                <a:effectLst/>
                <a:latin typeface="Arial" pitchFamily="34" charset="0"/>
                <a:ea typeface="ＭＳ Ｐゴシック" pitchFamily="34" charset="-128"/>
                <a:cs typeface="Arial" pitchFamily="34" charset="0"/>
              </a:rPr>
              <a:t>There are three preschool views of the DRDP (2015) assessment. </a:t>
            </a:r>
            <a:r>
              <a:rPr lang="en-US" sz="1400" baseline="0" dirty="0">
                <a:latin typeface="Arial" panose="020B0604020202020204" pitchFamily="34" charset="0"/>
                <a:cs typeface="Arial" panose="020B0604020202020204" pitchFamily="34" charset="0"/>
              </a:rPr>
              <a:t>The difference between each view is the number of measures. The content of the measures </a:t>
            </a:r>
            <a:r>
              <a:rPr lang="en-US" sz="1400" dirty="0">
                <a:latin typeface="Arial" panose="020B0604020202020204" pitchFamily="34" charset="0"/>
                <a:cs typeface="Arial" panose="020B0604020202020204" pitchFamily="34" charset="0"/>
              </a:rPr>
              <a:t>are </a:t>
            </a:r>
            <a:r>
              <a:rPr lang="en-US" sz="1400" baseline="0" dirty="0">
                <a:latin typeface="Arial" panose="020B0604020202020204" pitchFamily="34" charset="0"/>
                <a:cs typeface="Arial" panose="020B0604020202020204" pitchFamily="34" charset="0"/>
              </a:rPr>
              <a:t>the same across views. This means that ATL-REG 1 is the same measure in all views. </a:t>
            </a:r>
          </a:p>
          <a:p>
            <a:pPr>
              <a:spcBef>
                <a:spcPts val="0"/>
              </a:spcBef>
            </a:pPr>
            <a:endParaRPr lang="en-US" sz="1400" dirty="0">
              <a:latin typeface="Arial" panose="020B0604020202020204" pitchFamily="34" charset="0"/>
              <a:ea typeface="ＭＳ Ｐゴシック" charset="0"/>
              <a:cs typeface="Arial" panose="020B0604020202020204" pitchFamily="34" charset="0"/>
            </a:endParaRPr>
          </a:p>
          <a:p>
            <a:pPr marL="171450" indent="-171450" eaLnBrk="1" hangingPunct="1">
              <a:spcBef>
                <a:spcPts val="0"/>
              </a:spcBef>
              <a:spcAft>
                <a:spcPts val="1200"/>
              </a:spcAft>
              <a:buFont typeface="Arial" panose="020B0604020202020204" pitchFamily="34" charset="0"/>
              <a:buChar char="•"/>
            </a:pPr>
            <a:r>
              <a:rPr lang="en-US" sz="1400" baseline="0" dirty="0">
                <a:ea typeface="ＭＳ Ｐゴシック" pitchFamily="-65" charset="-128"/>
              </a:rPr>
              <a:t>The DRDP (2015) Preschool Comprehensive View </a:t>
            </a:r>
            <a:r>
              <a:rPr lang="en-US" sz="1400" baseline="0" dirty="0">
                <a:latin typeface="Arial" panose="020B0604020202020204" pitchFamily="34" charset="0"/>
                <a:ea typeface="ＭＳ Ｐゴシック" charset="0"/>
                <a:cs typeface="Arial" panose="020B0604020202020204" pitchFamily="34" charset="0"/>
              </a:rPr>
              <a:t>has 8 domains and 56 measures. Ten of those measures are conditional.</a:t>
            </a:r>
          </a:p>
          <a:p>
            <a:pPr marL="171450" indent="-171450" eaLnBrk="1" hangingPunct="1">
              <a:spcBef>
                <a:spcPts val="0"/>
              </a:spcBef>
              <a:spcAft>
                <a:spcPts val="1200"/>
              </a:spcAft>
              <a:buFont typeface="Arial" panose="020B0604020202020204" pitchFamily="34" charset="0"/>
              <a:buChar char="•"/>
            </a:pPr>
            <a:r>
              <a:rPr lang="en-US" sz="1400" baseline="0" dirty="0">
                <a:ea typeface="ＭＳ Ｐゴシック" pitchFamily="-65" charset="-128"/>
              </a:rPr>
              <a:t>The DRDP (2015) Preschool Fundamental View </a:t>
            </a:r>
            <a:r>
              <a:rPr lang="en-US" sz="1400" baseline="0" dirty="0">
                <a:latin typeface="Arial" panose="020B0604020202020204" pitchFamily="34" charset="0"/>
                <a:ea typeface="ＭＳ Ｐゴシック" charset="0"/>
                <a:cs typeface="Arial" panose="020B0604020202020204" pitchFamily="34" charset="0"/>
              </a:rPr>
              <a:t>has 6 domains with 43 measures. Thirteen of those measures are conditional. </a:t>
            </a:r>
          </a:p>
          <a:p>
            <a:pPr marL="171450" indent="-171450" eaLnBrk="1" hangingPunct="1">
              <a:spcBef>
                <a:spcPts val="0"/>
              </a:spcBef>
              <a:spcAft>
                <a:spcPts val="1200"/>
              </a:spcAft>
              <a:buFont typeface="Arial" panose="020B0604020202020204" pitchFamily="34" charset="0"/>
              <a:buChar char="•"/>
            </a:pPr>
            <a:r>
              <a:rPr lang="en-US" sz="1400" baseline="0" dirty="0">
                <a:latin typeface="Arial" panose="020B0604020202020204" pitchFamily="34" charset="0"/>
                <a:ea typeface="ＭＳ Ｐゴシック" charset="0"/>
                <a:cs typeface="Arial" panose="020B0604020202020204" pitchFamily="34" charset="0"/>
              </a:rPr>
              <a:t>The </a:t>
            </a:r>
            <a:r>
              <a:rPr lang="en-US" sz="1400" baseline="0" dirty="0">
                <a:ea typeface="ＭＳ Ｐゴシック" pitchFamily="-65" charset="-128"/>
              </a:rPr>
              <a:t>DRDP (2015) Preschool Essential View</a:t>
            </a:r>
            <a:r>
              <a:rPr lang="en-US" sz="1400" baseline="0" dirty="0">
                <a:latin typeface="Arial" panose="020B0604020202020204" pitchFamily="34" charset="0"/>
                <a:ea typeface="ＭＳ Ｐゴシック" charset="0"/>
                <a:cs typeface="Arial" panose="020B0604020202020204" pitchFamily="34" charset="0"/>
              </a:rPr>
              <a:t> has 5 sub domains and 29 measures.</a:t>
            </a:r>
            <a:endParaRPr lang="en-US" sz="1400" dirty="0">
              <a:latin typeface="Arial" panose="020B0604020202020204" pitchFamily="34" charset="0"/>
              <a:ea typeface="ＭＳ Ｐゴシック"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400" baseline="0" dirty="0">
              <a:ea typeface="ＭＳ Ｐゴシック" pitchFamily="-65" charset="-128"/>
            </a:endParaRPr>
          </a:p>
          <a:p>
            <a:r>
              <a:rPr lang="en-US" sz="1400" kern="1200" dirty="0">
                <a:solidFill>
                  <a:schemeClr val="tx1"/>
                </a:solidFill>
                <a:effectLst/>
                <a:latin typeface="Arial" pitchFamily="34" charset="0"/>
                <a:ea typeface="ＭＳ Ｐゴシック" pitchFamily="34" charset="-128"/>
                <a:cs typeface="Arial" pitchFamily="34" charset="0"/>
              </a:rPr>
              <a:t>The CDE/EESD recognizes that, while programs have communicated that the information from the Comprehensive View gives a complete picture of a child’s developing knowledge and skills, some are finding it challenging to complete. In response, the CDE/EESD has developed fundamental and essential views for preschool. The fundamental and essential views includes a limited number of selected measures from the domains of Approaches to Learning (ATL-REG), Social Emotional Development (SED), Language and Literacy Development (LLD), Cognition - Math (COG-MATH) and Physical Development (PD). </a:t>
            </a:r>
          </a:p>
          <a:p>
            <a:endParaRPr lang="en-US" sz="1400" kern="1200" dirty="0">
              <a:solidFill>
                <a:schemeClr val="tx1"/>
              </a:solidFill>
              <a:effectLst/>
              <a:latin typeface="Arial" pitchFamily="34" charset="0"/>
              <a:ea typeface="ＭＳ Ｐゴシック" pitchFamily="34" charset="-128"/>
              <a:cs typeface="Arial"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400" baseline="0" dirty="0">
                <a:latin typeface="Arial" panose="020B0604020202020204" pitchFamily="34" charset="0"/>
                <a:ea typeface="ＭＳ Ｐゴシック" charset="0"/>
                <a:cs typeface="Arial" panose="020B0604020202020204" pitchFamily="34" charset="0"/>
              </a:rPr>
              <a:t>For preschool age children with an IEP, the Essential View is not an option because it does not meet Office of Special Education Programs (OSEP) requirements. For preschool age children with IEPs, the early development and physical development conditional measures must be completed. </a:t>
            </a:r>
            <a:r>
              <a:rPr lang="en-US" sz="1400" dirty="0">
                <a:latin typeface="Arial" panose="020B0604020202020204" pitchFamily="34" charset="0"/>
                <a:ea typeface="ＭＳ Ｐゴシック" charset="0"/>
                <a:cs typeface="Arial" panose="020B0604020202020204" pitchFamily="34" charset="0"/>
              </a:rPr>
              <a:t>Teachers should</a:t>
            </a:r>
            <a:r>
              <a:rPr lang="en-US" sz="1400" baseline="0" dirty="0">
                <a:latin typeface="Arial" panose="020B0604020202020204" pitchFamily="34" charset="0"/>
                <a:ea typeface="ＭＳ Ｐゴシック" charset="0"/>
                <a:cs typeface="Arial" panose="020B0604020202020204" pitchFamily="34" charset="0"/>
              </a:rPr>
              <a:t> complete any conditional measures as needed. To learn more about what adaptations a child with an IFSP or IEP needs, please collaborate with the child’s service providers. </a:t>
            </a:r>
            <a:endParaRPr lang="en-US" sz="1400" dirty="0"/>
          </a:p>
          <a:p>
            <a:endParaRPr lang="en-US" sz="1400" kern="1200" dirty="0">
              <a:solidFill>
                <a:schemeClr val="tx1"/>
              </a:solidFill>
              <a:effectLst/>
              <a:latin typeface="Arial" pitchFamily="34" charset="0"/>
              <a:ea typeface="ＭＳ Ｐゴシック" pitchFamily="34" charset="-128"/>
              <a:cs typeface="Arial" pitchFamily="34" charset="0"/>
            </a:endParaRPr>
          </a:p>
        </p:txBody>
      </p:sp>
      <p:sp>
        <p:nvSpPr>
          <p:cNvPr id="5" name="Slide Number Placeholder 4"/>
          <p:cNvSpPr>
            <a:spLocks noGrp="1"/>
          </p:cNvSpPr>
          <p:nvPr>
            <p:ph type="sldNum" sz="quarter" idx="10"/>
          </p:nvPr>
        </p:nvSpPr>
        <p:spPr/>
        <p:txBody>
          <a:bodyPr/>
          <a:lstStyle/>
          <a:p>
            <a:fld id="{8ACC8AAF-899D-458E-AA58-D97BF4340CBD}" type="slidenum">
              <a:rPr lang="en-US" smtClean="0"/>
              <a:t>23</a:t>
            </a:fld>
            <a:endParaRPr lang="en-US"/>
          </a:p>
        </p:txBody>
      </p:sp>
    </p:spTree>
    <p:extLst>
      <p:ext uri="{BB962C8B-B14F-4D97-AF65-F5344CB8AC3E}">
        <p14:creationId xmlns:p14="http://schemas.microsoft.com/office/powerpoint/2010/main" val="1936441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566863"/>
            <a:ext cx="3306763" cy="2479675"/>
          </a:xfrm>
        </p:spPr>
      </p:sp>
      <p:sp>
        <p:nvSpPr>
          <p:cNvPr id="3" name="Notes Placeholder 2"/>
          <p:cNvSpPr>
            <a:spLocks noGrp="1"/>
          </p:cNvSpPr>
          <p:nvPr>
            <p:ph type="body" idx="1"/>
          </p:nvPr>
        </p:nvSpPr>
        <p:spPr/>
        <p:txBody>
          <a:bodyPr/>
          <a:lstStyle/>
          <a:p>
            <a:r>
              <a:rPr lang="en-US" b="1" dirty="0">
                <a:latin typeface="Arial" pitchFamily="-65" charset="0"/>
                <a:ea typeface="ＭＳ Ｐゴシック" pitchFamily="-65" charset="-128"/>
                <a:cs typeface="Arial" pitchFamily="-65" charset="0"/>
              </a:rPr>
              <a:t>Script:</a:t>
            </a:r>
            <a:endParaRPr lang="en-US" sz="1600" b="0" i="0" u="none" strike="noStrike" kern="1200" baseline="0" dirty="0">
              <a:solidFill>
                <a:schemeClr val="tx1"/>
              </a:solidFill>
              <a:latin typeface="Arial" pitchFamily="34" charset="0"/>
              <a:ea typeface="ＭＳ Ｐゴシック" pitchFamily="34" charset="-128"/>
              <a:cs typeface="Arial" pitchFamily="34" charset="0"/>
            </a:endParaRPr>
          </a:p>
          <a:p>
            <a:r>
              <a:rPr lang="en-US" sz="1600" b="0" i="0" u="none" strike="noStrike" kern="1200" baseline="0" dirty="0">
                <a:solidFill>
                  <a:schemeClr val="tx1"/>
                </a:solidFill>
                <a:latin typeface="Arial" pitchFamily="34" charset="0"/>
                <a:ea typeface="ＭＳ Ｐゴシック" pitchFamily="34" charset="-128"/>
                <a:cs typeface="Arial" pitchFamily="34" charset="0"/>
              </a:rPr>
              <a:t>Teachers of school-age children from kindergarten through 12 years of age, including those children with an IEP, may use either the DRDP-SA (2011) Complete Version or the DRDP-SA (2010) Simplified Version.</a:t>
            </a:r>
          </a:p>
          <a:p>
            <a:endParaRPr lang="en-US" sz="1600" b="0" i="0" u="none" strike="noStrike" kern="1200" baseline="0" dirty="0">
              <a:solidFill>
                <a:schemeClr val="tx1"/>
              </a:solidFill>
              <a:latin typeface="Arial" pitchFamily="34" charset="0"/>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8ACC8AAF-899D-458E-AA58-D97BF4340CBD}" type="slidenum">
              <a:rPr lang="en-US" smtClean="0"/>
              <a:t>24</a:t>
            </a:fld>
            <a:endParaRPr lang="en-US"/>
          </a:p>
        </p:txBody>
      </p:sp>
    </p:spTree>
    <p:extLst>
      <p:ext uri="{BB962C8B-B14F-4D97-AF65-F5344CB8AC3E}">
        <p14:creationId xmlns:p14="http://schemas.microsoft.com/office/powerpoint/2010/main" val="2895546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609600" y="1524000"/>
            <a:ext cx="3048000" cy="2286000"/>
          </a:xfrm>
          <a:solidFill>
            <a:srgbClr val="FFFFFF"/>
          </a:solidFill>
          <a:ln/>
        </p:spPr>
      </p:sp>
      <p:sp>
        <p:nvSpPr>
          <p:cNvPr id="236547"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Activity: </a:t>
            </a:r>
            <a:r>
              <a:rPr lang="en-US" dirty="0">
                <a:latin typeface="Arial" pitchFamily="-65" charset="0"/>
                <a:ea typeface="ＭＳ Ｐゴシック" pitchFamily="-65" charset="-128"/>
                <a:cs typeface="Arial" pitchFamily="-65" charset="0"/>
              </a:rPr>
              <a:t>Compare and Contrast</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a:t>
            </a:r>
            <a:r>
              <a:rPr lang="en-US" b="1" baseline="0" dirty="0">
                <a:latin typeface="Arial" pitchFamily="-65" charset="0"/>
                <a:ea typeface="ＭＳ Ｐゴシック" pitchFamily="-65" charset="-128"/>
                <a:cs typeface="Arial" pitchFamily="-65" charset="0"/>
              </a:rPr>
              <a:t> </a:t>
            </a:r>
            <a:r>
              <a:rPr lang="en-US" b="1" dirty="0">
                <a:latin typeface="Arial" pitchFamily="-65" charset="0"/>
                <a:ea typeface="ＭＳ Ｐゴシック" pitchFamily="-65" charset="-128"/>
                <a:cs typeface="Arial" pitchFamily="-65" charset="0"/>
              </a:rPr>
              <a:t>N</a:t>
            </a:r>
            <a:r>
              <a:rPr lang="en-US" b="1" baseline="0" dirty="0">
                <a:latin typeface="Arial" pitchFamily="-65" charset="0"/>
                <a:ea typeface="ＭＳ Ｐゴシック" pitchFamily="-65" charset="-128"/>
                <a:cs typeface="Arial" pitchFamily="-65" charset="0"/>
              </a:rPr>
              <a:t>otes:</a:t>
            </a:r>
          </a:p>
          <a:p>
            <a:pPr eaLnBrk="1" hangingPunct="1"/>
            <a:r>
              <a:rPr lang="en-US" baseline="0" dirty="0">
                <a:latin typeface="Arial" pitchFamily="-65" charset="0"/>
                <a:ea typeface="ＭＳ Ｐゴシック" pitchFamily="-65" charset="-128"/>
                <a:cs typeface="Arial" pitchFamily="-65" charset="0"/>
              </a:rPr>
              <a:t>Point out the differences between the Infant/Toddler </a:t>
            </a:r>
            <a:r>
              <a:rPr lang="en-US" dirty="0">
                <a:latin typeface="Arial" pitchFamily="-65" charset="0"/>
                <a:ea typeface="ＭＳ Ｐゴシック" pitchFamily="-65" charset="-128"/>
                <a:cs typeface="Arial" pitchFamily="-65" charset="0"/>
              </a:rPr>
              <a:t>V</a:t>
            </a:r>
            <a:r>
              <a:rPr lang="en-US" baseline="0" dirty="0">
                <a:latin typeface="Arial" pitchFamily="-65" charset="0"/>
                <a:ea typeface="ＭＳ Ｐゴシック" pitchFamily="-65" charset="-128"/>
                <a:cs typeface="Arial" pitchFamily="-65" charset="0"/>
              </a:rPr>
              <a:t>iew and the Preschool View of the DRDP (2015). </a:t>
            </a:r>
          </a:p>
          <a:p>
            <a:pPr eaLnBrk="1" hangingPunct="1"/>
            <a:endParaRPr lang="en-US" baseline="0" dirty="0">
              <a:latin typeface="Arial" pitchFamily="-65" charset="0"/>
              <a:ea typeface="ＭＳ Ｐゴシック" pitchFamily="-65" charset="-128"/>
              <a:cs typeface="Arial" pitchFamily="-65" charset="0"/>
            </a:endParaRPr>
          </a:p>
          <a:p>
            <a:pPr eaLnBrk="1" hangingPunct="1"/>
            <a:r>
              <a:rPr lang="en-US" baseline="0" dirty="0">
                <a:latin typeface="Arial" pitchFamily="-65" charset="0"/>
                <a:ea typeface="ＭＳ Ｐゴシック" pitchFamily="-65" charset="-128"/>
                <a:cs typeface="Arial" pitchFamily="-65" charset="0"/>
              </a:rPr>
              <a:t>Point out the difference in the School Age assessment (developmental levels, measures numbered consecutively).</a:t>
            </a: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25</a:t>
            </a:fld>
            <a:endParaRPr lang="en-US"/>
          </a:p>
        </p:txBody>
      </p:sp>
    </p:spTree>
    <p:extLst>
      <p:ext uri="{BB962C8B-B14F-4D97-AF65-F5344CB8AC3E}">
        <p14:creationId xmlns:p14="http://schemas.microsoft.com/office/powerpoint/2010/main" val="69342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F2B9FADF-F4BE-D748-BE21-7494871EE017}" type="slidenum">
              <a:rPr lang="en-US">
                <a:latin typeface="Times New Roman" pitchFamily="-65" charset="0"/>
              </a:rPr>
              <a:pPr/>
              <a:t>26</a:t>
            </a:fld>
            <a:endParaRPr lang="en-US">
              <a:latin typeface="Times New Roman" pitchFamily="-65" charset="0"/>
            </a:endParaRPr>
          </a:p>
        </p:txBody>
      </p:sp>
      <p:sp>
        <p:nvSpPr>
          <p:cNvPr id="237571" name="Rectangle 2"/>
          <p:cNvSpPr>
            <a:spLocks noGrp="1" noRot="1" noChangeAspect="1" noChangeArrowheads="1" noTextEdit="1"/>
          </p:cNvSpPr>
          <p:nvPr>
            <p:ph type="sldImg"/>
          </p:nvPr>
        </p:nvSpPr>
        <p:spPr>
          <a:xfrm>
            <a:off x="447675" y="1312863"/>
            <a:ext cx="3222625" cy="2416175"/>
          </a:xfrm>
          <a:ln/>
        </p:spPr>
      </p:sp>
      <p:sp>
        <p:nvSpPr>
          <p:cNvPr id="237572"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back side provides the terms and definitions for the</a:t>
            </a:r>
            <a:r>
              <a:rPr lang="en-US" baseline="0" dirty="0">
                <a:latin typeface="Arial" pitchFamily="-65" charset="0"/>
                <a:ea typeface="ＭＳ Ｐゴシック" pitchFamily="-65" charset="-128"/>
                <a:cs typeface="Arial" pitchFamily="-65" charset="0"/>
              </a:rPr>
              <a:t> DRDP (2015).</a:t>
            </a:r>
            <a:endParaRPr lang="en-US"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211355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xfrm>
            <a:off x="533400" y="1524000"/>
            <a:ext cx="3017838" cy="2263775"/>
          </a:xfrm>
          <a:solidFill>
            <a:srgbClr val="FFFFFF"/>
          </a:solidFill>
          <a:ln/>
        </p:spPr>
      </p:sp>
      <p:sp>
        <p:nvSpPr>
          <p:cNvPr id="240643"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purpose of the examples is to help teachers clarify where the skills could be demonstrated; e.g., “Some ways a teacher might see the behavior.”</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Encourage staff to add examples of what they observe for the developmental levels.</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DRDP examples activity to do with staff is in the binder.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27</a:t>
            </a:fld>
            <a:endParaRPr lang="en-US"/>
          </a:p>
        </p:txBody>
      </p:sp>
    </p:spTree>
    <p:extLst>
      <p:ext uri="{BB962C8B-B14F-4D97-AF65-F5344CB8AC3E}">
        <p14:creationId xmlns:p14="http://schemas.microsoft.com/office/powerpoint/2010/main" val="3434612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649" tIns="48325" rIns="96649" bIns="48325" anchor="b">
            <a:prstTxWarp prst="textNoShape">
              <a:avLst/>
            </a:prstTxWarp>
          </a:bodyPr>
          <a:lstStyle/>
          <a:p>
            <a:pPr algn="r" defTabSz="966788"/>
            <a:endParaRPr lang="en-US">
              <a:latin typeface="Times New Roman" pitchFamily="-65" charset="0"/>
            </a:endParaRPr>
          </a:p>
        </p:txBody>
      </p:sp>
      <p:sp>
        <p:nvSpPr>
          <p:cNvPr id="238595" name="Rectangle 2"/>
          <p:cNvSpPr>
            <a:spLocks noGrp="1" noRot="1" noChangeAspect="1" noChangeArrowheads="1" noTextEdit="1"/>
          </p:cNvSpPr>
          <p:nvPr>
            <p:ph type="sldImg"/>
          </p:nvPr>
        </p:nvSpPr>
        <p:spPr>
          <a:xfrm>
            <a:off x="447675" y="1312863"/>
            <a:ext cx="3222625" cy="2416175"/>
          </a:xfrm>
          <a:solidFill>
            <a:srgbClr val="FFFFFF"/>
          </a:solidFill>
          <a:ln/>
        </p:spPr>
      </p:sp>
      <p:sp>
        <p:nvSpPr>
          <p:cNvPr id="238596"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marL="0" indent="0" eaLnBrk="1" hangingPunct="1">
              <a:buFont typeface="Arial" panose="020B0604020202020204" pitchFamily="34" charset="0"/>
              <a:buNone/>
            </a:pPr>
            <a:r>
              <a:rPr lang="en-US" dirty="0">
                <a:latin typeface="Arial" pitchFamily="-65" charset="0"/>
                <a:ea typeface="ＭＳ Ｐゴシック" pitchFamily="-65" charset="-128"/>
                <a:cs typeface="Arial" pitchFamily="-65" charset="0"/>
              </a:rPr>
              <a:t>The DRDP Domains and Measures at a Glance shows the developmental domains and number of measures in parenthesis for all age-level instruments:</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There are 29 measures in the </a:t>
            </a:r>
            <a:r>
              <a:rPr lang="en-US" baseline="0" dirty="0">
                <a:latin typeface="Arial" pitchFamily="-65" charset="0"/>
                <a:ea typeface="ＭＳ Ｐゴシック" pitchFamily="-65" charset="-128"/>
                <a:cs typeface="Arial" pitchFamily="-65" charset="0"/>
              </a:rPr>
              <a:t>DRDP (2015) Infant/Toddler Comprehensive View.</a:t>
            </a:r>
          </a:p>
          <a:p>
            <a:pPr marL="285750" indent="-285750" eaLnBrk="1" hangingPunct="1">
              <a:buFont typeface="Arial" panose="020B0604020202020204" pitchFamily="34" charset="0"/>
              <a:buChar char="•"/>
            </a:pPr>
            <a:r>
              <a:rPr lang="en-US" baseline="0" dirty="0">
                <a:latin typeface="Arial" pitchFamily="-65" charset="0"/>
                <a:ea typeface="ＭＳ Ｐゴシック" pitchFamily="-65" charset="-128"/>
                <a:cs typeface="Arial" pitchFamily="-65" charset="0"/>
              </a:rPr>
              <a:t>There are 21 measures in the DRDP (2015) Infant/Toddler Essential View. </a:t>
            </a:r>
          </a:p>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dirty="0">
                <a:latin typeface="Arial" pitchFamily="-65" charset="0"/>
                <a:ea typeface="ＭＳ Ｐゴシック" pitchFamily="-65" charset="-128"/>
                <a:cs typeface="Arial" pitchFamily="-65" charset="0"/>
              </a:rPr>
              <a:t>There are 56 measures in</a:t>
            </a:r>
            <a:r>
              <a:rPr lang="en-US" baseline="0" dirty="0">
                <a:latin typeface="Arial" pitchFamily="-65" charset="0"/>
                <a:ea typeface="ＭＳ Ｐゴシック" pitchFamily="-65" charset="-128"/>
                <a:cs typeface="Arial" pitchFamily="-65" charset="0"/>
              </a:rPr>
              <a:t> the DRDP (2015) Preschool Comprehensive View. </a:t>
            </a:r>
          </a:p>
          <a:p>
            <a:pPr marL="285750" indent="-285750" eaLnBrk="1" hangingPunct="1">
              <a:buFont typeface="Arial" panose="020B0604020202020204" pitchFamily="34" charset="0"/>
              <a:buChar char="•"/>
            </a:pPr>
            <a:r>
              <a:rPr lang="en-US" baseline="0" dirty="0">
                <a:latin typeface="Arial" pitchFamily="-65" charset="0"/>
                <a:ea typeface="ＭＳ Ｐゴシック" pitchFamily="-65" charset="-128"/>
                <a:cs typeface="Arial" pitchFamily="-65" charset="0"/>
              </a:rPr>
              <a:t>There are 43 measures in the DRDP (2015) Preschool Fundamental View. </a:t>
            </a:r>
          </a:p>
          <a:p>
            <a:pPr marL="285750" indent="-285750" eaLnBrk="1" hangingPunct="1">
              <a:buFont typeface="Arial" panose="020B0604020202020204" pitchFamily="34" charset="0"/>
              <a:buChar char="•"/>
            </a:pPr>
            <a:r>
              <a:rPr lang="en-US" baseline="0" dirty="0">
                <a:latin typeface="Arial" pitchFamily="-65" charset="0"/>
                <a:ea typeface="ＭＳ Ｐゴシック" pitchFamily="-65" charset="-128"/>
                <a:cs typeface="Arial" pitchFamily="-65" charset="0"/>
              </a:rPr>
              <a:t>There are 29 measures in the DRDP (2015) Preschool Essential View. </a:t>
            </a:r>
          </a:p>
          <a:p>
            <a:pPr marL="285750" indent="-285750" eaLnBrk="1" hangingPunct="1">
              <a:buFont typeface="Arial" panose="020B0604020202020204" pitchFamily="34" charset="0"/>
              <a:buChar char="•"/>
            </a:pPr>
            <a:r>
              <a:rPr lang="en-US" baseline="0" dirty="0">
                <a:latin typeface="Arial" pitchFamily="-65" charset="0"/>
                <a:ea typeface="ＭＳ Ｐゴシック" pitchFamily="-65" charset="-128"/>
                <a:cs typeface="Arial" pitchFamily="-65" charset="0"/>
              </a:rPr>
              <a:t>There are 55 measures in the DRDP-K (2015) Comprehensive View.</a:t>
            </a:r>
          </a:p>
          <a:p>
            <a:pPr marL="285750" indent="-285750" eaLnBrk="1" hangingPunct="1">
              <a:buFont typeface="Arial" panose="020B0604020202020204" pitchFamily="34" charset="0"/>
              <a:buChar char="•"/>
            </a:pPr>
            <a:r>
              <a:rPr lang="en-US" baseline="0" dirty="0">
                <a:latin typeface="Arial" pitchFamily="-65" charset="0"/>
                <a:ea typeface="ＭＳ Ｐゴシック" pitchFamily="-65" charset="-128"/>
                <a:cs typeface="Arial" pitchFamily="-65" charset="0"/>
              </a:rPr>
              <a:t>There are 37 measures in the DRDP-K (2015) Fundamental View.</a:t>
            </a:r>
          </a:p>
          <a:p>
            <a:pPr marL="285750" indent="-285750" eaLnBrk="1" hangingPunct="1">
              <a:buFont typeface="Arial" panose="020B0604020202020204" pitchFamily="34" charset="0"/>
              <a:buChar char="•"/>
            </a:pPr>
            <a:r>
              <a:rPr lang="en-US" baseline="0" dirty="0">
                <a:latin typeface="Arial" pitchFamily="-65" charset="0"/>
                <a:ea typeface="ＭＳ Ｐゴシック" pitchFamily="-65" charset="-128"/>
                <a:cs typeface="Arial" pitchFamily="-65" charset="0"/>
              </a:rPr>
              <a:t>There are 33 measures in the DRDP-K (2015) Essential View.</a:t>
            </a:r>
          </a:p>
          <a:p>
            <a:pPr marL="285750" indent="-285750" eaLnBrk="1" hangingPunct="1">
              <a:buFont typeface="Arial" panose="020B0604020202020204" pitchFamily="34" charset="0"/>
              <a:buChar char="•"/>
            </a:pPr>
            <a:r>
              <a:rPr lang="en-US" baseline="0" dirty="0">
                <a:latin typeface="Arial" pitchFamily="-65" charset="0"/>
                <a:ea typeface="ＭＳ Ｐゴシック" pitchFamily="-65" charset="-128"/>
                <a:cs typeface="Arial" pitchFamily="-65" charset="0"/>
              </a:rPr>
              <a:t>There are 25 measures in the DRDP-K (2015) Snapshot View. </a:t>
            </a:r>
            <a:endParaRPr lang="en-US" dirty="0">
              <a:latin typeface="Arial" pitchFamily="-65" charset="0"/>
              <a:ea typeface="ＭＳ Ｐゴシック" pitchFamily="-65" charset="-128"/>
              <a:cs typeface="Arial" pitchFamily="-65" charset="0"/>
            </a:endParaRPr>
          </a:p>
          <a:p>
            <a:pPr marL="285750" indent="-285750" eaLnBrk="1" hangingPunct="1">
              <a:buFont typeface="Arial" panose="020B0604020202020204" pitchFamily="34" charset="0"/>
              <a:buChar char="•"/>
            </a:pPr>
            <a:r>
              <a:rPr lang="en-US" sz="1600" b="0" i="0" u="none" strike="noStrike" kern="1200" baseline="0" dirty="0">
                <a:solidFill>
                  <a:schemeClr val="tx1"/>
                </a:solidFill>
                <a:latin typeface="Arial" pitchFamily="34" charset="0"/>
                <a:ea typeface="ＭＳ Ｐゴシック" pitchFamily="34" charset="-128"/>
                <a:cs typeface="Arial" pitchFamily="34" charset="0"/>
              </a:rPr>
              <a:t>The DRDP-SA (2011) Complete Version has 31 measures and the DRDP-SA (2010) Simplified Version has 13.</a:t>
            </a: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28</a:t>
            </a:fld>
            <a:endParaRPr lang="en-US"/>
          </a:p>
        </p:txBody>
      </p:sp>
    </p:spTree>
    <p:extLst>
      <p:ext uri="{BB962C8B-B14F-4D97-AF65-F5344CB8AC3E}">
        <p14:creationId xmlns:p14="http://schemas.microsoft.com/office/powerpoint/2010/main" val="2330892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D928D-1E94-4143-BE59-533ADE4AFB4D}" type="slidenum">
              <a:rPr lang="en-US" sz="1300"/>
              <a:pPr/>
              <a:t>29</a:t>
            </a:fld>
            <a:endParaRPr lang="en-US" sz="1300"/>
          </a:p>
        </p:txBody>
      </p:sp>
      <p:sp>
        <p:nvSpPr>
          <p:cNvPr id="117763" name="Rectangle 2"/>
          <p:cNvSpPr>
            <a:spLocks noGrp="1" noRot="1" noChangeAspect="1" noChangeArrowheads="1" noTextEdit="1"/>
          </p:cNvSpPr>
          <p:nvPr>
            <p:ph type="sldImg"/>
          </p:nvPr>
        </p:nvSpPr>
        <p:spPr>
          <a:xfrm>
            <a:off x="447675" y="1312863"/>
            <a:ext cx="3222625" cy="2416175"/>
          </a:xfrm>
          <a:ln/>
        </p:spPr>
      </p:sp>
      <p:sp>
        <p:nvSpPr>
          <p:cNvPr id="117764"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These are the four components of the DRDP – the 4 Ds. </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Review the 4 Ds and emphasize that reading these components can assist staff in knowing the </a:t>
            </a:r>
            <a:r>
              <a:rPr lang="en-US" i="1" dirty="0">
                <a:latin typeface="Arial" pitchFamily="-65" charset="0"/>
                <a:ea typeface="ＭＳ Ｐゴシック" pitchFamily="-65" charset="-128"/>
                <a:cs typeface="Arial" pitchFamily="-65" charset="0"/>
              </a:rPr>
              <a:t>intent,</a:t>
            </a:r>
            <a:r>
              <a:rPr lang="en-US" dirty="0">
                <a:latin typeface="Arial" pitchFamily="-65" charset="0"/>
                <a:ea typeface="ＭＳ Ｐゴシック" pitchFamily="-65" charset="-128"/>
                <a:cs typeface="Arial" pitchFamily="-65" charset="0"/>
              </a:rPr>
              <a:t> or purpose, of each measure.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domain</a:t>
            </a:r>
            <a:r>
              <a:rPr lang="en-US" dirty="0">
                <a:latin typeface="Arial" pitchFamily="-65" charset="0"/>
                <a:ea typeface="ＭＳ Ｐゴシック" pitchFamily="-65" charset="-128"/>
                <a:cs typeface="Arial" pitchFamily="-65" charset="0"/>
              </a:rPr>
              <a:t> represents a crucial area of learning and development for children. </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definition</a:t>
            </a:r>
            <a:r>
              <a:rPr lang="en-US" dirty="0">
                <a:latin typeface="Arial" pitchFamily="-65" charset="0"/>
                <a:ea typeface="ＭＳ Ｐゴシック" pitchFamily="-65" charset="-128"/>
                <a:cs typeface="Arial" pitchFamily="-65" charset="0"/>
              </a:rPr>
              <a:t> specifies the aspect of development that is being observed.</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descriptor</a:t>
            </a:r>
            <a:r>
              <a:rPr lang="en-US" dirty="0">
                <a:latin typeface="Arial" pitchFamily="-65" charset="0"/>
                <a:ea typeface="ＭＳ Ｐゴシック" pitchFamily="-65" charset="-128"/>
                <a:cs typeface="Arial" pitchFamily="-65" charset="0"/>
              </a:rPr>
              <a:t> describes observable child behaviors associated with that developmental level.</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developmental levels </a:t>
            </a:r>
            <a:r>
              <a:rPr lang="en-US" dirty="0">
                <a:latin typeface="Arial" pitchFamily="-65" charset="0"/>
                <a:ea typeface="ＭＳ Ｐゴシック" pitchFamily="-65" charset="-128"/>
                <a:cs typeface="Arial" pitchFamily="-65" charset="0"/>
              </a:rPr>
              <a:t>for each measure represent a developmental continuum.</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6470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762000" y="1600200"/>
            <a:ext cx="3119438" cy="2339975"/>
          </a:xfrm>
          <a:solidFill>
            <a:srgbClr val="FFFFFF"/>
          </a:solidFill>
          <a:ln/>
        </p:spPr>
      </p:sp>
      <p:sp>
        <p:nvSpPr>
          <p:cNvPr id="216067"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Good observation and recording methods over time are the cornerstones for using the DRDP effectively. The DRDP is not a test, but an observation based assessment for children.</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person who is the designated teacher should complete the DRDP. Assistants, parents, and other staff should contribute observations.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Note: Family Child Care Networks have a “teacher identified” person complete the DRDP. This person may be the case manager who oversees the network care providers. The case manager consults with care providers and parents in completing the DRDP.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3</a:t>
            </a:fld>
            <a:endParaRPr lang="en-US"/>
          </a:p>
        </p:txBody>
      </p:sp>
    </p:spTree>
    <p:extLst>
      <p:ext uri="{BB962C8B-B14F-4D97-AF65-F5344CB8AC3E}">
        <p14:creationId xmlns:p14="http://schemas.microsoft.com/office/powerpoint/2010/main" val="45529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xfrm>
            <a:off x="762000" y="1600200"/>
            <a:ext cx="3119438" cy="2339975"/>
          </a:xfrm>
          <a:solidFill>
            <a:srgbClr val="FFFFFF"/>
          </a:solidFill>
          <a:ln/>
        </p:spPr>
      </p:sp>
      <p:sp>
        <p:nvSpPr>
          <p:cNvPr id="241667" name="Rectangle 3"/>
          <p:cNvSpPr>
            <a:spLocks noGrp="1" noChangeArrowheads="1"/>
          </p:cNvSpPr>
          <p:nvPr>
            <p:ph type="body" idx="1"/>
          </p:nvPr>
        </p:nvSpPr>
        <p:spPr>
          <a:solidFill>
            <a:srgbClr val="FFFFFF"/>
          </a:solidFill>
          <a:ln/>
        </p:spPr>
        <p:txBody>
          <a:bodyPr lIns="96644" tIns="48322" rIns="96644" bIns="48322"/>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We will focus on observation skills, rating the DRDP, collecting DRDP data, the Summary of Findings, and the Child’s Developmental Progress form.</a:t>
            </a:r>
          </a:p>
        </p:txBody>
      </p:sp>
      <p:sp>
        <p:nvSpPr>
          <p:cNvPr id="2" name="Slide Number Placeholder 1"/>
          <p:cNvSpPr>
            <a:spLocks noGrp="1"/>
          </p:cNvSpPr>
          <p:nvPr>
            <p:ph type="sldNum" sz="quarter" idx="10"/>
          </p:nvPr>
        </p:nvSpPr>
        <p:spPr/>
        <p:txBody>
          <a:bodyPr/>
          <a:lstStyle/>
          <a:p>
            <a:fld id="{C73CC490-0B1E-E741-9BBC-1FBACF178FFE}" type="slidenum">
              <a:rPr lang="en-US" smtClean="0"/>
              <a:pPr/>
              <a:t>30</a:t>
            </a:fld>
            <a:endParaRPr lang="en-US"/>
          </a:p>
        </p:txBody>
      </p:sp>
    </p:spTree>
    <p:extLst>
      <p:ext uri="{BB962C8B-B14F-4D97-AF65-F5344CB8AC3E}">
        <p14:creationId xmlns:p14="http://schemas.microsoft.com/office/powerpoint/2010/main" val="719828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99EDADFA-EE22-DF4E-9D48-DA36C8EBC440}" type="slidenum">
              <a:rPr lang="en-US"/>
              <a:pPr/>
              <a:t>31</a:t>
            </a:fld>
            <a:endParaRPr lang="en-US"/>
          </a:p>
        </p:txBody>
      </p:sp>
      <p:sp>
        <p:nvSpPr>
          <p:cNvPr id="242691" name="Rectangle 2"/>
          <p:cNvSpPr>
            <a:spLocks noGrp="1" noRot="1" noChangeAspect="1" noChangeArrowheads="1" noTextEdit="1"/>
          </p:cNvSpPr>
          <p:nvPr>
            <p:ph type="sldImg"/>
          </p:nvPr>
        </p:nvSpPr>
        <p:spPr>
          <a:xfrm>
            <a:off x="685800" y="1371600"/>
            <a:ext cx="3133725" cy="2349500"/>
          </a:xfrm>
          <a:ln/>
        </p:spPr>
      </p:sp>
      <p:sp>
        <p:nvSpPr>
          <p:cNvPr id="242692" name="Rectangle 3"/>
          <p:cNvSpPr>
            <a:spLocks noGrp="1" noChangeArrowheads="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Trainer note: </a:t>
            </a:r>
            <a:r>
              <a:rPr lang="en-US" dirty="0">
                <a:latin typeface="Arial" pitchFamily="-65" charset="0"/>
                <a:ea typeface="ＭＳ Ｐゴシック" pitchFamily="-65" charset="-128"/>
                <a:cs typeface="Arial" pitchFamily="-65" charset="0"/>
              </a:rPr>
              <a:t>Share the quote and show the book, </a:t>
            </a:r>
            <a:r>
              <a:rPr lang="en-US" i="1" dirty="0">
                <a:latin typeface="Arial" pitchFamily="-65" charset="0"/>
                <a:ea typeface="ＭＳ Ｐゴシック" pitchFamily="-65" charset="-128"/>
                <a:cs typeface="Arial" pitchFamily="-65" charset="0"/>
              </a:rPr>
              <a:t>The Power of Observation</a:t>
            </a:r>
            <a:r>
              <a:rPr lang="en-US" dirty="0">
                <a:latin typeface="Arial" pitchFamily="-65" charset="0"/>
                <a:ea typeface="ＭＳ Ｐゴシック" pitchFamily="-65" charset="-128"/>
                <a:cs typeface="Arial" pitchFamily="-65" charset="0"/>
              </a:rPr>
              <a:t>, if available.</a:t>
            </a:r>
          </a:p>
          <a:p>
            <a:r>
              <a:rPr lang="en-US" dirty="0">
                <a:latin typeface="Arial" pitchFamily="-65" charset="0"/>
                <a:ea typeface="ＭＳ Ｐゴシック" pitchFamily="-65" charset="-128"/>
                <a:cs typeface="Arial" pitchFamily="-65" charset="0"/>
              </a:rPr>
              <a:t>Click to next slide.</a:t>
            </a:r>
          </a:p>
          <a:p>
            <a:endParaRPr lang="en-US" dirty="0">
              <a:latin typeface="Times New Roman"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2572078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40D1004-F4B7-8E45-A3DE-3E4E2AFD4C08}" type="slidenum">
              <a:rPr lang="en-US"/>
              <a:pPr/>
              <a:t>32</a:t>
            </a:fld>
            <a:endParaRPr lang="en-US"/>
          </a:p>
        </p:txBody>
      </p:sp>
      <p:sp>
        <p:nvSpPr>
          <p:cNvPr id="243715" name="Rectangle 2"/>
          <p:cNvSpPr>
            <a:spLocks noGrp="1" noRot="1" noChangeAspect="1" noChangeArrowheads="1" noTextEdit="1"/>
          </p:cNvSpPr>
          <p:nvPr>
            <p:ph type="sldImg"/>
          </p:nvPr>
        </p:nvSpPr>
        <p:spPr>
          <a:xfrm>
            <a:off x="447675" y="1312863"/>
            <a:ext cx="3222625" cy="2416175"/>
          </a:xfrm>
          <a:ln/>
        </p:spPr>
      </p:sp>
      <p:sp>
        <p:nvSpPr>
          <p:cNvPr id="243716" name="Rectangle 3"/>
          <p:cNvSpPr>
            <a:spLocks noGrp="1" noChangeArrowheads="1"/>
          </p:cNvSpPr>
          <p:nvPr>
            <p:ph type="body" idx="1"/>
          </p:nvPr>
        </p:nvSpPr>
        <p:spPr>
          <a:xfrm>
            <a:off x="974725" y="4560888"/>
            <a:ext cx="5365750" cy="4560887"/>
          </a:xfrm>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EESD requires programs to use the DRDP for assessment as a motivator. The real reason we use observation is to get to know children.  </a:t>
            </a:r>
          </a:p>
          <a:p>
            <a:endParaRPr lang="en-US" dirty="0">
              <a:latin typeface="Arial" pitchFamily="-65" charset="0"/>
              <a:ea typeface="ＭＳ Ｐゴシック" pitchFamily="-65" charset="-128"/>
              <a:cs typeface="Arial" pitchFamily="-65" charset="0"/>
            </a:endParaRPr>
          </a:p>
          <a:p>
            <a:r>
              <a:rPr lang="en-US" dirty="0">
                <a:latin typeface="Arial" pitchFamily="-65" charset="0"/>
                <a:ea typeface="ＭＳ Ｐゴシック" pitchFamily="-65" charset="-128"/>
                <a:cs typeface="Arial" pitchFamily="-65" charset="0"/>
              </a:rPr>
              <a:t>Through observation, we get to know how children learn best, as well as their strengths, need for support materials, and language. In addition, it helps teachers plan engaging activities to help children progress in their development.</a:t>
            </a:r>
          </a:p>
          <a:p>
            <a:endParaRPr lang="en-US" dirty="0">
              <a:latin typeface="Arial" pitchFamily="-65" charset="0"/>
              <a:ea typeface="ＭＳ Ｐゴシック" pitchFamily="-65" charset="-128"/>
              <a:cs typeface="Arial" pitchFamily="-65" charset="0"/>
            </a:endParaRPr>
          </a:p>
          <a:p>
            <a:r>
              <a:rPr lang="en-US" dirty="0">
                <a:latin typeface="Arial" pitchFamily="-65" charset="0"/>
                <a:ea typeface="ＭＳ Ｐゴシック" pitchFamily="-65" charset="-128"/>
                <a:cs typeface="Arial" pitchFamily="-65" charset="0"/>
              </a:rPr>
              <a:t>Observation is a skill that can be learned and gets easier with practice. The observations we are making should provide good information that can inform our ratings on the DRDP.</a:t>
            </a:r>
          </a:p>
          <a:p>
            <a:endParaRPr lang="en-US" dirty="0">
              <a:latin typeface="Arial" pitchFamily="-65" charset="0"/>
              <a:ea typeface="ＭＳ Ｐゴシック" pitchFamily="-65" charset="-128"/>
              <a:cs typeface="Arial" pitchFamily="-65" charset="0"/>
            </a:endParaRPr>
          </a:p>
          <a:p>
            <a:r>
              <a:rPr lang="en-US" dirty="0">
                <a:latin typeface="Arial" pitchFamily="-65" charset="0"/>
                <a:ea typeface="ＭＳ Ｐゴシック" pitchFamily="-65" charset="-128"/>
                <a:cs typeface="Arial" pitchFamily="-65" charset="0"/>
              </a:rPr>
              <a:t>The next activity will assist in writing meaningful anecdotal notes.</a:t>
            </a:r>
          </a:p>
        </p:txBody>
      </p:sp>
    </p:spTree>
    <p:extLst>
      <p:ext uri="{BB962C8B-B14F-4D97-AF65-F5344CB8AC3E}">
        <p14:creationId xmlns:p14="http://schemas.microsoft.com/office/powerpoint/2010/main" val="2513590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xfrm>
            <a:off x="762000" y="1295400"/>
            <a:ext cx="3119438" cy="2339975"/>
          </a:xfrm>
          <a:solidFill>
            <a:srgbClr val="FFFFFF"/>
          </a:solidFill>
          <a:ln/>
        </p:spPr>
      </p:sp>
      <p:sp>
        <p:nvSpPr>
          <p:cNvPr id="245763" name="Rectangle 3"/>
          <p:cNvSpPr>
            <a:spLocks noGrp="1" noChangeArrowheads="1"/>
          </p:cNvSpPr>
          <p:nvPr>
            <p:ph type="body" idx="1"/>
          </p:nvPr>
        </p:nvSpPr>
        <p:spPr>
          <a:xfrm>
            <a:off x="990600" y="4114800"/>
            <a:ext cx="5365750" cy="4800600"/>
          </a:xfrm>
          <a:solidFill>
            <a:srgbClr val="FFFFFF"/>
          </a:solidFill>
          <a:ln/>
        </p:spPr>
        <p:txBody>
          <a:bodyPr/>
          <a:lstStyle/>
          <a:p>
            <a:pPr eaLnBrk="1" hangingPunct="1"/>
            <a:r>
              <a:rPr lang="en-US" sz="1400" b="1" dirty="0">
                <a:latin typeface="Arial" pitchFamily="-65" charset="0"/>
                <a:ea typeface="ＭＳ Ｐゴシック" pitchFamily="-65" charset="-128"/>
                <a:cs typeface="Arial" pitchFamily="-65" charset="0"/>
              </a:rPr>
              <a:t>Script:</a:t>
            </a:r>
          </a:p>
          <a:p>
            <a:pPr eaLnBrk="1" hangingPunct="1"/>
            <a:r>
              <a:rPr lang="en-US" sz="1400" dirty="0">
                <a:latin typeface="Arial" pitchFamily="-65" charset="0"/>
                <a:ea typeface="ＭＳ Ｐゴシック" pitchFamily="-65" charset="-128"/>
                <a:cs typeface="Arial" pitchFamily="-65" charset="0"/>
              </a:rPr>
              <a:t>Before</a:t>
            </a:r>
            <a:r>
              <a:rPr lang="en-US" sz="1400" baseline="0" dirty="0">
                <a:latin typeface="Arial" pitchFamily="-65" charset="0"/>
                <a:ea typeface="ＭＳ Ｐゴシック" pitchFamily="-65" charset="-128"/>
                <a:cs typeface="Arial" pitchFamily="-65" charset="0"/>
              </a:rPr>
              <a:t> teachers can rate the DRDP, they need to collect relevant information about the children.</a:t>
            </a:r>
          </a:p>
          <a:p>
            <a:pPr eaLnBrk="1" hangingPunct="1"/>
            <a:endParaRPr lang="en-US" sz="1400" dirty="0">
              <a:latin typeface="Arial" pitchFamily="-65" charset="0"/>
              <a:ea typeface="ＭＳ Ｐゴシック" pitchFamily="-65" charset="-128"/>
              <a:cs typeface="Arial" pitchFamily="-65" charset="0"/>
            </a:endParaRPr>
          </a:p>
          <a:p>
            <a:pPr eaLnBrk="1" hangingPunct="1"/>
            <a:r>
              <a:rPr lang="en-US" sz="1400" dirty="0">
                <a:latin typeface="Arial" pitchFamily="-65" charset="0"/>
                <a:ea typeface="ＭＳ Ｐゴシック" pitchFamily="-65" charset="-128"/>
                <a:cs typeface="Arial" pitchFamily="-65" charset="0"/>
              </a:rPr>
              <a:t>Once teachers know the “what”, “when,” and “how,” they are ready to plan to observe, record, and collect evidence on children’s typical behaviors.</a:t>
            </a:r>
          </a:p>
          <a:p>
            <a:pPr eaLnBrk="1" hangingPunct="1"/>
            <a:endParaRPr lang="en-US" sz="1400" dirty="0">
              <a:latin typeface="Arial" pitchFamily="-65" charset="0"/>
              <a:ea typeface="ＭＳ Ｐゴシック" pitchFamily="-65" charset="-128"/>
              <a:cs typeface="Arial" pitchFamily="-65" charset="0"/>
            </a:endParaRPr>
          </a:p>
          <a:p>
            <a:pPr eaLnBrk="1" hangingPunct="1"/>
            <a:r>
              <a:rPr lang="en-US" sz="1400" dirty="0">
                <a:latin typeface="Arial" pitchFamily="-65" charset="0"/>
                <a:ea typeface="ＭＳ Ｐゴシック" pitchFamily="-65" charset="-128"/>
                <a:cs typeface="Arial" pitchFamily="-65" charset="0"/>
              </a:rPr>
              <a:t>Teachers and staff can collect a wide variety of documentation, such as anecdotal notes, work samples, frequency count sheets, and photos to provide evidence of children’s mastered developmental levels across all of the measures. </a:t>
            </a:r>
          </a:p>
          <a:p>
            <a:pPr eaLnBrk="1" hangingPunct="1"/>
            <a:endParaRPr lang="en-US" sz="1400" dirty="0">
              <a:latin typeface="Arial" pitchFamily="-65" charset="0"/>
              <a:ea typeface="ＭＳ Ｐゴシック" pitchFamily="-65" charset="-128"/>
              <a:cs typeface="Arial" pitchFamily="-65" charset="0"/>
            </a:endParaRPr>
          </a:p>
          <a:p>
            <a:pPr marL="0" marR="0" indent="0" algn="l" defTabSz="914400" rtl="0" eaLnBrk="1" fontAlgn="base" latinLnBrk="0" hangingPunct="1">
              <a:spcAft>
                <a:spcPct val="0"/>
              </a:spcAft>
              <a:buClrTx/>
              <a:buSzTx/>
              <a:tabLst/>
              <a:defRPr/>
            </a:pPr>
            <a:r>
              <a:rPr lang="en-US" sz="1400" dirty="0">
                <a:latin typeface="Arial" pitchFamily="-65" charset="0"/>
                <a:ea typeface="ＭＳ Ｐゴシック" pitchFamily="-65" charset="-128"/>
                <a:cs typeface="Arial" pitchFamily="-65" charset="0"/>
              </a:rPr>
              <a:t>Enlist all teachers, support staff, and parents to contribute documentation for the children’s portfolios. </a:t>
            </a:r>
            <a:r>
              <a:rPr lang="en-US" sz="1400" dirty="0">
                <a:latin typeface="Arial" pitchFamily="-1" charset="0"/>
                <a:ea typeface="ＭＳ Ｐゴシック" pitchFamily="-1" charset="-128"/>
                <a:cs typeface="ＭＳ Ｐゴシック" pitchFamily="-1" charset="-128"/>
              </a:rPr>
              <a:t>We know that teachers who are successful in implementing an observation-based assessment, plan for observations.</a:t>
            </a:r>
          </a:p>
          <a:p>
            <a:pPr eaLnBrk="1" hangingPunct="1"/>
            <a:endParaRPr lang="en-US" sz="1400" dirty="0">
              <a:latin typeface="Arial" pitchFamily="-65" charset="0"/>
              <a:ea typeface="ＭＳ Ｐゴシック" pitchFamily="-65" charset="-128"/>
              <a:cs typeface="Arial" pitchFamily="-65" charset="0"/>
            </a:endParaRPr>
          </a:p>
          <a:p>
            <a:pPr eaLnBrk="1" hangingPunct="1"/>
            <a:r>
              <a:rPr lang="en-US" sz="1400" b="1" dirty="0">
                <a:latin typeface="Arial" pitchFamily="-65" charset="0"/>
                <a:ea typeface="ＭＳ Ｐゴシック" pitchFamily="-65" charset="-128"/>
                <a:cs typeface="Arial" pitchFamily="-65" charset="0"/>
              </a:rPr>
              <a:t>Trainer Note: </a:t>
            </a:r>
          </a:p>
          <a:p>
            <a:pPr eaLnBrk="1" hangingPunct="1"/>
            <a:r>
              <a:rPr lang="en-US" sz="1400" dirty="0">
                <a:latin typeface="Arial" pitchFamily="-65" charset="0"/>
                <a:ea typeface="ＭＳ Ｐゴシック" pitchFamily="-65" charset="-128"/>
                <a:cs typeface="Arial" pitchFamily="-65" charset="0"/>
              </a:rPr>
              <a:t>Remind participants to look at the gallery during breaks for samples.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33</a:t>
            </a:fld>
            <a:endParaRPr lang="en-US" dirty="0"/>
          </a:p>
        </p:txBody>
      </p:sp>
    </p:spTree>
    <p:extLst>
      <p:ext uri="{BB962C8B-B14F-4D97-AF65-F5344CB8AC3E}">
        <p14:creationId xmlns:p14="http://schemas.microsoft.com/office/powerpoint/2010/main" val="1793452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xfrm>
            <a:off x="768350" y="1371600"/>
            <a:ext cx="2917825" cy="2187575"/>
          </a:xfrm>
          <a:solidFill>
            <a:srgbClr val="FFFFFF"/>
          </a:solidFill>
          <a:ln/>
        </p:spPr>
      </p:sp>
      <p:sp>
        <p:nvSpPr>
          <p:cNvPr id="246787"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Activity: </a:t>
            </a:r>
            <a:r>
              <a:rPr lang="en-US" dirty="0">
                <a:latin typeface="Arial" pitchFamily="-65" charset="0"/>
                <a:ea typeface="ＭＳ Ｐゴシック" pitchFamily="-65" charset="-128"/>
                <a:cs typeface="Arial" pitchFamily="-65" charset="0"/>
              </a:rPr>
              <a:t>Noticing Descriptions and Interpretations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34</a:t>
            </a:fld>
            <a:endParaRPr lang="en-US"/>
          </a:p>
        </p:txBody>
      </p:sp>
    </p:spTree>
    <p:extLst>
      <p:ext uri="{BB962C8B-B14F-4D97-AF65-F5344CB8AC3E}">
        <p14:creationId xmlns:p14="http://schemas.microsoft.com/office/powerpoint/2010/main" val="3016958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406400" y="1371600"/>
            <a:ext cx="3251200" cy="2438400"/>
          </a:xfrm>
          <a:solidFill>
            <a:srgbClr val="FFFFFF"/>
          </a:solidFill>
          <a:ln/>
        </p:spPr>
      </p:sp>
      <p:sp>
        <p:nvSpPr>
          <p:cNvPr id="247811"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Keep this slide up during the activity.</a:t>
            </a:r>
          </a:p>
        </p:txBody>
      </p:sp>
      <p:sp>
        <p:nvSpPr>
          <p:cNvPr id="2" name="Slide Number Placeholder 1"/>
          <p:cNvSpPr>
            <a:spLocks noGrp="1"/>
          </p:cNvSpPr>
          <p:nvPr>
            <p:ph type="sldNum" sz="quarter" idx="10"/>
          </p:nvPr>
        </p:nvSpPr>
        <p:spPr/>
        <p:txBody>
          <a:bodyPr/>
          <a:lstStyle/>
          <a:p>
            <a:fld id="{C73CC490-0B1E-E741-9BBC-1FBACF178FFE}" type="slidenum">
              <a:rPr lang="en-US" smtClean="0"/>
              <a:pPr/>
              <a:t>35</a:t>
            </a:fld>
            <a:endParaRPr lang="en-US"/>
          </a:p>
        </p:txBody>
      </p:sp>
    </p:spTree>
    <p:extLst>
      <p:ext uri="{BB962C8B-B14F-4D97-AF65-F5344CB8AC3E}">
        <p14:creationId xmlns:p14="http://schemas.microsoft.com/office/powerpoint/2010/main" val="2789839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B2EACD2A-C240-8141-8925-6F7F39DB7DF8}" type="slidenum">
              <a:rPr lang="en-US"/>
              <a:pPr/>
              <a:t>36</a:t>
            </a:fld>
            <a:endParaRPr lang="en-US"/>
          </a:p>
        </p:txBody>
      </p:sp>
      <p:sp>
        <p:nvSpPr>
          <p:cNvPr id="248835" name="Rectangle 2"/>
          <p:cNvSpPr>
            <a:spLocks noGrp="1" noRot="1" noChangeAspect="1" noChangeArrowheads="1" noTextEdit="1"/>
          </p:cNvSpPr>
          <p:nvPr>
            <p:ph type="sldImg"/>
          </p:nvPr>
        </p:nvSpPr>
        <p:spPr>
          <a:xfrm>
            <a:off x="447675" y="1312863"/>
            <a:ext cx="3222625" cy="2416175"/>
          </a:xfrm>
          <a:ln/>
        </p:spPr>
      </p:sp>
      <p:sp>
        <p:nvSpPr>
          <p:cNvPr id="248836" name="Rectangle 3"/>
          <p:cNvSpPr>
            <a:spLocks noGrp="1" noChangeArrowheads="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This is a reminder of what quality notes have.</a:t>
            </a:r>
          </a:p>
          <a:p>
            <a:endParaRPr lang="en-US" dirty="0">
              <a:latin typeface="Times New Roman"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4278135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533400" y="1295400"/>
            <a:ext cx="3200400" cy="2400300"/>
          </a:xfrm>
          <a:solidFill>
            <a:srgbClr val="FFFFFF"/>
          </a:solidFill>
          <a:ln/>
        </p:spPr>
      </p:sp>
      <p:sp>
        <p:nvSpPr>
          <p:cNvPr id="249859"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next section of the presentation provides the steps to completing the instrument. (There is a tutorial on the Desired Results website on completing</a:t>
            </a:r>
            <a:r>
              <a:rPr lang="en-US" baseline="0" dirty="0">
                <a:latin typeface="Arial" pitchFamily="-65" charset="0"/>
                <a:ea typeface="ＭＳ Ｐゴシック" pitchFamily="-65" charset="-128"/>
                <a:cs typeface="Arial" pitchFamily="-65" charset="0"/>
              </a:rPr>
              <a:t> the DRDP.)</a:t>
            </a:r>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37</a:t>
            </a:fld>
            <a:endParaRPr lang="en-US"/>
          </a:p>
        </p:txBody>
      </p:sp>
    </p:spTree>
    <p:extLst>
      <p:ext uri="{BB962C8B-B14F-4D97-AF65-F5344CB8AC3E}">
        <p14:creationId xmlns:p14="http://schemas.microsoft.com/office/powerpoint/2010/main" val="1674329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538163" y="1295400"/>
            <a:ext cx="3119437" cy="2339975"/>
          </a:xfrm>
          <a:solidFill>
            <a:srgbClr val="FFFFFF"/>
          </a:solidFill>
          <a:ln/>
        </p:spPr>
      </p:sp>
      <p:sp>
        <p:nvSpPr>
          <p:cNvPr id="25088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One of the first steps</a:t>
            </a:r>
            <a:r>
              <a:rPr lang="en-US" baseline="0" dirty="0">
                <a:latin typeface="Arial" pitchFamily="-65" charset="0"/>
                <a:ea typeface="ＭＳ Ｐゴシック" pitchFamily="-65" charset="-128"/>
                <a:cs typeface="Arial" pitchFamily="-65" charset="0"/>
              </a:rPr>
              <a:t> is to enter children into the DRDP Online system</a:t>
            </a:r>
            <a:r>
              <a:rPr lang="en-US" dirty="0">
                <a:latin typeface="Arial" pitchFamily="-65" charset="0"/>
                <a:ea typeface="ＭＳ Ｐゴシック" pitchFamily="-65" charset="-128"/>
                <a:cs typeface="Arial" pitchFamily="-65" charset="0"/>
              </a:rPr>
              <a:t>.</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Child</a:t>
            </a:r>
            <a:r>
              <a:rPr lang="en-US" baseline="0" dirty="0">
                <a:latin typeface="Arial" pitchFamily="-65" charset="0"/>
                <a:ea typeface="ＭＳ Ｐゴシック" pitchFamily="-65" charset="-128"/>
                <a:cs typeface="Arial" pitchFamily="-65" charset="0"/>
              </a:rPr>
              <a:t> Record will need to be completed for all children. </a:t>
            </a:r>
            <a:endParaRPr lang="en-US" dirty="0">
              <a:latin typeface="Arial" pitchFamily="-65" charset="0"/>
              <a:ea typeface="ＭＳ Ｐゴシック" pitchFamily="-65" charset="-128"/>
              <a:cs typeface="Arial" pitchFamily="-65" charset="0"/>
            </a:endParaRP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Ensure that the date of assessment at the top of the page is within 60 days of the child’s enrollment. </a:t>
            </a:r>
          </a:p>
          <a:p>
            <a:pPr eaLnBrk="1" hangingPunct="1"/>
            <a:endParaRPr lang="en-US" baseline="0" dirty="0">
              <a:latin typeface="Arial" pitchFamily="-65" charset="0"/>
              <a:ea typeface="ＭＳ Ｐゴシック" pitchFamily="-65" charset="-128"/>
              <a:cs typeface="Arial" pitchFamily="-65" charset="0"/>
            </a:endParaRPr>
          </a:p>
          <a:p>
            <a:pPr eaLnBrk="1" hangingPunct="1"/>
            <a:r>
              <a:rPr lang="en-US" baseline="0" dirty="0">
                <a:latin typeface="Arial" pitchFamily="-65" charset="0"/>
                <a:ea typeface="ＭＳ Ｐゴシック" pitchFamily="-65" charset="-128"/>
                <a:cs typeface="Arial" pitchFamily="-65" charset="0"/>
              </a:rPr>
              <a:t>Teachers can edit the information page when necessary.</a:t>
            </a:r>
            <a:endParaRPr lang="en-US" dirty="0">
              <a:latin typeface="Arial" pitchFamily="-65" charset="0"/>
              <a:ea typeface="ＭＳ Ｐゴシック" pitchFamily="-65" charset="-128"/>
              <a:cs typeface="Arial" pitchFamily="-65" charset="0"/>
            </a:endParaRP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A tutorial, Steps</a:t>
            </a:r>
            <a:r>
              <a:rPr lang="en-US" baseline="0" dirty="0">
                <a:latin typeface="Arial" pitchFamily="-65" charset="0"/>
                <a:ea typeface="ＭＳ Ｐゴシック" pitchFamily="-65" charset="-128"/>
                <a:cs typeface="Arial" pitchFamily="-65" charset="0"/>
              </a:rPr>
              <a:t> to Completing the DRDP, is available on the Desired Results website</a:t>
            </a:r>
            <a:r>
              <a:rPr lang="en-US" dirty="0">
                <a:latin typeface="Arial" pitchFamily="-65" charset="0"/>
                <a:ea typeface="ＭＳ Ｐゴシック" pitchFamily="-65" charset="-128"/>
                <a:cs typeface="Arial" pitchFamily="-65" charset="0"/>
              </a:rPr>
              <a:t>.</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38</a:t>
            </a:fld>
            <a:endParaRPr lang="en-US"/>
          </a:p>
        </p:txBody>
      </p:sp>
    </p:spTree>
    <p:extLst>
      <p:ext uri="{BB962C8B-B14F-4D97-AF65-F5344CB8AC3E}">
        <p14:creationId xmlns:p14="http://schemas.microsoft.com/office/powerpoint/2010/main" val="3938171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44C6343E-AD37-6D4B-B346-FEE218B970E7}" type="slidenum">
              <a:rPr lang="en-US">
                <a:latin typeface="Times New Roman" panose="02020603050405020304" pitchFamily="18" charset="0"/>
                <a:cs typeface="Times New Roman" panose="02020603050405020304" pitchFamily="18" charset="0"/>
              </a:rPr>
              <a:pPr/>
              <a:t>39</a:t>
            </a:fld>
            <a:endParaRPr lang="en-US">
              <a:latin typeface="Times New Roman" panose="02020603050405020304" pitchFamily="18" charset="0"/>
              <a:cs typeface="Times New Roman" panose="02020603050405020304" pitchFamily="18" charset="0"/>
            </a:endParaRPr>
          </a:p>
        </p:txBody>
      </p:sp>
      <p:sp>
        <p:nvSpPr>
          <p:cNvPr id="251907" name="Rectangle 2"/>
          <p:cNvSpPr>
            <a:spLocks noGrp="1" noRot="1" noChangeAspect="1" noChangeArrowheads="1" noTextEdit="1"/>
          </p:cNvSpPr>
          <p:nvPr>
            <p:ph type="sldImg"/>
          </p:nvPr>
        </p:nvSpPr>
        <p:spPr>
          <a:xfrm>
            <a:off x="447675" y="1312863"/>
            <a:ext cx="3222625" cy="2416175"/>
          </a:xfrm>
          <a:ln/>
        </p:spPr>
      </p:sp>
      <p:sp>
        <p:nvSpPr>
          <p:cNvPr id="251908"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One of the first steps is to become</a:t>
            </a:r>
            <a:r>
              <a:rPr lang="en-US" baseline="0" dirty="0">
                <a:latin typeface="Arial" pitchFamily="-65" charset="0"/>
                <a:ea typeface="ＭＳ Ｐゴシック" pitchFamily="-65" charset="-128"/>
                <a:cs typeface="Arial" pitchFamily="-65" charset="0"/>
              </a:rPr>
              <a:t> familiar with the components of the assessment.</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4 Ds of the DRDP assessment instrument are crucial to helping staff clarify the intent, or purpose, of each measure.</a:t>
            </a:r>
          </a:p>
          <a:p>
            <a:pPr marL="285750" indent="-285750">
              <a:spcAft>
                <a:spcPts val="600"/>
              </a:spcAft>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domain </a:t>
            </a:r>
            <a:r>
              <a:rPr lang="en-US" dirty="0">
                <a:latin typeface="Arial" pitchFamily="-65" charset="0"/>
                <a:ea typeface="ＭＳ Ｐゴシック" pitchFamily="-65" charset="-128"/>
                <a:cs typeface="Arial" pitchFamily="-65" charset="0"/>
              </a:rPr>
              <a:t>represents a crucial area of learning.</a:t>
            </a:r>
            <a:endParaRPr lang="en-US" sz="1300" dirty="0">
              <a:latin typeface="Arial" pitchFamily="-65" charset="0"/>
              <a:ea typeface="ＭＳ Ｐゴシック" pitchFamily="-65" charset="-128"/>
              <a:cs typeface="Arial" pitchFamily="-65" charset="0"/>
            </a:endParaRPr>
          </a:p>
          <a:p>
            <a:pPr marL="285750" indent="-285750" eaLnBrk="1" hangingPunct="1">
              <a:spcAft>
                <a:spcPts val="600"/>
              </a:spcAft>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definition</a:t>
            </a:r>
            <a:r>
              <a:rPr lang="en-US" dirty="0">
                <a:latin typeface="Arial" pitchFamily="-65" charset="0"/>
                <a:ea typeface="ＭＳ Ｐゴシック" pitchFamily="-65" charset="-128"/>
                <a:cs typeface="Arial" pitchFamily="-65" charset="0"/>
              </a:rPr>
              <a:t> specifies the aspect of development that is being observed.</a:t>
            </a:r>
          </a:p>
          <a:p>
            <a:pPr marL="285750" indent="-285750">
              <a:spcAft>
                <a:spcPts val="600"/>
              </a:spcAft>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developmental levels </a:t>
            </a:r>
            <a:r>
              <a:rPr lang="en-US" dirty="0">
                <a:latin typeface="Arial" pitchFamily="-65" charset="0"/>
                <a:ea typeface="ＭＳ Ｐゴシック" pitchFamily="-65" charset="-128"/>
                <a:cs typeface="Arial" pitchFamily="-65" charset="0"/>
              </a:rPr>
              <a:t>represent a developmental continuum. Each level specifies a point along the developmental continuum.</a:t>
            </a:r>
          </a:p>
          <a:p>
            <a:pPr marL="285750" indent="-285750">
              <a:spcAft>
                <a:spcPts val="600"/>
              </a:spcAft>
              <a:buFont typeface="Arial" panose="020B0604020202020204" pitchFamily="34" charset="0"/>
              <a:buChar char="•"/>
            </a:pPr>
            <a:r>
              <a:rPr lang="en-US" dirty="0">
                <a:latin typeface="Arial" pitchFamily="-65" charset="0"/>
                <a:ea typeface="ＭＳ Ｐゴシック" pitchFamily="-65" charset="-128"/>
                <a:cs typeface="Arial" pitchFamily="-65" charset="0"/>
              </a:rPr>
              <a:t>The </a:t>
            </a:r>
            <a:r>
              <a:rPr lang="en-US" i="1" dirty="0">
                <a:latin typeface="Arial" pitchFamily="-65" charset="0"/>
                <a:ea typeface="ＭＳ Ｐゴシック" pitchFamily="-65" charset="-128"/>
                <a:cs typeface="Arial" pitchFamily="-65" charset="0"/>
              </a:rPr>
              <a:t>descriptors</a:t>
            </a:r>
            <a:r>
              <a:rPr lang="en-US" dirty="0">
                <a:latin typeface="Arial" pitchFamily="-65" charset="0"/>
                <a:ea typeface="ＭＳ Ｐゴシック" pitchFamily="-65" charset="-128"/>
                <a:cs typeface="Arial" pitchFamily="-65" charset="0"/>
              </a:rPr>
              <a:t> provide the behaviors and/or skills you must see the child demonstrating with mastery</a:t>
            </a:r>
            <a:r>
              <a:rPr lang="en-US" baseline="0" dirty="0">
                <a:latin typeface="Arial" pitchFamily="-65" charset="0"/>
                <a:ea typeface="ＭＳ Ｐゴシック" pitchFamily="-65" charset="-128"/>
                <a:cs typeface="Arial" pitchFamily="-65" charset="0"/>
              </a:rPr>
              <a:t> to rate at that developmental level.</a:t>
            </a:r>
            <a:endParaRPr lang="en-US" dirty="0">
              <a:latin typeface="Arial" pitchFamily="-65" charset="0"/>
              <a:ea typeface="ＭＳ Ｐゴシック" pitchFamily="-65" charset="-128"/>
              <a:cs typeface="Arial" pitchFamily="-65" charset="0"/>
            </a:endParaRPr>
          </a:p>
        </p:txBody>
      </p:sp>
    </p:spTree>
    <p:extLst>
      <p:ext uri="{BB962C8B-B14F-4D97-AF65-F5344CB8AC3E}">
        <p14:creationId xmlns:p14="http://schemas.microsoft.com/office/powerpoint/2010/main" val="381473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xfrm>
            <a:off x="533400" y="1219200"/>
            <a:ext cx="3424238" cy="2568575"/>
          </a:xfrm>
          <a:solidFill>
            <a:srgbClr val="FFFFFF"/>
          </a:solidFill>
          <a:ln/>
        </p:spPr>
      </p:sp>
      <p:sp>
        <p:nvSpPr>
          <p:cNvPr id="217091"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Teachers collect a substantial number of anecdotal notes, photos, work samples, and other pieces of documentation</a:t>
            </a:r>
            <a:r>
              <a:rPr lang="en-US" baseline="0" dirty="0">
                <a:latin typeface="Arial" pitchFamily="-65" charset="0"/>
                <a:ea typeface="ＭＳ Ｐゴシック" pitchFamily="-65" charset="-128"/>
                <a:cs typeface="Arial" pitchFamily="-65" charset="0"/>
              </a:rPr>
              <a:t> from family members and other staff,</a:t>
            </a:r>
            <a:r>
              <a:rPr lang="en-US" dirty="0">
                <a:latin typeface="Arial" pitchFamily="-65" charset="0"/>
                <a:ea typeface="ＭＳ Ｐゴシック" pitchFamily="-65" charset="-128"/>
                <a:cs typeface="Arial" pitchFamily="-65" charset="0"/>
              </a:rPr>
              <a:t> that demonstrate the children’s mastered developmental levels. The organization of collected documentation can be achieved through “portfolios.” </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4</a:t>
            </a:fld>
            <a:endParaRPr lang="en-US"/>
          </a:p>
        </p:txBody>
      </p:sp>
    </p:spTree>
    <p:extLst>
      <p:ext uri="{BB962C8B-B14F-4D97-AF65-F5344CB8AC3E}">
        <p14:creationId xmlns:p14="http://schemas.microsoft.com/office/powerpoint/2010/main" val="720236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prstTxWarp prst="textNoShape">
              <a:avLst/>
            </a:prstTxWarp>
          </a:bodyPr>
          <a:lstStyle/>
          <a:p>
            <a:pPr algn="r"/>
            <a:fld id="{C03D828D-1A1A-8B46-834E-1EAC3EAC9BDF}" type="slidenum">
              <a:rPr lang="en-US" sz="1300">
                <a:latin typeface="Times New Roman" panose="02020603050405020304" pitchFamily="18" charset="0"/>
                <a:cs typeface="Times New Roman" panose="02020603050405020304" pitchFamily="18" charset="0"/>
              </a:rPr>
              <a:pPr algn="r"/>
              <a:t>40</a:t>
            </a:fld>
            <a:endParaRPr lang="en-US" sz="1300">
              <a:latin typeface="Times New Roman" panose="02020603050405020304" pitchFamily="18" charset="0"/>
              <a:cs typeface="Times New Roman" panose="02020603050405020304" pitchFamily="18" charset="0"/>
            </a:endParaRPr>
          </a:p>
        </p:txBody>
      </p:sp>
      <p:sp>
        <p:nvSpPr>
          <p:cNvPr id="252932" name="Rectangle 2"/>
          <p:cNvSpPr>
            <a:spLocks noGrp="1" noRot="1" noChangeAspect="1" noChangeArrowheads="1" noTextEdit="1"/>
          </p:cNvSpPr>
          <p:nvPr>
            <p:ph type="sldImg"/>
          </p:nvPr>
        </p:nvSpPr>
        <p:spPr>
          <a:xfrm>
            <a:off x="447675" y="1312863"/>
            <a:ext cx="3222625" cy="2416175"/>
          </a:xfrm>
          <a:solidFill>
            <a:srgbClr val="FFFFFF"/>
          </a:solidFill>
          <a:ln/>
        </p:spPr>
      </p:sp>
      <p:sp>
        <p:nvSpPr>
          <p:cNvPr id="25293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The descriptor can be found right under the developmental level, in every measure. </a:t>
            </a:r>
          </a:p>
        </p:txBody>
      </p:sp>
    </p:spTree>
    <p:extLst>
      <p:ext uri="{BB962C8B-B14F-4D97-AF65-F5344CB8AC3E}">
        <p14:creationId xmlns:p14="http://schemas.microsoft.com/office/powerpoint/2010/main" val="1191135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447675" y="1312863"/>
            <a:ext cx="3222625" cy="2416175"/>
          </a:xfrm>
          <a:ln/>
        </p:spPr>
      </p:sp>
      <p:sp>
        <p:nvSpPr>
          <p:cNvPr id="1218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itchFamily="-65" charset="0"/>
                <a:ea typeface="ＭＳ Ｐゴシック" pitchFamily="-65" charset="-128"/>
                <a:cs typeface="Arial" pitchFamily="-65" charset="0"/>
              </a:rPr>
              <a:t>Script:</a:t>
            </a:r>
          </a:p>
          <a:p>
            <a:r>
              <a:rPr lang="en-US" dirty="0">
                <a:latin typeface="Arial" charset="0"/>
                <a:ea typeface="ＭＳ Ｐゴシック" charset="0"/>
                <a:cs typeface="ＭＳ Ｐゴシック" charset="0"/>
              </a:rPr>
              <a:t>The language inside the descriptors is very important.</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If the descriptor has a ; AND the child must demonstrate all the behaviors, but not necessarily during the same observation.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For example, if the</a:t>
            </a:r>
            <a:r>
              <a:rPr lang="en-US" baseline="0" dirty="0">
                <a:latin typeface="Arial" charset="0"/>
                <a:ea typeface="ＭＳ Ｐゴシック" charset="0"/>
                <a:cs typeface="ＭＳ Ｐゴシック" charset="0"/>
              </a:rPr>
              <a:t> descriptor says </a:t>
            </a:r>
            <a:r>
              <a:rPr lang="en-US" dirty="0">
                <a:latin typeface="Arial" charset="0"/>
                <a:ea typeface="ＭＳ Ｐゴシック" charset="0"/>
                <a:cs typeface="ＭＳ Ｐゴシック" charset="0"/>
              </a:rPr>
              <a:t>walk; and skips, the child needs to exhibit both behaviors. He could walk today and skip tomorrow.</a:t>
            </a:r>
          </a:p>
        </p:txBody>
      </p:sp>
      <p:sp>
        <p:nvSpPr>
          <p:cNvPr id="4" name="Slide Number Placeholder 3"/>
          <p:cNvSpPr>
            <a:spLocks noGrp="1"/>
          </p:cNvSpPr>
          <p:nvPr>
            <p:ph type="sldNum" sz="quarter" idx="10"/>
          </p:nvPr>
        </p:nvSpPr>
        <p:spPr/>
        <p:txBody>
          <a:bodyPr/>
          <a:lstStyle/>
          <a:p>
            <a:fld id="{5DE08E19-692E-6345-B430-8284E498FE9F}" type="slidenum">
              <a:rPr lang="en-US" smtClean="0"/>
              <a:pPr/>
              <a:t>41</a:t>
            </a:fld>
            <a:endParaRPr lang="en-US"/>
          </a:p>
        </p:txBody>
      </p:sp>
    </p:spTree>
    <p:extLst>
      <p:ext uri="{BB962C8B-B14F-4D97-AF65-F5344CB8AC3E}">
        <p14:creationId xmlns:p14="http://schemas.microsoft.com/office/powerpoint/2010/main" val="2694622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lstStyle/>
          <a:p>
            <a:r>
              <a:rPr lang="en-US" b="1" dirty="0">
                <a:latin typeface="Arial" pitchFamily="-65" charset="0"/>
                <a:ea typeface="ＭＳ Ｐゴシック" pitchFamily="-65" charset="-128"/>
                <a:cs typeface="Arial" pitchFamily="-65" charset="0"/>
              </a:rPr>
              <a:t>Script:</a:t>
            </a:r>
          </a:p>
          <a:p>
            <a:r>
              <a:rPr lang="en-US" dirty="0">
                <a:latin typeface="Arial" charset="0"/>
                <a:ea typeface="ＭＳ Ｐゴシック" charset="0"/>
                <a:cs typeface="ＭＳ Ｐゴシック" charset="0"/>
              </a:rPr>
              <a:t>But if the descriptor says AND, then the child must demonstrate all the behaviors during the same observation.</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For example, if the</a:t>
            </a:r>
            <a:r>
              <a:rPr lang="en-US" baseline="0" dirty="0">
                <a:latin typeface="Arial" charset="0"/>
                <a:ea typeface="ＭＳ Ｐゴシック" charset="0"/>
                <a:cs typeface="ＭＳ Ｐゴシック" charset="0"/>
              </a:rPr>
              <a:t> descriptor </a:t>
            </a:r>
            <a:r>
              <a:rPr lang="en-US" dirty="0">
                <a:latin typeface="Arial" charset="0"/>
                <a:ea typeface="ＭＳ Ｐゴシック" charset="0"/>
                <a:cs typeface="ＭＳ Ｐゴシック" charset="0"/>
              </a:rPr>
              <a:t>says, “walk AND skip,” the child needs to walk and skip in the same observation.</a:t>
            </a:r>
          </a:p>
          <a:p>
            <a:endParaRPr lang="en-US" dirty="0"/>
          </a:p>
        </p:txBody>
      </p:sp>
      <p:sp>
        <p:nvSpPr>
          <p:cNvPr id="4" name="Slide Number Placeholder 3"/>
          <p:cNvSpPr>
            <a:spLocks noGrp="1"/>
          </p:cNvSpPr>
          <p:nvPr>
            <p:ph type="sldNum" sz="quarter" idx="10"/>
          </p:nvPr>
        </p:nvSpPr>
        <p:spPr/>
        <p:txBody>
          <a:bodyPr/>
          <a:lstStyle/>
          <a:p>
            <a:fld id="{C73CC490-0B1E-E741-9BBC-1FBACF178FFE}" type="slidenum">
              <a:rPr lang="en-US" smtClean="0"/>
              <a:pPr/>
              <a:t>42</a:t>
            </a:fld>
            <a:endParaRPr lang="en-US"/>
          </a:p>
        </p:txBody>
      </p:sp>
    </p:spTree>
    <p:extLst>
      <p:ext uri="{BB962C8B-B14F-4D97-AF65-F5344CB8AC3E}">
        <p14:creationId xmlns:p14="http://schemas.microsoft.com/office/powerpoint/2010/main" val="1831960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47675" y="1312863"/>
            <a:ext cx="3222625" cy="2416175"/>
          </a:xfrm>
          <a:ln/>
        </p:spPr>
      </p:sp>
      <p:sp>
        <p:nvSpPr>
          <p:cNvPr id="1239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30000"/>
              </a:spcBef>
              <a:defRPr/>
            </a:pPr>
            <a:r>
              <a:rPr lang="en-US" b="1" dirty="0">
                <a:latin typeface="Arial" pitchFamily="-65" charset="0"/>
                <a:ea typeface="ＭＳ Ｐゴシック" pitchFamily="-65" charset="-128"/>
                <a:cs typeface="Arial" pitchFamily="-65" charset="0"/>
              </a:rPr>
              <a:t>Script: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solidFill>
                  <a:srgbClr val="000000"/>
                </a:solidFill>
                <a:ea typeface="Arial" pitchFamily="-84" charset="0"/>
                <a:cs typeface="Arial" pitchFamily="-84" charset="0"/>
              </a:rPr>
              <a:t>If the descriptor says </a:t>
            </a:r>
            <a:r>
              <a:rPr lang="en-US" sz="1600" b="1" u="none" dirty="0">
                <a:solidFill>
                  <a:srgbClr val="000000"/>
                </a:solidFill>
                <a:ea typeface="Arial" pitchFamily="-84" charset="0"/>
                <a:cs typeface="Arial" pitchFamily="-84" charset="0"/>
              </a:rPr>
              <a:t>or</a:t>
            </a:r>
            <a:r>
              <a:rPr lang="en-US" sz="1600" b="0" u="none" dirty="0">
                <a:solidFill>
                  <a:srgbClr val="000000"/>
                </a:solidFill>
                <a:ea typeface="Arial" pitchFamily="-84" charset="0"/>
                <a:cs typeface="Arial" pitchFamily="-84" charset="0"/>
              </a:rPr>
              <a:t>,</a:t>
            </a:r>
            <a:r>
              <a:rPr lang="en-US" sz="1600" dirty="0">
                <a:solidFill>
                  <a:srgbClr val="000000"/>
                </a:solidFill>
                <a:ea typeface="Arial" pitchFamily="-84" charset="0"/>
                <a:cs typeface="Arial" pitchFamily="-84" charset="0"/>
              </a:rPr>
              <a:t> a child only needs to demonstrate the behavior in one of the listed ways</a:t>
            </a:r>
            <a:r>
              <a:rPr lang="en-US" sz="1600" b="1" dirty="0">
                <a:solidFill>
                  <a:srgbClr val="FFC000"/>
                </a:solidFill>
                <a:ea typeface="Arial" pitchFamily="-84" charset="0"/>
                <a:cs typeface="Arial" pitchFamily="-84" charset="0"/>
              </a:rPr>
              <a:t>.</a:t>
            </a:r>
            <a:endParaRPr lang="en-US" sz="1600" dirty="0">
              <a:solidFill>
                <a:srgbClr val="FFC000"/>
              </a:solidFill>
              <a:ea typeface="Arial" pitchFamily="-84" charset="0"/>
              <a:cs typeface="Arial" pitchFamily="-84" charset="0"/>
            </a:endParaRPr>
          </a:p>
          <a:p>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DE08E19-692E-6345-B430-8284E498FE9F}" type="slidenum">
              <a:rPr lang="en-US" smtClean="0"/>
              <a:pPr/>
              <a:t>43</a:t>
            </a:fld>
            <a:endParaRPr lang="en-US"/>
          </a:p>
        </p:txBody>
      </p:sp>
    </p:spTree>
    <p:extLst>
      <p:ext uri="{BB962C8B-B14F-4D97-AF65-F5344CB8AC3E}">
        <p14:creationId xmlns:p14="http://schemas.microsoft.com/office/powerpoint/2010/main" val="572874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685800" y="1295400"/>
            <a:ext cx="3222625" cy="2416175"/>
          </a:xfrm>
          <a:ln/>
        </p:spPr>
      </p:sp>
      <p:sp>
        <p:nvSpPr>
          <p:cNvPr id="125955" name="Notes Placeholder 2"/>
          <p:cNvSpPr>
            <a:spLocks noGrp="1"/>
          </p:cNvSpPr>
          <p:nvPr>
            <p:ph type="body" idx="1"/>
          </p:nvPr>
        </p:nvSpPr>
        <p:spPr>
          <a:xfrm>
            <a:off x="987425" y="4191000"/>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0"/>
              </a:spcAft>
            </a:pPr>
            <a:r>
              <a:rPr lang="en-US" sz="1400" dirty="0">
                <a:latin typeface="Arial" charset="0"/>
                <a:ea typeface="ＭＳ Ｐゴシック" charset="0"/>
                <a:cs typeface="ＭＳ Ｐゴシック" charset="0"/>
              </a:rPr>
              <a:t>Refer to Activity Sheet #6 – A Deeper Look at the Descriptors</a:t>
            </a:r>
          </a:p>
          <a:p>
            <a:pPr>
              <a:spcAft>
                <a:spcPts val="0"/>
              </a:spcAft>
            </a:pPr>
            <a:endParaRPr lang="en-US" sz="1400" b="1" dirty="0">
              <a:latin typeface="Arial" pitchFamily="-65" charset="0"/>
              <a:ea typeface="ＭＳ Ｐゴシック" pitchFamily="-65" charset="-128"/>
              <a:cs typeface="Arial" pitchFamily="-65" charset="0"/>
            </a:endParaRPr>
          </a:p>
          <a:p>
            <a:pPr>
              <a:spcAft>
                <a:spcPts val="0"/>
              </a:spcAft>
            </a:pPr>
            <a:r>
              <a:rPr lang="en-US" sz="1400" b="1" dirty="0">
                <a:latin typeface="Arial" pitchFamily="-65" charset="0"/>
                <a:ea typeface="ＭＳ Ｐゴシック" pitchFamily="-65" charset="-128"/>
                <a:cs typeface="Arial" pitchFamily="-65" charset="0"/>
              </a:rPr>
              <a:t>Script:</a:t>
            </a:r>
          </a:p>
          <a:p>
            <a:pPr>
              <a:spcAft>
                <a:spcPts val="0"/>
              </a:spcAft>
            </a:pPr>
            <a:r>
              <a:rPr lang="en-US" sz="1400" dirty="0">
                <a:latin typeface="Arial" charset="0"/>
                <a:ea typeface="ＭＳ Ｐゴシック" charset="0"/>
                <a:cs typeface="ＭＳ Ｐゴシック" charset="0"/>
              </a:rPr>
              <a:t>Now we are going to practice. </a:t>
            </a:r>
          </a:p>
          <a:p>
            <a:pPr>
              <a:spcAft>
                <a:spcPts val="0"/>
              </a:spcAft>
            </a:pPr>
            <a:endParaRPr lang="en-US" sz="1400" dirty="0">
              <a:latin typeface="Arial" charset="0"/>
              <a:ea typeface="ＭＳ Ｐゴシック" charset="0"/>
              <a:cs typeface="ＭＳ Ｐゴシック" charset="0"/>
            </a:endParaRPr>
          </a:p>
          <a:p>
            <a:pPr eaLnBrk="1" hangingPunct="1">
              <a:spcAft>
                <a:spcPts val="0"/>
              </a:spcAft>
            </a:pPr>
            <a:r>
              <a:rPr lang="en-US" sz="1400" dirty="0">
                <a:latin typeface="Arial" pitchFamily="-65" charset="0"/>
                <a:ea typeface="ＭＳ Ｐゴシック" pitchFamily="-65" charset="-128"/>
                <a:cs typeface="Arial" pitchFamily="-65" charset="0"/>
              </a:rPr>
              <a:t>It’s important to understand what the descriptors are asking you to observe. As you read the descriptor think about what skills you are looking for. Are they asking you to observe a specific skill? Are they asking you to observe the child displaying more than one skill? Read  through each descriptor for each measure and circle the ORs</a:t>
            </a:r>
            <a:r>
              <a:rPr lang="en-US" sz="1400" b="0" i="0" dirty="0">
                <a:latin typeface="Arial" pitchFamily="-65" charset="0"/>
                <a:ea typeface="ＭＳ Ｐゴシック" pitchFamily="-65" charset="-128"/>
                <a:cs typeface="Arial" pitchFamily="-65" charset="0"/>
              </a:rPr>
              <a:t>, highlight the ;ANDs, and underline the AND in the descriptors. </a:t>
            </a:r>
          </a:p>
          <a:p>
            <a:pPr eaLnBrk="1" hangingPunct="1">
              <a:spcAft>
                <a:spcPts val="0"/>
              </a:spcAft>
            </a:pPr>
            <a:endParaRPr lang="en-US" sz="1400" b="0" i="0" dirty="0">
              <a:latin typeface="Arial" charset="0"/>
              <a:ea typeface="ＭＳ Ｐゴシック" charset="0"/>
              <a:cs typeface="ＭＳ Ｐゴシック" charset="0"/>
            </a:endParaRPr>
          </a:p>
          <a:p>
            <a:pPr>
              <a:spcAft>
                <a:spcPts val="0"/>
              </a:spcAft>
            </a:pPr>
            <a:r>
              <a:rPr lang="en-US" sz="1400" dirty="0">
                <a:latin typeface="Arial" charset="0"/>
                <a:ea typeface="ＭＳ Ｐゴシック" charset="0"/>
                <a:cs typeface="ＭＳ Ｐゴシック" charset="0"/>
              </a:rPr>
              <a:t>Turn to COG 3 and COG 7 and circle the ORs, highlight the ;ANDs, and underline the AND in the descriptors (only in descriptors).</a:t>
            </a:r>
          </a:p>
          <a:p>
            <a:pPr>
              <a:spcAft>
                <a:spcPts val="0"/>
              </a:spcAft>
            </a:pPr>
            <a:endParaRPr lang="en-US" sz="1400" dirty="0">
              <a:latin typeface="Arial" charset="0"/>
              <a:ea typeface="ＭＳ Ｐゴシック" charset="0"/>
              <a:cs typeface="ＭＳ Ｐゴシック" charset="0"/>
            </a:endParaRPr>
          </a:p>
          <a:p>
            <a:pPr>
              <a:spcAft>
                <a:spcPts val="0"/>
              </a:spcAft>
            </a:pPr>
            <a:r>
              <a:rPr lang="en-US" sz="1400" dirty="0">
                <a:latin typeface="Arial" charset="0"/>
                <a:ea typeface="ＭＳ Ｐゴシック" charset="0"/>
                <a:cs typeface="ＭＳ Ｐゴシック" charset="0"/>
              </a:rPr>
              <a:t>Now that we are done, turn to COG 3. How many ORs did you find? How many ;ANDs? How many ANDs? </a:t>
            </a:r>
          </a:p>
          <a:p>
            <a:pPr>
              <a:spcAft>
                <a:spcPts val="0"/>
              </a:spcAft>
            </a:pPr>
            <a:endParaRPr lang="en-US" sz="1400" dirty="0">
              <a:latin typeface="Arial" charset="0"/>
              <a:ea typeface="ＭＳ Ｐゴシック" charset="0"/>
              <a:cs typeface="ＭＳ Ｐゴシック" charset="0"/>
            </a:endParaRPr>
          </a:p>
          <a:p>
            <a:pPr>
              <a:spcAft>
                <a:spcPts val="0"/>
              </a:spcAft>
            </a:pPr>
            <a:r>
              <a:rPr lang="en-US" sz="1400" b="1" dirty="0">
                <a:latin typeface="Arial" charset="0"/>
                <a:ea typeface="ＭＳ Ｐゴシック" charset="0"/>
                <a:cs typeface="ＭＳ Ｐゴシック" charset="0"/>
              </a:rPr>
              <a:t>Trainer note: </a:t>
            </a:r>
            <a:r>
              <a:rPr lang="en-US" sz="1400" dirty="0">
                <a:latin typeface="Arial" charset="0"/>
                <a:ea typeface="ＭＳ Ｐゴシック" charset="0"/>
                <a:cs typeface="ＭＳ Ｐゴシック" charset="0"/>
              </a:rPr>
              <a:t>Repeat this for COG 7.</a:t>
            </a:r>
          </a:p>
        </p:txBody>
      </p:sp>
      <p:sp>
        <p:nvSpPr>
          <p:cNvPr id="4" name="Slide Number Placeholder 3"/>
          <p:cNvSpPr>
            <a:spLocks noGrp="1"/>
          </p:cNvSpPr>
          <p:nvPr>
            <p:ph type="sldNum" sz="quarter" idx="10"/>
          </p:nvPr>
        </p:nvSpPr>
        <p:spPr/>
        <p:txBody>
          <a:bodyPr/>
          <a:lstStyle/>
          <a:p>
            <a:fld id="{5DE08E19-692E-6345-B430-8284E498FE9F}" type="slidenum">
              <a:rPr lang="en-US" smtClean="0"/>
              <a:pPr/>
              <a:t>44</a:t>
            </a:fld>
            <a:endParaRPr lang="en-US"/>
          </a:p>
        </p:txBody>
      </p:sp>
    </p:spTree>
    <p:extLst>
      <p:ext uri="{BB962C8B-B14F-4D97-AF65-F5344CB8AC3E}">
        <p14:creationId xmlns:p14="http://schemas.microsoft.com/office/powerpoint/2010/main" val="3114285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685800" y="1295400"/>
            <a:ext cx="3222625" cy="2416175"/>
          </a:xfrm>
          <a:ln/>
        </p:spPr>
      </p:sp>
      <p:sp>
        <p:nvSpPr>
          <p:cNvPr id="128003" name="Notes Placeholder 2"/>
          <p:cNvSpPr>
            <a:spLocks noGrp="1"/>
          </p:cNvSpPr>
          <p:nvPr>
            <p:ph type="body" idx="1"/>
          </p:nvPr>
        </p:nvSpPr>
        <p:spPr>
          <a:xfrm>
            <a:off x="838200" y="4560888"/>
            <a:ext cx="5745163"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110000"/>
              </a:lnSpc>
              <a:spcBef>
                <a:spcPct val="0"/>
              </a:spcBef>
              <a:spcAft>
                <a:spcPts val="638"/>
              </a:spcAft>
              <a:defRPr/>
            </a:pPr>
            <a:r>
              <a:rPr lang="en-US" b="1" dirty="0">
                <a:latin typeface="Arial" pitchFamily="-65" charset="0"/>
                <a:ea typeface="ＭＳ Ｐゴシック" pitchFamily="-65" charset="-128"/>
                <a:cs typeface="Arial" pitchFamily="-65" charset="0"/>
              </a:rPr>
              <a:t>Script:</a:t>
            </a:r>
          </a:p>
          <a:p>
            <a:pPr marL="0" marR="0" indent="0" algn="l" defTabSz="914400" rtl="0" eaLnBrk="0" fontAlgn="base" latinLnBrk="0" hangingPunct="0">
              <a:lnSpc>
                <a:spcPct val="110000"/>
              </a:lnSpc>
              <a:spcBef>
                <a:spcPct val="0"/>
              </a:spcBef>
              <a:spcAft>
                <a:spcPts val="638"/>
              </a:spcAft>
              <a:buClrTx/>
              <a:buSzTx/>
              <a:buFontTx/>
              <a:buNone/>
              <a:tabLst/>
              <a:defRPr/>
            </a:pPr>
            <a:r>
              <a:rPr lang="en-US" dirty="0">
                <a:latin typeface="Arial" pitchFamily="-65" charset="0"/>
                <a:ea typeface="ＭＳ Ｐゴシック" pitchFamily="-65" charset="-128"/>
                <a:cs typeface="Arial" pitchFamily="-65" charset="0"/>
              </a:rPr>
              <a:t>Administrators</a:t>
            </a:r>
            <a:r>
              <a:rPr lang="en-US" baseline="0" dirty="0">
                <a:latin typeface="Arial" pitchFamily="-65" charset="0"/>
                <a:ea typeface="ＭＳ Ｐゴシック" pitchFamily="-65" charset="-128"/>
                <a:cs typeface="Arial" pitchFamily="-65" charset="0"/>
              </a:rPr>
              <a:t> can show their own video and have staff analyze the descriptors. See activity sheet - Deeper Look at Descriptors.</a:t>
            </a:r>
            <a:endParaRPr lang="en-US" dirty="0">
              <a:latin typeface="Arial" pitchFamily="-65" charset="0"/>
              <a:ea typeface="ＭＳ Ｐゴシック" pitchFamily="-65" charset="-128"/>
              <a:cs typeface="Arial" pitchFamily="-65" charset="0"/>
            </a:endParaRPr>
          </a:p>
          <a:p>
            <a:endParaRPr lang="en-US" dirty="0">
              <a:latin typeface="Arial" charset="0"/>
              <a:ea typeface="ＭＳ Ｐゴシック" charset="0"/>
              <a:cs typeface="ＭＳ Ｐゴシック" charset="0"/>
            </a:endParaRPr>
          </a:p>
        </p:txBody>
      </p:sp>
      <p:sp>
        <p:nvSpPr>
          <p:cNvPr id="1280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D57BE7-EC46-054F-8CC9-123E2DE9723A}" type="slidenum">
              <a:rPr lang="en-US" sz="1300">
                <a:latin typeface="Times New Roman" panose="02020603050405020304" pitchFamily="18" charset="0"/>
                <a:cs typeface="Times New Roman" panose="02020603050405020304" pitchFamily="18" charset="0"/>
              </a:rPr>
              <a:pPr/>
              <a:t>45</a:t>
            </a:fld>
            <a:endParaRPr lang="en-US" sz="13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644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685800" y="1295400"/>
            <a:ext cx="3222625" cy="2416175"/>
          </a:xfrm>
          <a:ln/>
        </p:spPr>
      </p:sp>
      <p:sp>
        <p:nvSpPr>
          <p:cNvPr id="1300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638"/>
              </a:spcAft>
            </a:pPr>
            <a:r>
              <a:rPr lang="en-US" b="1" dirty="0">
                <a:latin typeface="Arial" pitchFamily="-65" charset="0"/>
                <a:ea typeface="ＭＳ Ｐゴシック" pitchFamily="-65" charset="-128"/>
                <a:cs typeface="Arial" pitchFamily="-65" charset="0"/>
              </a:rPr>
              <a:t>Script:</a:t>
            </a:r>
          </a:p>
          <a:p>
            <a:pPr>
              <a:spcAft>
                <a:spcPts val="638"/>
              </a:spcAft>
            </a:pPr>
            <a:r>
              <a:rPr lang="en-US" dirty="0">
                <a:latin typeface="Arial" charset="0"/>
                <a:ea typeface="ＭＳ Ｐゴシック" charset="0"/>
                <a:cs typeface="ＭＳ Ｐゴシック" charset="0"/>
              </a:rPr>
              <a:t>Remember we are not rating. We are looking at the child’s behavior to see how those behaviors may be related to the descriptors.</a:t>
            </a:r>
          </a:p>
          <a:p>
            <a:pPr>
              <a:spcAft>
                <a:spcPts val="638"/>
              </a:spcAft>
            </a:pPr>
            <a:endParaRPr lang="en-US" dirty="0">
              <a:latin typeface="Arial" charset="0"/>
              <a:ea typeface="ＭＳ Ｐゴシック" charset="0"/>
              <a:cs typeface="ＭＳ Ｐゴシック" charset="0"/>
            </a:endParaRPr>
          </a:p>
          <a:p>
            <a:pPr>
              <a:spcAft>
                <a:spcPts val="638"/>
              </a:spcAft>
            </a:pPr>
            <a:r>
              <a:rPr lang="en-US" dirty="0">
                <a:latin typeface="Arial" charset="0"/>
                <a:ea typeface="ＭＳ Ｐゴシック" charset="0"/>
                <a:cs typeface="ＭＳ Ｐゴシック" charset="0"/>
              </a:rPr>
              <a:t>What did you see the child do? What did the child demonstrated during the clip? </a:t>
            </a:r>
          </a:p>
          <a:p>
            <a:pPr>
              <a:spcAft>
                <a:spcPts val="638"/>
              </a:spcAft>
              <a:buFontTx/>
              <a:buNone/>
            </a:pPr>
            <a:endParaRPr lang="en-US" dirty="0">
              <a:latin typeface="Arial" charset="0"/>
              <a:ea typeface="ＭＳ Ｐゴシック" charset="0"/>
              <a:cs typeface="ＭＳ Ｐゴシック" charset="0"/>
            </a:endParaRPr>
          </a:p>
        </p:txBody>
      </p:sp>
      <p:sp>
        <p:nvSpPr>
          <p:cNvPr id="1300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6D3968-9F5F-F845-A415-F1581EC4AAFC}" type="slidenum">
              <a:rPr lang="en-US" sz="1300">
                <a:latin typeface="Times New Roman" panose="02020603050405020304" pitchFamily="18" charset="0"/>
                <a:cs typeface="Times New Roman" panose="02020603050405020304" pitchFamily="18" charset="0"/>
              </a:rPr>
              <a:pPr/>
              <a:t>46</a:t>
            </a:fld>
            <a:endParaRPr lang="en-US" sz="13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4714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xfrm>
            <a:off x="533400" y="1444625"/>
            <a:ext cx="3124200" cy="2343150"/>
          </a:xfrm>
          <a:solidFill>
            <a:srgbClr val="FFFFFF"/>
          </a:solidFill>
          <a:ln/>
        </p:spPr>
      </p:sp>
      <p:sp>
        <p:nvSpPr>
          <p:cNvPr id="259075"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This practice model is a playful creation to assist staff in considering how circumstances may change behaviors - not just developmental progress. </a:t>
            </a:r>
          </a:p>
          <a:p>
            <a:pPr eaLnBrk="1" hangingPunct="1"/>
            <a:endParaRPr lang="en-US" b="1"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Explain that now the training will move to learning more about developmental levels in the DRDP. </a:t>
            </a:r>
          </a:p>
          <a:p>
            <a:pPr eaLnBrk="1" hangingPunct="1"/>
            <a:r>
              <a:rPr lang="en-US" dirty="0">
                <a:latin typeface="Arial" pitchFamily="-65" charset="0"/>
                <a:ea typeface="ＭＳ Ｐゴシック" pitchFamily="-65" charset="-128"/>
                <a:cs typeface="Arial" pitchFamily="-65" charset="0"/>
              </a:rPr>
              <a:t>Read slide… “Where are you in your development…as a cook?”</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47</a:t>
            </a:fld>
            <a:endParaRPr lang="en-US"/>
          </a:p>
        </p:txBody>
      </p:sp>
    </p:spTree>
    <p:extLst>
      <p:ext uri="{BB962C8B-B14F-4D97-AF65-F5344CB8AC3E}">
        <p14:creationId xmlns:p14="http://schemas.microsoft.com/office/powerpoint/2010/main" val="26885639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xfrm>
            <a:off x="538163" y="1524000"/>
            <a:ext cx="3119437" cy="2339975"/>
          </a:xfrm>
          <a:solidFill>
            <a:srgbClr val="FFFFFF"/>
          </a:solidFill>
          <a:ln/>
        </p:spPr>
      </p:sp>
      <p:sp>
        <p:nvSpPr>
          <p:cNvPr id="260099" name="Rectangle 3"/>
          <p:cNvSpPr>
            <a:spLocks noGrp="1" noChangeArrowheads="1"/>
          </p:cNvSpPr>
          <p:nvPr>
            <p:ph type="body" idx="1"/>
          </p:nvPr>
        </p:nvSpPr>
        <p:spPr>
          <a:no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It does not matter where the participants are on the continuum, as each one is making continuous progress towards the desired result! </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Ask participants to raise hands or stand up to show pride for the level of “mastery” attained. </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48</a:t>
            </a:fld>
            <a:endParaRPr lang="en-US"/>
          </a:p>
        </p:txBody>
      </p:sp>
    </p:spTree>
    <p:extLst>
      <p:ext uri="{BB962C8B-B14F-4D97-AF65-F5344CB8AC3E}">
        <p14:creationId xmlns:p14="http://schemas.microsoft.com/office/powerpoint/2010/main" val="585373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xfrm>
            <a:off x="609600" y="1371600"/>
            <a:ext cx="3119438" cy="2339975"/>
          </a:xfrm>
          <a:solidFill>
            <a:srgbClr val="FFFFFF"/>
          </a:solidFill>
          <a:ln/>
        </p:spPr>
      </p:sp>
      <p:sp>
        <p:nvSpPr>
          <p:cNvPr id="258051"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Hold up the developmental level activity and show.  </a:t>
            </a:r>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49</a:t>
            </a:fld>
            <a:endParaRPr lang="en-US"/>
          </a:p>
        </p:txBody>
      </p:sp>
    </p:spTree>
    <p:extLst>
      <p:ext uri="{BB962C8B-B14F-4D97-AF65-F5344CB8AC3E}">
        <p14:creationId xmlns:p14="http://schemas.microsoft.com/office/powerpoint/2010/main" val="81718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xfrm>
            <a:off x="685800" y="1447800"/>
            <a:ext cx="3119438" cy="2339975"/>
          </a:xfrm>
          <a:solidFill>
            <a:srgbClr val="FFFFFF"/>
          </a:solidFill>
          <a:ln/>
        </p:spPr>
      </p:sp>
      <p:sp>
        <p:nvSpPr>
          <p:cNvPr id="219139"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The DRDP findings provide information for agencies to use to improve programs. </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Information is shared with families during parent conferences to support parents in supporting the child’s progress.</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Information can also be shared with the community to demonstrate how children benefit from involvement in the program.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5</a:t>
            </a:fld>
            <a:endParaRPr lang="en-US"/>
          </a:p>
        </p:txBody>
      </p:sp>
    </p:spTree>
    <p:extLst>
      <p:ext uri="{BB962C8B-B14F-4D97-AF65-F5344CB8AC3E}">
        <p14:creationId xmlns:p14="http://schemas.microsoft.com/office/powerpoint/2010/main" val="2709036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026"/>
          <p:cNvSpPr>
            <a:spLocks noGrp="1" noRot="1" noChangeAspect="1" noChangeArrowheads="1" noTextEdit="1"/>
          </p:cNvSpPr>
          <p:nvPr>
            <p:ph type="sldImg"/>
          </p:nvPr>
        </p:nvSpPr>
        <p:spPr>
          <a:xfrm>
            <a:off x="447675" y="1312863"/>
            <a:ext cx="3222625" cy="2416175"/>
          </a:xfrm>
          <a:solidFill>
            <a:srgbClr val="FFFFFF"/>
          </a:solidFill>
          <a:ln/>
        </p:spPr>
      </p:sp>
      <p:sp>
        <p:nvSpPr>
          <p:cNvPr id="262147" name="Rectangle 1027"/>
          <p:cNvSpPr>
            <a:spLocks noGrp="1" noChangeArrowheads="1"/>
          </p:cNvSpPr>
          <p:nvPr>
            <p:ph type="body" idx="1"/>
          </p:nvPr>
        </p:nvSpPr>
        <p:spPr>
          <a:solidFill>
            <a:srgbClr val="FFFFFF"/>
          </a:solidFill>
          <a:ln/>
        </p:spPr>
        <p:txBody>
          <a:bodyPr/>
          <a:lstStyle/>
          <a:p>
            <a:pPr eaLnBrk="1" hangingPunct="1"/>
            <a:r>
              <a:rPr lang="en-US" dirty="0">
                <a:latin typeface="Arial" pitchFamily="-65" charset="0"/>
                <a:ea typeface="ＭＳ Ｐゴシック" pitchFamily="-65" charset="-128"/>
                <a:cs typeface="Arial" pitchFamily="-65" charset="0"/>
              </a:rPr>
              <a:t>Take a 15 minute break.</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Remind participants to check out the gallery.</a:t>
            </a:r>
          </a:p>
        </p:txBody>
      </p:sp>
      <p:sp>
        <p:nvSpPr>
          <p:cNvPr id="2" name="Slide Number Placeholder 1"/>
          <p:cNvSpPr>
            <a:spLocks noGrp="1"/>
          </p:cNvSpPr>
          <p:nvPr>
            <p:ph type="sldNum" sz="quarter" idx="10"/>
          </p:nvPr>
        </p:nvSpPr>
        <p:spPr/>
        <p:txBody>
          <a:bodyPr/>
          <a:lstStyle/>
          <a:p>
            <a:fld id="{C73CC490-0B1E-E741-9BBC-1FBACF178FFE}" type="slidenum">
              <a:rPr lang="en-US" smtClean="0"/>
              <a:pPr/>
              <a:t>50</a:t>
            </a:fld>
            <a:endParaRPr lang="en-US"/>
          </a:p>
        </p:txBody>
      </p:sp>
    </p:spTree>
    <p:extLst>
      <p:ext uri="{BB962C8B-B14F-4D97-AF65-F5344CB8AC3E}">
        <p14:creationId xmlns:p14="http://schemas.microsoft.com/office/powerpoint/2010/main" val="2332808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xfrm>
            <a:off x="685800" y="1524000"/>
            <a:ext cx="3119438" cy="2339975"/>
          </a:xfrm>
          <a:solidFill>
            <a:srgbClr val="FFFFFF"/>
          </a:solidFill>
          <a:ln/>
        </p:spPr>
      </p:sp>
      <p:sp>
        <p:nvSpPr>
          <p:cNvPr id="27648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As the due date to complete the DRDP nears, review the collected evidence to ensure documentation exists to support the developmental level the child has mastered.</a:t>
            </a:r>
          </a:p>
        </p:txBody>
      </p:sp>
      <p:sp>
        <p:nvSpPr>
          <p:cNvPr id="2" name="Slide Number Placeholder 1"/>
          <p:cNvSpPr>
            <a:spLocks noGrp="1"/>
          </p:cNvSpPr>
          <p:nvPr>
            <p:ph type="sldNum" sz="quarter" idx="10"/>
          </p:nvPr>
        </p:nvSpPr>
        <p:spPr/>
        <p:txBody>
          <a:bodyPr/>
          <a:lstStyle/>
          <a:p>
            <a:fld id="{C73CC490-0B1E-E741-9BBC-1FBACF178FFE}" type="slidenum">
              <a:rPr lang="en-US" smtClean="0"/>
              <a:pPr/>
              <a:t>51</a:t>
            </a:fld>
            <a:endParaRPr lang="en-US"/>
          </a:p>
        </p:txBody>
      </p:sp>
    </p:spTree>
    <p:extLst>
      <p:ext uri="{BB962C8B-B14F-4D97-AF65-F5344CB8AC3E}">
        <p14:creationId xmlns:p14="http://schemas.microsoft.com/office/powerpoint/2010/main" val="515489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609600" y="1524000"/>
            <a:ext cx="3236913" cy="2427288"/>
          </a:xfrm>
          <a:solidFill>
            <a:srgbClr val="FFFFFF"/>
          </a:solidFill>
          <a:ln/>
        </p:spPr>
      </p:sp>
      <p:sp>
        <p:nvSpPr>
          <p:cNvPr id="277507" name="Rectangle 3"/>
          <p:cNvSpPr>
            <a:spLocks noGrp="1" noChangeArrowheads="1"/>
          </p:cNvSpPr>
          <p:nvPr>
            <p:ph type="body" idx="1"/>
          </p:nvPr>
        </p:nvSpPr>
        <p:spPr>
          <a:no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Trainer note: </a:t>
            </a:r>
          </a:p>
          <a:p>
            <a:pPr eaLnBrk="1" hangingPunct="1"/>
            <a:r>
              <a:rPr lang="en-US" dirty="0">
                <a:latin typeface="Arial" pitchFamily="-65" charset="0"/>
                <a:ea typeface="ＭＳ Ｐゴシック" pitchFamily="-65" charset="-128"/>
                <a:cs typeface="Arial" pitchFamily="-65" charset="0"/>
              </a:rPr>
              <a:t>Read the slide. Give pause to let participants think about the criteria for “mastered.” Suggest participants make a poster to put around the center to help staff learn this as a </a:t>
            </a:r>
            <a:r>
              <a:rPr lang="en-US" i="1" dirty="0">
                <a:latin typeface="Arial" pitchFamily="-65" charset="0"/>
                <a:ea typeface="ＭＳ Ｐゴシック" pitchFamily="-65" charset="-128"/>
                <a:cs typeface="Arial" pitchFamily="-65" charset="0"/>
              </a:rPr>
              <a:t>mantra</a:t>
            </a:r>
            <a:r>
              <a:rPr lang="en-US" dirty="0">
                <a:latin typeface="Arial" pitchFamily="-65" charset="0"/>
                <a:ea typeface="ＭＳ Ｐゴシック" pitchFamily="-65" charset="-128"/>
                <a:cs typeface="Arial" pitchFamily="-65" charset="0"/>
              </a:rPr>
              <a:t>.</a:t>
            </a:r>
          </a:p>
        </p:txBody>
      </p:sp>
      <p:sp>
        <p:nvSpPr>
          <p:cNvPr id="2" name="Slide Number Placeholder 1"/>
          <p:cNvSpPr>
            <a:spLocks noGrp="1"/>
          </p:cNvSpPr>
          <p:nvPr>
            <p:ph type="sldNum" sz="quarter" idx="10"/>
          </p:nvPr>
        </p:nvSpPr>
        <p:spPr/>
        <p:txBody>
          <a:bodyPr/>
          <a:lstStyle/>
          <a:p>
            <a:fld id="{C73CC490-0B1E-E741-9BBC-1FBACF178FFE}" type="slidenum">
              <a:rPr lang="en-US" smtClean="0"/>
              <a:pPr/>
              <a:t>52</a:t>
            </a:fld>
            <a:endParaRPr lang="en-US"/>
          </a:p>
        </p:txBody>
      </p:sp>
    </p:spTree>
    <p:extLst>
      <p:ext uri="{BB962C8B-B14F-4D97-AF65-F5344CB8AC3E}">
        <p14:creationId xmlns:p14="http://schemas.microsoft.com/office/powerpoint/2010/main" val="2845076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normAutofit/>
          </a:bodyPr>
          <a:lstStyle/>
          <a:p>
            <a:pPr eaLnBrk="1" hangingPunct="1">
              <a:spcBef>
                <a:spcPct val="0"/>
              </a:spcBef>
            </a:pPr>
            <a:r>
              <a:rPr lang="en-US" b="1" dirty="0">
                <a:latin typeface="Arial" pitchFamily="-65" charset="0"/>
                <a:ea typeface="ＭＳ Ｐゴシック" pitchFamily="-65" charset="-128"/>
                <a:cs typeface="Arial" pitchFamily="-65" charset="0"/>
              </a:rPr>
              <a:t>Script:</a:t>
            </a:r>
          </a:p>
          <a:p>
            <a:pPr eaLnBrk="1" hangingPunct="1">
              <a:spcBef>
                <a:spcPct val="0"/>
              </a:spcBef>
            </a:pPr>
            <a:r>
              <a:rPr lang="en-US" sz="1600" dirty="0"/>
              <a:t>Based on observations, fill-in </a:t>
            </a:r>
            <a:r>
              <a:rPr lang="en-US" sz="1600" b="1" u="sng" dirty="0"/>
              <a:t>one</a:t>
            </a:r>
            <a:r>
              <a:rPr lang="en-US" sz="1600" dirty="0"/>
              <a:t> bubble that best describes the child’s latest developmental level mastered.</a:t>
            </a:r>
            <a:br>
              <a:rPr lang="en-US" sz="1600" dirty="0"/>
            </a:br>
            <a:endParaRPr lang="en-US" dirty="0">
              <a:latin typeface="Arial" charset="0"/>
            </a:endParaRPr>
          </a:p>
        </p:txBody>
      </p:sp>
      <p:sp>
        <p:nvSpPr>
          <p:cNvPr id="4" name="Slide Number Placeholder 3"/>
          <p:cNvSpPr>
            <a:spLocks noGrp="1"/>
          </p:cNvSpPr>
          <p:nvPr>
            <p:ph type="sldNum" sz="quarter" idx="10"/>
          </p:nvPr>
        </p:nvSpPr>
        <p:spPr/>
        <p:txBody>
          <a:bodyPr/>
          <a:lstStyle/>
          <a:p>
            <a:fld id="{E990A940-59C1-481E-A87A-25E0F702ADCF}" type="slidenum">
              <a:rPr lang="en-US" smtClean="0"/>
              <a:pPr/>
              <a:t>53</a:t>
            </a:fld>
            <a:endParaRPr lang="en-US"/>
          </a:p>
        </p:txBody>
      </p:sp>
    </p:spTree>
    <p:extLst>
      <p:ext uri="{BB962C8B-B14F-4D97-AF65-F5344CB8AC3E}">
        <p14:creationId xmlns:p14="http://schemas.microsoft.com/office/powerpoint/2010/main" val="3888067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b="1" dirty="0">
                <a:latin typeface="Arial" pitchFamily="-65" charset="0"/>
                <a:ea typeface="ＭＳ Ｐゴシック" pitchFamily="-65" charset="-128"/>
                <a:cs typeface="Arial" pitchFamily="-65" charset="0"/>
              </a:rPr>
              <a:t>Script: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After marking the developmental level mastered, ask “Is the child emerging to the next level by demonstrating behaviors from the next developmental level, but not yet typically or consistently?” If so…</a:t>
            </a:r>
          </a:p>
          <a:p>
            <a:endParaRPr lang="en-US" dirty="0"/>
          </a:p>
        </p:txBody>
      </p:sp>
      <p:sp>
        <p:nvSpPr>
          <p:cNvPr id="4" name="Slide Number Placeholder 3"/>
          <p:cNvSpPr>
            <a:spLocks noGrp="1"/>
          </p:cNvSpPr>
          <p:nvPr>
            <p:ph type="sldNum" sz="quarter" idx="10"/>
          </p:nvPr>
        </p:nvSpPr>
        <p:spPr/>
        <p:txBody>
          <a:bodyPr/>
          <a:lstStyle/>
          <a:p>
            <a:fld id="{C73CC490-0B1E-E741-9BBC-1FBACF178FFE}" type="slidenum">
              <a:rPr lang="en-US" smtClean="0"/>
              <a:pPr/>
              <a:t>54</a:t>
            </a:fld>
            <a:endParaRPr lang="en-US"/>
          </a:p>
        </p:txBody>
      </p:sp>
    </p:spTree>
    <p:extLst>
      <p:ext uri="{BB962C8B-B14F-4D97-AF65-F5344CB8AC3E}">
        <p14:creationId xmlns:p14="http://schemas.microsoft.com/office/powerpoint/2010/main" val="4264355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normAutofit/>
          </a:bodyPr>
          <a:lstStyle/>
          <a:p>
            <a:pPr eaLnBrk="1" hangingPunct="1">
              <a:spcBef>
                <a:spcPct val="0"/>
              </a:spcBef>
            </a:pPr>
            <a:r>
              <a:rPr lang="en-US" b="1" dirty="0">
                <a:latin typeface="Arial" pitchFamily="-65" charset="0"/>
                <a:ea typeface="ＭＳ Ｐゴシック" pitchFamily="-65" charset="-128"/>
                <a:cs typeface="Arial" pitchFamily="-65" charset="0"/>
              </a:rPr>
              <a:t>Script:</a:t>
            </a:r>
          </a:p>
          <a:p>
            <a:pPr eaLnBrk="1" hangingPunct="1">
              <a:spcBef>
                <a:spcPct val="0"/>
              </a:spcBef>
            </a:pPr>
            <a:r>
              <a:rPr lang="en-US" dirty="0">
                <a:latin typeface="Arial" charset="0"/>
              </a:rPr>
              <a:t>After marking the developmental level mastered, consider if the child is beginning to sometimes demonstrate behaviors from the next level. As compared to mastered behaviors which are consistent, emerging behaviors are not yet typical or consistent.</a:t>
            </a:r>
          </a:p>
          <a:p>
            <a:pPr eaLnBrk="1" hangingPunct="1">
              <a:spcBef>
                <a:spcPct val="0"/>
              </a:spcBef>
            </a:pPr>
            <a:endParaRPr lang="en-US" dirty="0">
              <a:latin typeface="Arial" charset="0"/>
            </a:endParaRPr>
          </a:p>
          <a:p>
            <a:pPr eaLnBrk="1" hangingPunct="1">
              <a:spcBef>
                <a:spcPct val="0"/>
              </a:spcBef>
            </a:pPr>
            <a:r>
              <a:rPr lang="en-US" dirty="0">
                <a:latin typeface="Arial" charset="0"/>
              </a:rPr>
              <a:t>If you determine that the child is emerging to the next level, you may mark the bubble labeled, </a:t>
            </a:r>
            <a:r>
              <a:rPr lang="en-US" i="1" dirty="0">
                <a:latin typeface="Arial" charset="0"/>
              </a:rPr>
              <a:t>emerging</a:t>
            </a:r>
            <a:r>
              <a:rPr lang="en-US" dirty="0">
                <a:latin typeface="Arial" charset="0"/>
              </a:rPr>
              <a:t>.</a:t>
            </a:r>
          </a:p>
          <a:p>
            <a:pPr eaLnBrk="1" hangingPunct="1">
              <a:spcBef>
                <a:spcPct val="0"/>
              </a:spcBef>
            </a:pPr>
            <a:endParaRPr lang="en-US" dirty="0">
              <a:latin typeface="Arial" charset="0"/>
            </a:endParaRPr>
          </a:p>
          <a:p>
            <a:pPr eaLnBrk="1" hangingPunct="1">
              <a:spcBef>
                <a:spcPct val="0"/>
              </a:spcBef>
            </a:pPr>
            <a:r>
              <a:rPr lang="en-US" dirty="0">
                <a:latin typeface="Arial" charset="0"/>
              </a:rPr>
              <a:t>Using the emerging bubble is optional and up to the individual teacher. </a:t>
            </a:r>
          </a:p>
          <a:p>
            <a:pPr eaLnBrk="1" hangingPunct="1">
              <a:spcBef>
                <a:spcPct val="0"/>
              </a:spcBef>
            </a:pPr>
            <a:endParaRPr lang="en-US" dirty="0">
              <a:latin typeface="Arial" charset="0"/>
            </a:endParaRPr>
          </a:p>
          <a:p>
            <a:pPr eaLnBrk="1" hangingPunct="1">
              <a:spcBef>
                <a:spcPct val="0"/>
              </a:spcBef>
            </a:pPr>
            <a:r>
              <a:rPr lang="en-US" dirty="0"/>
              <a:t>If the child is at the last developmental level, do not rate the child as emerging to the next level.</a:t>
            </a:r>
            <a:endParaRPr lang="en-US" dirty="0">
              <a:latin typeface="Arial" charset="0"/>
            </a:endParaRPr>
          </a:p>
          <a:p>
            <a:pPr eaLnBrk="1" hangingPunct="1">
              <a:spcBef>
                <a:spcPct val="0"/>
              </a:spcBef>
              <a:buFontTx/>
              <a:buChar char="•"/>
            </a:pPr>
            <a:endParaRPr lang="en-US" dirty="0">
              <a:latin typeface="Arial" charset="0"/>
            </a:endParaRPr>
          </a:p>
        </p:txBody>
      </p:sp>
      <p:sp>
        <p:nvSpPr>
          <p:cNvPr id="4" name="Slide Number Placeholder 3"/>
          <p:cNvSpPr>
            <a:spLocks noGrp="1"/>
          </p:cNvSpPr>
          <p:nvPr>
            <p:ph type="sldNum" sz="quarter" idx="10"/>
          </p:nvPr>
        </p:nvSpPr>
        <p:spPr/>
        <p:txBody>
          <a:bodyPr/>
          <a:lstStyle/>
          <a:p>
            <a:fld id="{E990A940-59C1-481E-A87A-25E0F702ADCF}" type="slidenum">
              <a:rPr lang="en-US" smtClean="0"/>
              <a:pPr/>
              <a:t>55</a:t>
            </a:fld>
            <a:endParaRPr lang="en-US"/>
          </a:p>
        </p:txBody>
      </p:sp>
    </p:spTree>
    <p:extLst>
      <p:ext uri="{BB962C8B-B14F-4D97-AF65-F5344CB8AC3E}">
        <p14:creationId xmlns:p14="http://schemas.microsoft.com/office/powerpoint/2010/main" val="4129766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normAutofit/>
          </a:bodyPr>
          <a:lstStyle/>
          <a:p>
            <a:pPr defTabSz="483306" eaLnBrk="1" hangingPunct="1">
              <a:spcBef>
                <a:spcPct val="0"/>
              </a:spcBef>
            </a:pPr>
            <a:r>
              <a:rPr lang="en-US" b="1" dirty="0">
                <a:latin typeface="Arial" pitchFamily="-65" charset="0"/>
                <a:ea typeface="ＭＳ Ｐゴシック" pitchFamily="-65" charset="-128"/>
                <a:cs typeface="Arial" pitchFamily="-65" charset="0"/>
              </a:rPr>
              <a:t>Script:</a:t>
            </a:r>
          </a:p>
          <a:p>
            <a:pPr defTabSz="483306" eaLnBrk="1" hangingPunct="1">
              <a:spcBef>
                <a:spcPct val="0"/>
              </a:spcBef>
            </a:pPr>
            <a:r>
              <a:rPr lang="en-US" i="1" dirty="0">
                <a:latin typeface="Arial" charset="0"/>
              </a:rPr>
              <a:t>Not yet at the earliest</a:t>
            </a:r>
            <a:r>
              <a:rPr lang="en-US" i="1" baseline="0" dirty="0">
                <a:latin typeface="Arial" charset="0"/>
              </a:rPr>
              <a:t> developmental</a:t>
            </a:r>
            <a:r>
              <a:rPr lang="en-US" i="1" dirty="0">
                <a:latin typeface="Arial" charset="0"/>
              </a:rPr>
              <a:t> level </a:t>
            </a:r>
            <a:r>
              <a:rPr lang="en-US" dirty="0">
                <a:latin typeface="Arial" charset="0"/>
              </a:rPr>
              <a:t>means that you do not see mastered skills or behaviors that would allow you to mark the first developmental level. </a:t>
            </a:r>
          </a:p>
          <a:p>
            <a:pPr defTabSz="483306" eaLnBrk="1" hangingPunct="1">
              <a:spcBef>
                <a:spcPct val="0"/>
              </a:spcBef>
            </a:pPr>
            <a:endParaRPr lang="en-US" dirty="0">
              <a:latin typeface="Arial" charset="0"/>
            </a:endParaRPr>
          </a:p>
          <a:p>
            <a:pPr defTabSz="483306" eaLnBrk="1" hangingPunct="1">
              <a:spcBef>
                <a:spcPct val="0"/>
              </a:spcBef>
            </a:pPr>
            <a:r>
              <a:rPr lang="en-US" dirty="0">
                <a:latin typeface="Arial" charset="0"/>
              </a:rPr>
              <a:t>Note that the </a:t>
            </a:r>
            <a:r>
              <a:rPr lang="en-US" i="1" dirty="0">
                <a:latin typeface="Arial" charset="0"/>
              </a:rPr>
              <a:t>not yet at earliest developmental level </a:t>
            </a:r>
            <a:r>
              <a:rPr lang="en-US" dirty="0">
                <a:latin typeface="Arial" charset="0"/>
              </a:rPr>
              <a:t>bubble is not available in the infant/toddler instrument because that instrument begins with the reflexive stage which children typically evidence at birth. </a:t>
            </a:r>
          </a:p>
          <a:p>
            <a:pPr defTabSz="483306" eaLnBrk="1" hangingPunct="1">
              <a:spcBef>
                <a:spcPct val="0"/>
              </a:spcBef>
            </a:pPr>
            <a:endParaRPr lang="en-US" dirty="0">
              <a:latin typeface="Times New Roman" pitchFamily="-102" charset="0"/>
            </a:endParaRPr>
          </a:p>
        </p:txBody>
      </p:sp>
      <p:sp>
        <p:nvSpPr>
          <p:cNvPr id="4" name="Slide Number Placeholder 3"/>
          <p:cNvSpPr>
            <a:spLocks noGrp="1"/>
          </p:cNvSpPr>
          <p:nvPr>
            <p:ph type="sldNum" sz="quarter" idx="10"/>
          </p:nvPr>
        </p:nvSpPr>
        <p:spPr/>
        <p:txBody>
          <a:bodyPr/>
          <a:lstStyle/>
          <a:p>
            <a:fld id="{E990A940-59C1-481E-A87A-25E0F702ADCF}" type="slidenum">
              <a:rPr lang="en-US" smtClean="0"/>
              <a:pPr/>
              <a:t>56</a:t>
            </a:fld>
            <a:endParaRPr lang="en-US"/>
          </a:p>
        </p:txBody>
      </p:sp>
    </p:spTree>
    <p:extLst>
      <p:ext uri="{BB962C8B-B14F-4D97-AF65-F5344CB8AC3E}">
        <p14:creationId xmlns:p14="http://schemas.microsoft.com/office/powerpoint/2010/main" val="3321520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E8D08A7-F7F9-4A1C-9BA7-1B8ADB381ECE}" type="slidenum">
              <a:rPr lang="en-US"/>
              <a:pPr/>
              <a:t>57</a:t>
            </a:fld>
            <a:endParaRPr lang="en-US"/>
          </a:p>
        </p:txBody>
      </p:sp>
      <p:sp>
        <p:nvSpPr>
          <p:cNvPr id="45061" name="Rectangle 2"/>
          <p:cNvSpPr>
            <a:spLocks noGrp="1" noRot="1" noChangeAspect="1" noChangeArrowheads="1" noTextEdit="1"/>
          </p:cNvSpPr>
          <p:nvPr>
            <p:ph type="sldImg"/>
          </p:nvPr>
        </p:nvSpPr>
        <p:spPr>
          <a:xfrm>
            <a:off x="685800" y="1447800"/>
            <a:ext cx="3122613" cy="2341563"/>
          </a:xfrm>
          <a:ln/>
        </p:spPr>
      </p:sp>
      <p:sp>
        <p:nvSpPr>
          <p:cNvPr id="45062" name="Rectangle 3"/>
          <p:cNvSpPr>
            <a:spLocks noGrp="1" noChangeArrowheads="1"/>
          </p:cNvSpPr>
          <p:nvPr>
            <p:ph type="body" idx="1"/>
          </p:nvPr>
        </p:nvSpPr>
        <p:spPr>
          <a:xfrm>
            <a:off x="975360" y="4560570"/>
            <a:ext cx="5364480" cy="4318874"/>
          </a:xfrm>
          <a:noFill/>
          <a:ln/>
        </p:spPr>
        <p:txBody>
          <a:bodyPr lIns="97572" tIns="48786" rIns="97572" bIns="48786"/>
          <a:lstStyle/>
          <a:p>
            <a:pPr eaLnBrk="1" hangingPunct="1">
              <a:spcBef>
                <a:spcPct val="0"/>
              </a:spcBef>
            </a:pPr>
            <a:r>
              <a:rPr lang="en-US" b="1" dirty="0">
                <a:latin typeface="Arial" pitchFamily="-65" charset="0"/>
                <a:ea typeface="ＭＳ Ｐゴシック" pitchFamily="-65" charset="-128"/>
                <a:cs typeface="Arial" pitchFamily="-65" charset="0"/>
              </a:rPr>
              <a:t>Script:</a:t>
            </a:r>
          </a:p>
          <a:p>
            <a:pPr eaLnBrk="1" hangingPunct="1">
              <a:spcBef>
                <a:spcPct val="0"/>
              </a:spcBef>
            </a:pPr>
            <a:r>
              <a:rPr lang="en-US" dirty="0">
                <a:latin typeface="Arial" charset="0"/>
              </a:rPr>
              <a:t>In the rare circumstance that you are unable to rate a child on a specific measure, explain in detail the reason for a lack of rating in the box at the bottom of the page. </a:t>
            </a:r>
          </a:p>
          <a:p>
            <a:pPr eaLnBrk="1" hangingPunct="1">
              <a:spcBef>
                <a:spcPct val="0"/>
              </a:spcBef>
            </a:pPr>
            <a:endParaRPr lang="en-US" i="1" dirty="0">
              <a:latin typeface="Arial" charset="0"/>
            </a:endParaRPr>
          </a:p>
          <a:p>
            <a:pPr eaLnBrk="1" hangingPunct="1">
              <a:spcBef>
                <a:spcPct val="0"/>
              </a:spcBef>
            </a:pPr>
            <a:r>
              <a:rPr lang="en-US" i="1" dirty="0">
                <a:latin typeface="Arial" charset="0"/>
              </a:rPr>
              <a:t>Unable to rate </a:t>
            </a:r>
            <a:r>
              <a:rPr lang="en-US" dirty="0">
                <a:latin typeface="Arial" charset="0"/>
              </a:rPr>
              <a:t>is only</a:t>
            </a:r>
            <a:r>
              <a:rPr lang="en-US" baseline="0" dirty="0">
                <a:latin typeface="Arial" charset="0"/>
              </a:rPr>
              <a:t> used for extended absences. </a:t>
            </a:r>
            <a:endParaRPr lang="en-US" dirty="0">
              <a:latin typeface="Arial" charset="0"/>
            </a:endParaRPr>
          </a:p>
        </p:txBody>
      </p:sp>
    </p:spTree>
    <p:extLst>
      <p:ext uri="{BB962C8B-B14F-4D97-AF65-F5344CB8AC3E}">
        <p14:creationId xmlns:p14="http://schemas.microsoft.com/office/powerpoint/2010/main" val="2917248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lstStyle/>
          <a:p>
            <a:pPr eaLnBrk="1" hangingPunct="1">
              <a:spcBef>
                <a:spcPct val="0"/>
              </a:spcBef>
              <a:spcAft>
                <a:spcPts val="674"/>
              </a:spcAft>
            </a:pPr>
            <a:r>
              <a:rPr lang="en-US" b="1" dirty="0">
                <a:latin typeface="Arial" pitchFamily="-65" charset="0"/>
                <a:ea typeface="ＭＳ Ｐゴシック" pitchFamily="-65" charset="-128"/>
                <a:cs typeface="Arial" pitchFamily="-65" charset="0"/>
              </a:rPr>
              <a:t>Script:</a:t>
            </a:r>
          </a:p>
          <a:p>
            <a:pPr eaLnBrk="1" hangingPunct="1">
              <a:spcBef>
                <a:spcPct val="0"/>
              </a:spcBef>
              <a:spcAft>
                <a:spcPts val="674"/>
              </a:spcAft>
            </a:pPr>
            <a:r>
              <a:rPr lang="en-US" dirty="0">
                <a:latin typeface="Arial" charset="0"/>
                <a:ea typeface="ＭＳ Ｐゴシック" charset="0"/>
                <a:cs typeface="ＭＳ Ｐゴシック" charset="0"/>
              </a:rPr>
              <a:t>Some measures in the DRDP are considered conditional measures that are </a:t>
            </a:r>
            <a:r>
              <a:rPr lang="en-US" dirty="0">
                <a:effectLst/>
                <a:latin typeface="Arial" panose="020B0604020202020204" pitchFamily="34" charset="0"/>
              </a:rPr>
              <a:t>only assessed when certain conditions are met. </a:t>
            </a:r>
          </a:p>
          <a:p>
            <a:pPr eaLnBrk="1" hangingPunct="1">
              <a:spcBef>
                <a:spcPct val="0"/>
              </a:spcBef>
              <a:spcAft>
                <a:spcPts val="674"/>
              </a:spcAft>
            </a:pPr>
            <a:endParaRPr lang="en-US" dirty="0">
              <a:effectLst/>
              <a:latin typeface="Arial" panose="020B0604020202020204" pitchFamily="34" charset="0"/>
            </a:endParaRPr>
          </a:p>
          <a:p>
            <a:pPr eaLnBrk="1" hangingPunct="1">
              <a:spcBef>
                <a:spcPct val="0"/>
              </a:spcBef>
              <a:spcAft>
                <a:spcPts val="674"/>
              </a:spcAft>
            </a:pPr>
            <a:r>
              <a:rPr lang="en-US" dirty="0">
                <a:effectLst/>
                <a:latin typeface="Arial" panose="020B0604020202020204" pitchFamily="34" charset="0"/>
              </a:rPr>
              <a:t>Conditional measures should be used if they assist teachers and service providers in planning a child’s learning activities and supports, and documenting progress.</a:t>
            </a:r>
          </a:p>
          <a:p>
            <a:pPr eaLnBrk="1" hangingPunct="1">
              <a:spcBef>
                <a:spcPct val="0"/>
              </a:spcBef>
              <a:spcAft>
                <a:spcPts val="674"/>
              </a:spcAft>
            </a:pPr>
            <a:endParaRPr lang="en-US" baseline="0" dirty="0">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990A940-59C1-481E-A87A-25E0F702ADCF}" type="slidenum">
              <a:rPr lang="en-US" smtClean="0"/>
              <a:pPr/>
              <a:t>58</a:t>
            </a:fld>
            <a:endParaRPr lang="en-US" dirty="0"/>
          </a:p>
        </p:txBody>
      </p:sp>
    </p:spTree>
    <p:extLst>
      <p:ext uri="{BB962C8B-B14F-4D97-AF65-F5344CB8AC3E}">
        <p14:creationId xmlns:p14="http://schemas.microsoft.com/office/powerpoint/2010/main" val="35474360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lstStyle/>
          <a:p>
            <a:r>
              <a:rPr lang="en-US" b="1" dirty="0">
                <a:latin typeface="Arial" pitchFamily="-65" charset="0"/>
                <a:ea typeface="ＭＳ Ｐゴシック" pitchFamily="-65" charset="-128"/>
                <a:cs typeface="Arial" pitchFamily="-65" charset="0"/>
              </a:rPr>
              <a:t>Script:</a:t>
            </a:r>
          </a:p>
          <a:p>
            <a:r>
              <a:rPr lang="en-US" dirty="0"/>
              <a:t>Refer to the charts on Intro 4 and Intro 9 for more information.</a:t>
            </a:r>
          </a:p>
        </p:txBody>
      </p:sp>
      <p:sp>
        <p:nvSpPr>
          <p:cNvPr id="4" name="Slide Number Placeholder 3"/>
          <p:cNvSpPr>
            <a:spLocks noGrp="1"/>
          </p:cNvSpPr>
          <p:nvPr>
            <p:ph type="sldNum" sz="quarter" idx="10"/>
          </p:nvPr>
        </p:nvSpPr>
        <p:spPr/>
        <p:txBody>
          <a:bodyPr/>
          <a:lstStyle/>
          <a:p>
            <a:fld id="{E990A940-59C1-481E-A87A-25E0F702ADCF}" type="slidenum">
              <a:rPr lang="en-US" smtClean="0"/>
              <a:pPr/>
              <a:t>59</a:t>
            </a:fld>
            <a:endParaRPr lang="en-US"/>
          </a:p>
        </p:txBody>
      </p:sp>
    </p:spTree>
    <p:extLst>
      <p:ext uri="{BB962C8B-B14F-4D97-AF65-F5344CB8AC3E}">
        <p14:creationId xmlns:p14="http://schemas.microsoft.com/office/powerpoint/2010/main" val="206611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xfrm>
            <a:off x="685800" y="1423988"/>
            <a:ext cx="3457575" cy="2592387"/>
          </a:xfrm>
          <a:solidFill>
            <a:srgbClr val="FFFFFF"/>
          </a:solidFill>
          <a:ln/>
        </p:spPr>
      </p:sp>
      <p:sp>
        <p:nvSpPr>
          <p:cNvPr id="220163" name="Rectangle 3"/>
          <p:cNvSpPr>
            <a:spLocks noGrp="1" noChangeArrowheads="1"/>
          </p:cNvSpPr>
          <p:nvPr>
            <p:ph type="body" idx="1"/>
          </p:nvPr>
        </p:nvSpPr>
        <p:spPr>
          <a:solidFill>
            <a:srgbClr val="FFFFFF"/>
          </a:solidFill>
          <a:ln/>
        </p:spPr>
        <p:txBody>
          <a:bodyPr lIns="96653" tIns="48326" rIns="96653" bIns="48326"/>
          <a:lstStyle/>
          <a:p>
            <a:pPr eaLnBrk="1" hangingPunct="1">
              <a:spcBef>
                <a:spcPts val="0"/>
              </a:spcBef>
            </a:pPr>
            <a:r>
              <a:rPr lang="en-US" b="1" dirty="0">
                <a:latin typeface="Arial" pitchFamily="-65" charset="0"/>
                <a:ea typeface="ＭＳ Ｐゴシック" pitchFamily="-65" charset="-128"/>
                <a:cs typeface="Arial" pitchFamily="-65" charset="0"/>
              </a:rPr>
              <a:t>Script:</a:t>
            </a:r>
          </a:p>
          <a:p>
            <a:pPr eaLnBrk="1" hangingPunct="1">
              <a:spcBef>
                <a:spcPts val="0"/>
              </a:spcBef>
            </a:pPr>
            <a:r>
              <a:rPr lang="en-US" dirty="0">
                <a:latin typeface="Arial" pitchFamily="-65" charset="0"/>
                <a:ea typeface="ＭＳ Ｐゴシック" pitchFamily="-65" charset="-128"/>
                <a:cs typeface="Arial" pitchFamily="-65" charset="0"/>
              </a:rPr>
              <a:t>The DRDP documents the kind of work that quality programs are already doing every day.</a:t>
            </a:r>
          </a:p>
          <a:p>
            <a:pPr eaLnBrk="1" hangingPunct="1">
              <a:spcBef>
                <a:spcPts val="0"/>
              </a:spcBef>
            </a:pPr>
            <a:endParaRPr lang="en-US" dirty="0">
              <a:latin typeface="Arial" pitchFamily="-65" charset="0"/>
              <a:ea typeface="ＭＳ Ｐゴシック" pitchFamily="-65" charset="-128"/>
              <a:cs typeface="Arial" pitchFamily="-65" charset="0"/>
            </a:endParaRPr>
          </a:p>
          <a:p>
            <a:pPr eaLnBrk="1" hangingPunct="1">
              <a:spcBef>
                <a:spcPts val="0"/>
              </a:spcBef>
            </a:pPr>
            <a:r>
              <a:rPr lang="en-US" dirty="0">
                <a:latin typeface="Arial" pitchFamily="-65" charset="0"/>
                <a:ea typeface="ＭＳ Ｐゴシック" pitchFamily="-65" charset="-128"/>
                <a:cs typeface="Arial" pitchFamily="-65" charset="0"/>
              </a:rPr>
              <a:t>As teachers learn more about the children in their care, the DRDP information assists them in adapting and modifying curriculum plans and activities for the individual child, as well as activities for small and large groups. </a:t>
            </a:r>
          </a:p>
        </p:txBody>
      </p:sp>
      <p:sp>
        <p:nvSpPr>
          <p:cNvPr id="2" name="Slide Number Placeholder 1"/>
          <p:cNvSpPr>
            <a:spLocks noGrp="1"/>
          </p:cNvSpPr>
          <p:nvPr>
            <p:ph type="sldNum" sz="quarter" idx="10"/>
          </p:nvPr>
        </p:nvSpPr>
        <p:spPr/>
        <p:txBody>
          <a:bodyPr/>
          <a:lstStyle/>
          <a:p>
            <a:fld id="{8ACC8AAF-899D-458E-AA58-D97BF4340CBD}" type="slidenum">
              <a:rPr lang="en-US" smtClean="0"/>
              <a:t>6</a:t>
            </a:fld>
            <a:endParaRPr lang="en-US"/>
          </a:p>
        </p:txBody>
      </p:sp>
    </p:spTree>
    <p:extLst>
      <p:ext uri="{BB962C8B-B14F-4D97-AF65-F5344CB8AC3E}">
        <p14:creationId xmlns:p14="http://schemas.microsoft.com/office/powerpoint/2010/main" val="36554379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FD1822F-B509-4FDB-8492-461A427E516D}" type="slidenum">
              <a:rPr lang="en-US"/>
              <a:pPr/>
              <a:t>60</a:t>
            </a:fld>
            <a:endParaRPr lang="en-US"/>
          </a:p>
        </p:txBody>
      </p:sp>
      <p:sp>
        <p:nvSpPr>
          <p:cNvPr id="47108" name="Rectangle 7"/>
          <p:cNvSpPr txBox="1">
            <a:spLocks noGrp="1" noChangeArrowheads="1"/>
          </p:cNvSpPr>
          <p:nvPr/>
        </p:nvSpPr>
        <p:spPr bwMode="auto">
          <a:xfrm>
            <a:off x="4145280" y="9122807"/>
            <a:ext cx="3169920" cy="478393"/>
          </a:xfrm>
          <a:prstGeom prst="rect">
            <a:avLst/>
          </a:prstGeom>
          <a:noFill/>
          <a:ln w="9525">
            <a:noFill/>
            <a:miter lim="800000"/>
            <a:headEnd/>
            <a:tailEnd/>
          </a:ln>
        </p:spPr>
        <p:txBody>
          <a:bodyPr lIns="97572" tIns="48786" rIns="97572" bIns="48786" anchor="b"/>
          <a:lstStyle/>
          <a:p>
            <a:pPr algn="r" defTabSz="976681"/>
            <a:fld id="{09D83A5A-685B-490A-93F6-5D8FAB352902}" type="slidenum">
              <a:rPr lang="en-US" sz="1300">
                <a:latin typeface="Times New Roman" pitchFamily="-102" charset="0"/>
              </a:rPr>
              <a:pPr algn="r" defTabSz="976681"/>
              <a:t>60</a:t>
            </a:fld>
            <a:endParaRPr lang="en-US" sz="1300" dirty="0">
              <a:latin typeface="Times New Roman" pitchFamily="-102" charset="0"/>
            </a:endParaRPr>
          </a:p>
        </p:txBody>
      </p:sp>
      <p:sp>
        <p:nvSpPr>
          <p:cNvPr id="47109" name="Rectangle 2"/>
          <p:cNvSpPr>
            <a:spLocks noGrp="1" noRot="1" noChangeAspect="1" noChangeArrowheads="1" noTextEdit="1"/>
          </p:cNvSpPr>
          <p:nvPr>
            <p:ph type="sldImg"/>
          </p:nvPr>
        </p:nvSpPr>
        <p:spPr>
          <a:xfrm>
            <a:off x="762000" y="1447800"/>
            <a:ext cx="3122613" cy="2341563"/>
          </a:xfrm>
          <a:ln/>
        </p:spPr>
      </p:sp>
      <p:sp>
        <p:nvSpPr>
          <p:cNvPr id="47110" name="Rectangle 3"/>
          <p:cNvSpPr>
            <a:spLocks noGrp="1" noChangeArrowheads="1"/>
          </p:cNvSpPr>
          <p:nvPr>
            <p:ph type="body" idx="1"/>
          </p:nvPr>
        </p:nvSpPr>
        <p:spPr>
          <a:xfrm>
            <a:off x="975360" y="4560570"/>
            <a:ext cx="5364480" cy="4318874"/>
          </a:xfrm>
          <a:noFill/>
          <a:ln/>
        </p:spPr>
        <p:txBody>
          <a:bodyPr lIns="97572" tIns="48786" rIns="97572" bIns="4878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charset="0"/>
              </a:rPr>
              <a:t>The DRDP (2015) Preschool View instruments contains four measures for English-language development.</a:t>
            </a:r>
          </a:p>
          <a:p>
            <a:pPr eaLnBrk="1" hangingPunct="1"/>
            <a:endParaRPr lang="en-US" dirty="0">
              <a:latin typeface="Arial" charset="0"/>
            </a:endParaRPr>
          </a:p>
          <a:p>
            <a:pPr eaLnBrk="1" hangingPunct="1"/>
            <a:r>
              <a:rPr lang="en-US" dirty="0">
                <a:latin typeface="Arial" charset="0"/>
              </a:rPr>
              <a:t>(There are ELD</a:t>
            </a:r>
            <a:r>
              <a:rPr lang="en-US" baseline="0" dirty="0">
                <a:latin typeface="Arial" charset="0"/>
              </a:rPr>
              <a:t> tutorial on the Desired Results website.)</a:t>
            </a:r>
            <a:endParaRPr lang="en-US" dirty="0">
              <a:latin typeface="Arial" charset="0"/>
            </a:endParaRPr>
          </a:p>
        </p:txBody>
      </p:sp>
    </p:spTree>
    <p:extLst>
      <p:ext uri="{BB962C8B-B14F-4D97-AF65-F5344CB8AC3E}">
        <p14:creationId xmlns:p14="http://schemas.microsoft.com/office/powerpoint/2010/main" val="40361793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B8F85AA-52CD-4726-905E-1B4552424819}" type="slidenum">
              <a:rPr lang="en-US"/>
              <a:pPr/>
              <a:t>61</a:t>
            </a:fld>
            <a:endParaRPr lang="en-US"/>
          </a:p>
        </p:txBody>
      </p:sp>
      <p:sp>
        <p:nvSpPr>
          <p:cNvPr id="55301" name="Rectangle 2"/>
          <p:cNvSpPr>
            <a:spLocks noGrp="1" noRot="1" noChangeAspect="1" noChangeArrowheads="1" noTextEdit="1"/>
          </p:cNvSpPr>
          <p:nvPr>
            <p:ph type="sldImg"/>
          </p:nvPr>
        </p:nvSpPr>
        <p:spPr>
          <a:xfrm>
            <a:off x="609600" y="1371600"/>
            <a:ext cx="3275013" cy="2455863"/>
          </a:xfrm>
          <a:ln/>
        </p:spPr>
      </p:sp>
      <p:sp>
        <p:nvSpPr>
          <p:cNvPr id="55302" name="Rectangle 3"/>
          <p:cNvSpPr>
            <a:spLocks noGrp="1" noChangeArrowheads="1"/>
          </p:cNvSpPr>
          <p:nvPr>
            <p:ph type="body" idx="1"/>
          </p:nvPr>
        </p:nvSpPr>
        <p:spPr>
          <a:xfrm>
            <a:off x="975360" y="4560570"/>
            <a:ext cx="5364480" cy="4318874"/>
          </a:xfrm>
          <a:solidFill>
            <a:srgbClr val="FFFFFF"/>
          </a:solidFill>
          <a:ln/>
        </p:spPr>
        <p:txBody>
          <a:bodyPr lIns="97572" tIns="48786" rIns="97572" bIns="4878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charset="0"/>
              </a:rPr>
              <a:t>The four English-Language Development measures used for children learning English are:</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1: </a:t>
            </a:r>
            <a:r>
              <a:rPr lang="en-US" dirty="0">
                <a:latin typeface="Arial" charset="0"/>
              </a:rPr>
              <a:t>Comprehension of English (Receptive English)</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2</a:t>
            </a:r>
            <a:r>
              <a:rPr lang="en-US" dirty="0">
                <a:latin typeface="Arial" charset="0"/>
              </a:rPr>
              <a:t>: Self Expression in English (Expressive English)</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3</a:t>
            </a:r>
            <a:r>
              <a:rPr lang="en-US" dirty="0">
                <a:latin typeface="Arial" charset="0"/>
              </a:rPr>
              <a:t>: Understanding and Response to English Literacy Activities</a:t>
            </a:r>
          </a:p>
          <a:p>
            <a:pPr marL="285750" indent="-285750" eaLnBrk="1" hangingPunct="1">
              <a:spcBef>
                <a:spcPct val="50000"/>
              </a:spcBef>
              <a:buFont typeface="Arial" panose="020B0604020202020204" pitchFamily="34" charset="0"/>
              <a:buChar char="•"/>
            </a:pPr>
            <a:r>
              <a:rPr lang="en-US" dirty="0">
                <a:latin typeface="Arial" charset="0"/>
              </a:rPr>
              <a:t>ELD</a:t>
            </a:r>
            <a:r>
              <a:rPr lang="en-US" baseline="0" dirty="0">
                <a:latin typeface="Arial" charset="0"/>
              </a:rPr>
              <a:t> 4</a:t>
            </a:r>
            <a:r>
              <a:rPr lang="en-US" dirty="0">
                <a:latin typeface="Arial" charset="0"/>
              </a:rPr>
              <a:t>: Symbol, Letter, and Print Knowledge in English</a:t>
            </a:r>
          </a:p>
          <a:p>
            <a:pPr eaLnBrk="1" hangingPunct="1"/>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2310432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27AE7E5-A29B-4B33-866A-5B0ED9927F04}" type="slidenum">
              <a:rPr lang="en-US"/>
              <a:pPr/>
              <a:t>62</a:t>
            </a:fld>
            <a:endParaRPr lang="en-US"/>
          </a:p>
        </p:txBody>
      </p:sp>
      <p:sp>
        <p:nvSpPr>
          <p:cNvPr id="16387" name="Rectangle 2"/>
          <p:cNvSpPr>
            <a:spLocks noGrp="1" noRot="1" noChangeAspect="1" noChangeArrowheads="1" noTextEdit="1"/>
          </p:cNvSpPr>
          <p:nvPr>
            <p:ph type="sldImg"/>
          </p:nvPr>
        </p:nvSpPr>
        <p:spPr>
          <a:xfrm>
            <a:off x="447675" y="1312863"/>
            <a:ext cx="3222625" cy="2416175"/>
          </a:xfrm>
          <a:ln/>
        </p:spPr>
      </p:sp>
      <p:sp>
        <p:nvSpPr>
          <p:cNvPr id="16388"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charset="0"/>
              </a:rPr>
              <a:t>On</a:t>
            </a:r>
            <a:r>
              <a:rPr lang="en-US" baseline="0" dirty="0">
                <a:latin typeface="Arial" charset="0"/>
              </a:rPr>
              <a:t> Intro 10, question #13 gives directions on when to use the ELD measures. </a:t>
            </a:r>
          </a:p>
          <a:p>
            <a:pPr eaLnBrk="1" hangingPunct="1"/>
            <a:endParaRPr lang="en-US" baseline="0" dirty="0">
              <a:latin typeface="Arial" charset="0"/>
            </a:endParaRPr>
          </a:p>
          <a:p>
            <a:pPr eaLnBrk="1" hangingPunct="1"/>
            <a:r>
              <a:rPr lang="en-US" baseline="0" dirty="0">
                <a:latin typeface="Arial" charset="0"/>
              </a:rPr>
              <a:t>If a language other than English is spoken in the child’s home, the ELD measures must be completed for preschool age children. </a:t>
            </a:r>
            <a:endParaRPr lang="en-US" dirty="0">
              <a:latin typeface="Arial" charset="0"/>
            </a:endParaRPr>
          </a:p>
        </p:txBody>
      </p:sp>
    </p:spTree>
    <p:extLst>
      <p:ext uri="{BB962C8B-B14F-4D97-AF65-F5344CB8AC3E}">
        <p14:creationId xmlns:p14="http://schemas.microsoft.com/office/powerpoint/2010/main" val="3133740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312863"/>
            <a:ext cx="3222625" cy="2416175"/>
          </a:xfrm>
        </p:spPr>
      </p:sp>
      <p:sp>
        <p:nvSpPr>
          <p:cNvPr id="3" name="Notes Placeholder 2"/>
          <p:cNvSpPr>
            <a:spLocks noGrp="1"/>
          </p:cNvSpPr>
          <p:nvPr>
            <p:ph type="body" idx="1"/>
          </p:nvPr>
        </p:nvSpPr>
        <p:spPr/>
        <p:txBody>
          <a:bodyPr/>
          <a:lstStyle/>
          <a:p>
            <a:r>
              <a:rPr lang="en-US" b="1" dirty="0">
                <a:latin typeface="Arial" pitchFamily="-65" charset="0"/>
                <a:ea typeface="ＭＳ Ｐゴシック" pitchFamily="-65" charset="-128"/>
                <a:cs typeface="Arial" pitchFamily="-65" charset="0"/>
              </a:rPr>
              <a:t>Script:</a:t>
            </a:r>
          </a:p>
          <a:p>
            <a:r>
              <a:rPr lang="en-US" dirty="0"/>
              <a:t>The descriptors in the first two levels (Discovering Language and Discovering English) refer to the child's use of</a:t>
            </a:r>
            <a:r>
              <a:rPr lang="en-US" baseline="0" dirty="0"/>
              <a:t> their home language.</a:t>
            </a:r>
            <a:endParaRPr lang="en-US" dirty="0"/>
          </a:p>
        </p:txBody>
      </p:sp>
      <p:sp>
        <p:nvSpPr>
          <p:cNvPr id="4" name="Slide Number Placeholder 3"/>
          <p:cNvSpPr>
            <a:spLocks noGrp="1"/>
          </p:cNvSpPr>
          <p:nvPr>
            <p:ph type="sldNum" sz="quarter" idx="10"/>
          </p:nvPr>
        </p:nvSpPr>
        <p:spPr/>
        <p:txBody>
          <a:bodyPr/>
          <a:lstStyle/>
          <a:p>
            <a:fld id="{E990A940-59C1-481E-A87A-25E0F702ADCF}" type="slidenum">
              <a:rPr lang="en-US" smtClean="0"/>
              <a:pPr/>
              <a:t>63</a:t>
            </a:fld>
            <a:endParaRPr lang="en-US"/>
          </a:p>
        </p:txBody>
      </p:sp>
    </p:spTree>
    <p:extLst>
      <p:ext uri="{BB962C8B-B14F-4D97-AF65-F5344CB8AC3E}">
        <p14:creationId xmlns:p14="http://schemas.microsoft.com/office/powerpoint/2010/main" val="2600859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447675" y="1312863"/>
            <a:ext cx="3222625" cy="2416175"/>
          </a:xfrm>
          <a:ln/>
        </p:spPr>
      </p:sp>
      <p:sp>
        <p:nvSpPr>
          <p:cNvPr id="156675" name="Notes Placeholder 2"/>
          <p:cNvSpPr>
            <a:spLocks noGrp="1"/>
          </p:cNvSpPr>
          <p:nvPr>
            <p:ph type="body" idx="1"/>
          </p:nvPr>
        </p:nvSpPr>
        <p:spPr>
          <a:xfrm>
            <a:off x="914400" y="4560888"/>
            <a:ext cx="548640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itchFamily="-65" charset="0"/>
                <a:ea typeface="ＭＳ Ｐゴシック" pitchFamily="-65" charset="-128"/>
                <a:cs typeface="Arial" pitchFamily="-65" charset="0"/>
              </a:rPr>
              <a:t>Script:</a:t>
            </a:r>
          </a:p>
          <a:p>
            <a:r>
              <a:rPr lang="en-US" dirty="0">
                <a:latin typeface="Arial" charset="0"/>
                <a:ea typeface="ＭＳ Ｐゴシック" charset="0"/>
                <a:cs typeface="ＭＳ Ｐゴシック" charset="0"/>
              </a:rPr>
              <a:t>In the folder is the handout Assessing Children Who are Dual Language Learners,</a:t>
            </a:r>
            <a:r>
              <a:rPr lang="en-US" baseline="0" dirty="0">
                <a:latin typeface="Arial" charset="0"/>
                <a:ea typeface="ＭＳ Ｐゴシック" charset="0"/>
                <a:cs typeface="ＭＳ Ｐゴシック" charset="0"/>
              </a:rPr>
              <a:t> which explores</a:t>
            </a:r>
            <a:r>
              <a:rPr lang="en-US" dirty="0">
                <a:latin typeface="Arial" charset="0"/>
                <a:ea typeface="ＭＳ Ｐゴシック" charset="0"/>
                <a:cs typeface="ＭＳ Ｐゴシック" charset="0"/>
              </a:rPr>
              <a:t> code switching.</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Give</a:t>
            </a:r>
            <a:r>
              <a:rPr lang="en-US" baseline="0" dirty="0">
                <a:latin typeface="Arial" charset="0"/>
                <a:ea typeface="ＭＳ Ｐゴシック" charset="0"/>
                <a:cs typeface="ＭＳ Ｐゴシック" charset="0"/>
              </a:rPr>
              <a:t> teachers time to read the handout</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(8-10 minutes) and circle what is important to them.</a:t>
            </a:r>
          </a:p>
          <a:p>
            <a:endParaRPr lang="en-US" baseline="0"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Ask, “What are some things that stood out to you from the handout?”</a:t>
            </a:r>
          </a:p>
          <a:p>
            <a:endParaRPr lang="en-US" dirty="0">
              <a:latin typeface="Arial" charset="0"/>
              <a:ea typeface="ＭＳ Ｐゴシック" charset="0"/>
              <a:cs typeface="ＭＳ Ｐゴシック" charset="0"/>
            </a:endParaRPr>
          </a:p>
          <a:p>
            <a:pPr marL="0" marR="0" indent="0" algn="l" defTabSz="914400" rtl="0" eaLnBrk="0" fontAlgn="base" latinLnBrk="0" hangingPunct="0">
              <a:lnSpc>
                <a:spcPct val="100000"/>
              </a:lnSpc>
              <a:spcAft>
                <a:spcPct val="0"/>
              </a:spcAft>
              <a:buClrTx/>
              <a:buSzTx/>
              <a:buFontTx/>
              <a:buNone/>
              <a:tabLst/>
              <a:defRPr/>
            </a:pPr>
            <a:r>
              <a:rPr lang="en-US" baseline="0" dirty="0">
                <a:latin typeface="Arial" charset="0"/>
                <a:ea typeface="ＭＳ Ｐゴシック" charset="0"/>
                <a:cs typeface="ＭＳ Ｐゴシック" charset="0"/>
              </a:rPr>
              <a:t>Use chart paper to chart responses about code switching.</a:t>
            </a:r>
            <a:endParaRPr lang="en-US"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p:txBody>
      </p:sp>
      <p:sp>
        <p:nvSpPr>
          <p:cNvPr id="1566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03AC67-8D86-1E46-A19E-EF1E4B734798}" type="slidenum">
              <a:rPr lang="en-US" sz="1300">
                <a:latin typeface="Times New Roman" panose="02020603050405020304" pitchFamily="18" charset="0"/>
                <a:cs typeface="Times New Roman" panose="02020603050405020304" pitchFamily="18" charset="0"/>
              </a:rPr>
              <a:pPr/>
              <a:t>64</a:t>
            </a:fld>
            <a:endParaRPr lang="en-US" sz="13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1001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442913" y="1295400"/>
            <a:ext cx="3222625" cy="2416175"/>
          </a:xfrm>
          <a:ln/>
        </p:spPr>
      </p:sp>
      <p:sp>
        <p:nvSpPr>
          <p:cNvPr id="1587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Arial" pitchFamily="-65" charset="0"/>
                <a:ea typeface="ＭＳ Ｐゴシック" pitchFamily="-65" charset="-128"/>
                <a:cs typeface="Arial" pitchFamily="-65" charset="0"/>
              </a:rPr>
              <a:t>Script:</a:t>
            </a:r>
          </a:p>
          <a:p>
            <a:r>
              <a:rPr lang="en-US" dirty="0">
                <a:latin typeface="Arial" charset="0"/>
                <a:ea typeface="ＭＳ Ｐゴシック" charset="0"/>
                <a:cs typeface="ＭＳ Ｐゴシック" charset="0"/>
              </a:rPr>
              <a:t>What we observed the children doing is code switching. What is code switching?</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Typical of dual language development</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Use of multiple languages in one conversation</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Uses grammatical rules of each language-of course at the three and four year old level!</a:t>
            </a:r>
          </a:p>
          <a:p>
            <a:pPr marL="285750" indent="-285750">
              <a:buFont typeface="Arial" panose="020B0604020202020204" pitchFamily="34" charset="0"/>
              <a:buChar char="•"/>
            </a:pPr>
            <a:r>
              <a:rPr lang="en-US" dirty="0">
                <a:latin typeface="Arial" charset="0"/>
                <a:ea typeface="ＭＳ Ｐゴシック" charset="0"/>
                <a:cs typeface="ＭＳ Ｐゴシック" charset="0"/>
              </a:rPr>
              <a:t>Influenced by context and purpose</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5" name="Slide Number Placeholder 4"/>
          <p:cNvSpPr>
            <a:spLocks noGrp="1"/>
          </p:cNvSpPr>
          <p:nvPr>
            <p:ph type="sldNum" sz="quarter" idx="10"/>
          </p:nvPr>
        </p:nvSpPr>
        <p:spPr/>
        <p:txBody>
          <a:bodyPr/>
          <a:lstStyle/>
          <a:p>
            <a:fld id="{5DE08E19-692E-6345-B430-8284E498FE9F}" type="slidenum">
              <a:rPr lang="en-US" smtClean="0"/>
              <a:pPr/>
              <a:t>65</a:t>
            </a:fld>
            <a:endParaRPr lang="en-US"/>
          </a:p>
        </p:txBody>
      </p:sp>
    </p:spTree>
    <p:extLst>
      <p:ext uri="{BB962C8B-B14F-4D97-AF65-F5344CB8AC3E}">
        <p14:creationId xmlns:p14="http://schemas.microsoft.com/office/powerpoint/2010/main" val="21904031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Slide Image Placeholder 1"/>
          <p:cNvSpPr>
            <a:spLocks noGrp="1" noRot="1" noChangeAspect="1" noTextEdit="1"/>
          </p:cNvSpPr>
          <p:nvPr>
            <p:ph type="sldImg"/>
          </p:nvPr>
        </p:nvSpPr>
        <p:spPr>
          <a:xfrm>
            <a:off x="762000" y="1331913"/>
            <a:ext cx="3276600" cy="2457450"/>
          </a:xfrm>
          <a:ln/>
        </p:spPr>
      </p:sp>
      <p:sp>
        <p:nvSpPr>
          <p:cNvPr id="57349" name="Notes Placeholder 2"/>
          <p:cNvSpPr>
            <a:spLocks noGrp="1"/>
          </p:cNvSpPr>
          <p:nvPr>
            <p:ph type="body" idx="1"/>
          </p:nvPr>
        </p:nvSpPr>
        <p:spPr>
          <a:xfrm>
            <a:off x="762000" y="4419600"/>
            <a:ext cx="5882640" cy="4318874"/>
          </a:xfrm>
          <a:noFill/>
          <a:ln/>
        </p:spPr>
        <p:txBody>
          <a:bodyPr lIns="97572" tIns="48786" rIns="97572" bIns="48786"/>
          <a:lstStyle/>
          <a:p>
            <a:pPr eaLnBrk="1" hangingPunct="1">
              <a:spcAft>
                <a:spcPts val="600"/>
              </a:spcAft>
            </a:pPr>
            <a:r>
              <a:rPr lang="en-US" sz="1400" b="1" dirty="0">
                <a:latin typeface="Arial" pitchFamily="-65" charset="0"/>
                <a:ea typeface="ＭＳ Ｐゴシック" pitchFamily="-65" charset="-128"/>
                <a:cs typeface="Arial" pitchFamily="-65" charset="0"/>
              </a:rPr>
              <a:t>Script:</a:t>
            </a:r>
            <a:endParaRPr lang="en-US" sz="1400" dirty="0">
              <a:latin typeface="Arial" charset="0"/>
            </a:endParaRPr>
          </a:p>
          <a:p>
            <a:pPr marL="288925" indent="-288925" eaLnBrk="1" hangingPunct="1">
              <a:spcAft>
                <a:spcPts val="600"/>
              </a:spcAft>
              <a:buFontTx/>
              <a:buAutoNum type="arabicPeriod"/>
            </a:pPr>
            <a:r>
              <a:rPr lang="en-US" sz="1400" dirty="0">
                <a:latin typeface="Arial" charset="0"/>
              </a:rPr>
              <a:t>The Language and Literacy Development measures are used to assess progress in developing foundational language and literacy skills. These measures are used with all children. Children who are dual language learners may demonstrate mastery in their home language, in English, or in both. This is true not only for Language and Literacy Development, but for all other domains as well, except for the English Language Development domain.</a:t>
            </a:r>
          </a:p>
          <a:p>
            <a:pPr marL="288925" indent="-288925" eaLnBrk="1" hangingPunct="1">
              <a:spcAft>
                <a:spcPts val="600"/>
              </a:spcAft>
              <a:buFontTx/>
              <a:buAutoNum type="arabicPeriod"/>
            </a:pPr>
            <a:r>
              <a:rPr lang="en-US" sz="1400" dirty="0">
                <a:latin typeface="Arial" charset="0"/>
              </a:rPr>
              <a:t>The four English-Language Development measures are used to document and assess progress in learning to communicate in English. These four measures are used if a language other than English is spoken in the child’s home. </a:t>
            </a:r>
          </a:p>
          <a:p>
            <a:pPr marL="288925" indent="-288925" defTabSz="966612" eaLnBrk="1" hangingPunct="1">
              <a:spcAft>
                <a:spcPts val="600"/>
              </a:spcAft>
              <a:buFont typeface="+mj-lt"/>
              <a:buAutoNum type="arabicPeriod"/>
              <a:defRPr/>
            </a:pPr>
            <a:r>
              <a:rPr lang="en-US" sz="1400" dirty="0">
                <a:latin typeface="Arial" pitchFamily="-102" charset="0"/>
                <a:ea typeface="ＭＳ Ｐゴシック" pitchFamily="-102" charset="-128"/>
                <a:cs typeface="+mn-cs"/>
              </a:rPr>
              <a:t>Communication in </a:t>
            </a:r>
            <a:r>
              <a:rPr lang="en-US" sz="1400" i="1" dirty="0">
                <a:latin typeface="Arial" pitchFamily="-102" charset="0"/>
                <a:ea typeface="ＭＳ Ｐゴシック" pitchFamily="-102" charset="-128"/>
                <a:cs typeface="+mn-cs"/>
              </a:rPr>
              <a:t>all </a:t>
            </a:r>
            <a:r>
              <a:rPr lang="en-US" sz="1400" dirty="0">
                <a:latin typeface="Arial" pitchFamily="-102" charset="0"/>
                <a:ea typeface="ＭＳ Ｐゴシック" pitchFamily="-102" charset="-128"/>
                <a:cs typeface="+mn-cs"/>
              </a:rPr>
              <a:t>languages the child uses should be considered when collecting documentation and completing the measures in all domains.</a:t>
            </a:r>
          </a:p>
          <a:p>
            <a:pPr marL="288925" indent="-288925" defTabSz="966612" eaLnBrk="1" hangingPunct="1">
              <a:spcAft>
                <a:spcPts val="600"/>
              </a:spcAft>
              <a:buFont typeface="+mj-lt"/>
              <a:buAutoNum type="arabicPeriod"/>
              <a:defRPr/>
            </a:pPr>
            <a:r>
              <a:rPr lang="en-US" sz="1400" dirty="0">
                <a:latin typeface="Arial" pitchFamily="-102" charset="0"/>
                <a:ea typeface="ＭＳ Ｐゴシック" pitchFamily="-102" charset="-128"/>
                <a:cs typeface="+mn-cs"/>
              </a:rPr>
              <a:t>Refer to Intro 6 and the appendices for more information on Assessing Dual Language Learners. </a:t>
            </a:r>
            <a:endParaRPr lang="en-US" sz="1400" dirty="0">
              <a:latin typeface="Arial" charset="0"/>
            </a:endParaRPr>
          </a:p>
          <a:p>
            <a:pPr marL="241653" indent="-241653" eaLnBrk="1" hangingPunct="1"/>
            <a:endParaRPr lang="en-US" dirty="0">
              <a:latin typeface="Arial" charset="0"/>
            </a:endParaRPr>
          </a:p>
          <a:p>
            <a:pPr marL="241653" indent="-241653" eaLnBrk="1" hangingPunct="1"/>
            <a:endParaRPr lang="en-US" dirty="0">
              <a:latin typeface="Arial"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66</a:t>
            </a:fld>
            <a:endParaRPr lang="en-US"/>
          </a:p>
        </p:txBody>
      </p:sp>
    </p:spTree>
    <p:extLst>
      <p:ext uri="{BB962C8B-B14F-4D97-AF65-F5344CB8AC3E}">
        <p14:creationId xmlns:p14="http://schemas.microsoft.com/office/powerpoint/2010/main" val="41923329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685800" y="1295400"/>
            <a:ext cx="3222625" cy="2416175"/>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a:latin typeface="Arial" pitchFamily="-65" charset="0"/>
                <a:ea typeface="ＭＳ Ｐゴシック" pitchFamily="-65" charset="-128"/>
                <a:cs typeface="Arial" pitchFamily="-65" charset="0"/>
              </a:rPr>
              <a:t>Activity: </a:t>
            </a:r>
            <a:r>
              <a:rPr lang="en-US" dirty="0">
                <a:latin typeface="Arial" pitchFamily="-65" charset="0"/>
                <a:ea typeface="ＭＳ Ｐゴシック" pitchFamily="-65" charset="-128"/>
                <a:cs typeface="Arial" pitchFamily="-65" charset="0"/>
              </a:rPr>
              <a:t>Completing a Developmental Profile </a:t>
            </a:r>
          </a:p>
          <a:p>
            <a:pPr eaLnBrk="1" hangingPunct="1"/>
            <a:endParaRPr lang="en-US" dirty="0">
              <a:latin typeface="Arial" pitchFamily="-65" charset="0"/>
              <a:ea typeface="ＭＳ Ｐゴシック" pitchFamily="-65" charset="-128"/>
              <a:cs typeface="Arial" pitchFamily="-65" charset="0"/>
            </a:endParaRPr>
          </a:p>
          <a:p>
            <a:pPr eaLnBrk="1" hangingPunct="1">
              <a:spcBef>
                <a:spcPct val="0"/>
              </a:spcBef>
            </a:pPr>
            <a:endParaRPr lang="en-US" dirty="0">
              <a:latin typeface="Arial"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67</a:t>
            </a:fld>
            <a:endParaRPr lang="en-US"/>
          </a:p>
        </p:txBody>
      </p:sp>
    </p:spTree>
    <p:extLst>
      <p:ext uri="{BB962C8B-B14F-4D97-AF65-F5344CB8AC3E}">
        <p14:creationId xmlns:p14="http://schemas.microsoft.com/office/powerpoint/2010/main" val="29512495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xfrm>
            <a:off x="736600" y="1371600"/>
            <a:ext cx="3424238" cy="2568575"/>
          </a:xfrm>
          <a:solidFill>
            <a:srgbClr val="FFFFFF"/>
          </a:solidFill>
          <a:ln/>
        </p:spPr>
      </p:sp>
      <p:sp>
        <p:nvSpPr>
          <p:cNvPr id="286723" name="Rectangle 3"/>
          <p:cNvSpPr>
            <a:spLocks noGrp="1" noChangeArrowheads="1"/>
          </p:cNvSpPr>
          <p:nvPr>
            <p:ph type="body" idx="1"/>
          </p:nvPr>
        </p:nvSpPr>
        <p:spPr>
          <a:solidFill>
            <a:srgbClr val="FFFFFF"/>
          </a:solidFill>
          <a:ln/>
        </p:spPr>
        <p:txBody>
          <a:bodyPr/>
          <a:lstStyle/>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68</a:t>
            </a:fld>
            <a:endParaRPr lang="en-US"/>
          </a:p>
        </p:txBody>
      </p:sp>
    </p:spTree>
    <p:extLst>
      <p:ext uri="{BB962C8B-B14F-4D97-AF65-F5344CB8AC3E}">
        <p14:creationId xmlns:p14="http://schemas.microsoft.com/office/powerpoint/2010/main" val="623624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xfrm>
            <a:off x="827088" y="1447800"/>
            <a:ext cx="3317875" cy="2489200"/>
          </a:xfrm>
          <a:solidFill>
            <a:srgbClr val="FFFFFF"/>
          </a:solidFill>
          <a:ln/>
        </p:spPr>
      </p:sp>
      <p:sp>
        <p:nvSpPr>
          <p:cNvPr id="287747"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A progress form is used during parent conferences to describe children’s development and growth.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progress form provides a review of the child’s strengths, areas that need improvement, and goals for developmental growth in the program and at home.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 information teachers write on the form is based on the DRDP, observations, work samples, and other evidence from the child’s portfolio, as well as information provided by parents.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69</a:t>
            </a:fld>
            <a:endParaRPr lang="en-US"/>
          </a:p>
        </p:txBody>
      </p:sp>
    </p:spTree>
    <p:extLst>
      <p:ext uri="{BB962C8B-B14F-4D97-AF65-F5344CB8AC3E}">
        <p14:creationId xmlns:p14="http://schemas.microsoft.com/office/powerpoint/2010/main" val="2315557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xfrm>
            <a:off x="685800" y="1524000"/>
            <a:ext cx="3221038" cy="2416175"/>
          </a:xfrm>
          <a:solidFill>
            <a:srgbClr val="FFFFFF"/>
          </a:solidFill>
          <a:ln/>
        </p:spPr>
      </p:sp>
      <p:sp>
        <p:nvSpPr>
          <p:cNvPr id="221187" name="Rectangle 3"/>
          <p:cNvSpPr>
            <a:spLocks noGrp="1" noChangeArrowheads="1"/>
          </p:cNvSpPr>
          <p:nvPr>
            <p:ph type="body" idx="1"/>
          </p:nvPr>
        </p:nvSpPr>
        <p:spPr>
          <a:solidFill>
            <a:srgbClr val="FFFFFF"/>
          </a:solidFill>
          <a:ln/>
        </p:spPr>
        <p:txBody>
          <a:bodyPr lIns="96653" tIns="48326" rIns="96653" bIns="48326"/>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Children grow and change quickly, so a completed DRDP is a “snapshot” (i.e., a representative moment in time) of a child’s development.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All succeeding observations will document changes that result from growth and progress.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7</a:t>
            </a:fld>
            <a:endParaRPr lang="en-US"/>
          </a:p>
        </p:txBody>
      </p:sp>
    </p:spTree>
    <p:extLst>
      <p:ext uri="{BB962C8B-B14F-4D97-AF65-F5344CB8AC3E}">
        <p14:creationId xmlns:p14="http://schemas.microsoft.com/office/powerpoint/2010/main" val="1667228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xfrm>
            <a:off x="822325" y="1371600"/>
            <a:ext cx="3322638" cy="2492375"/>
          </a:xfrm>
          <a:solidFill>
            <a:srgbClr val="FFFFFF"/>
          </a:solidFill>
          <a:ln/>
        </p:spPr>
      </p:sp>
      <p:sp>
        <p:nvSpPr>
          <p:cNvPr id="288771"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This format may be used to encourage a conversation with parents about their role as the child’s first and most important teacher, as well as stressing the importance of the parents’ involvement and participation in the process of the child’s learning and growth.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Scheduled parent conferences are to occur at least two times each program year.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70</a:t>
            </a:fld>
            <a:endParaRPr lang="en-US"/>
          </a:p>
        </p:txBody>
      </p:sp>
    </p:spTree>
    <p:extLst>
      <p:ext uri="{BB962C8B-B14F-4D97-AF65-F5344CB8AC3E}">
        <p14:creationId xmlns:p14="http://schemas.microsoft.com/office/powerpoint/2010/main" val="26592974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xfrm>
            <a:off x="762000" y="1447800"/>
            <a:ext cx="3322638" cy="2492375"/>
          </a:xfrm>
          <a:solidFill>
            <a:srgbClr val="FFFFFF"/>
          </a:solidFill>
          <a:ln/>
        </p:spPr>
      </p:sp>
      <p:sp>
        <p:nvSpPr>
          <p:cNvPr id="289795"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Activity:</a:t>
            </a:r>
            <a:r>
              <a:rPr lang="en-US" dirty="0">
                <a:latin typeface="Arial" pitchFamily="-65" charset="0"/>
                <a:ea typeface="ＭＳ Ｐゴシック" pitchFamily="-65" charset="-128"/>
                <a:cs typeface="Arial" pitchFamily="-65" charset="0"/>
              </a:rPr>
              <a:t> Completing a Child’s Developmental Progress Form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71</a:t>
            </a:fld>
            <a:endParaRPr lang="en-US"/>
          </a:p>
        </p:txBody>
      </p:sp>
    </p:spTree>
    <p:extLst>
      <p:ext uri="{BB962C8B-B14F-4D97-AF65-F5344CB8AC3E}">
        <p14:creationId xmlns:p14="http://schemas.microsoft.com/office/powerpoint/2010/main" val="14533041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xfrm>
            <a:off x="762000" y="1295400"/>
            <a:ext cx="3222625" cy="2416175"/>
          </a:xfrm>
          <a:ln/>
        </p:spPr>
      </p:sp>
      <p:sp>
        <p:nvSpPr>
          <p:cNvPr id="292867"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DRDP Online CLOUD accounts are free for CDE funded programs, Head Start programs, California tribal CCDF, and for California K-12 school districts.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72</a:t>
            </a:fld>
            <a:endParaRPr lang="en-US"/>
          </a:p>
        </p:txBody>
      </p:sp>
    </p:spTree>
    <p:extLst>
      <p:ext uri="{BB962C8B-B14F-4D97-AF65-F5344CB8AC3E}">
        <p14:creationId xmlns:p14="http://schemas.microsoft.com/office/powerpoint/2010/main" val="5801310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a:xfrm>
            <a:off x="822325" y="1371600"/>
            <a:ext cx="3322638" cy="2492375"/>
          </a:xfrm>
          <a:solidFill>
            <a:srgbClr val="FFFFFF"/>
          </a:solidFill>
          <a:ln/>
        </p:spPr>
      </p:sp>
      <p:sp>
        <p:nvSpPr>
          <p:cNvPr id="290819" name="Rectangle 3"/>
          <p:cNvSpPr>
            <a:spLocks noGrp="1" noChangeArrowheads="1"/>
          </p:cNvSpPr>
          <p:nvPr>
            <p:ph type="body" idx="1"/>
          </p:nvPr>
        </p:nvSpPr>
        <p:spPr>
          <a:xfrm>
            <a:off x="974725" y="4560888"/>
            <a:ext cx="5807075" cy="4319587"/>
          </a:xfrm>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Data on the DRDP is collected first at the individual child level, then at the classroom level, and then compiled at the contract level.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DRDP Online provides</a:t>
            </a:r>
            <a:r>
              <a:rPr lang="en-US" baseline="0" dirty="0">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an online system of tools for summarizing DRDP data.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Although the individual child and classroom data is kept on site and is not sent to EESD, it will be reviewed during your CPM/CMR. This data is also compiled and used to complete the Agency Program Action Plan.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73</a:t>
            </a:fld>
            <a:endParaRPr lang="en-US"/>
          </a:p>
        </p:txBody>
      </p:sp>
    </p:spTree>
    <p:extLst>
      <p:ext uri="{BB962C8B-B14F-4D97-AF65-F5344CB8AC3E}">
        <p14:creationId xmlns:p14="http://schemas.microsoft.com/office/powerpoint/2010/main" val="27224471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685800" y="1295400"/>
            <a:ext cx="3222625" cy="2416175"/>
          </a:xfrm>
          <a:ln/>
        </p:spPr>
      </p:sp>
      <p:sp>
        <p:nvSpPr>
          <p:cNvPr id="293891"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a:t>
            </a:r>
          </a:p>
          <a:p>
            <a:r>
              <a:rPr lang="en-US" dirty="0">
                <a:latin typeface="Arial" pitchFamily="-65" charset="0"/>
                <a:ea typeface="ＭＳ Ｐゴシック" pitchFamily="-65" charset="-128"/>
                <a:cs typeface="Arial" pitchFamily="-65" charset="0"/>
              </a:rPr>
              <a:t>Teachers can complete the DRDP online, via the internet using a password and username. The system allows for automatic storage of DRDP data. The data entry system compiles all the data and provides multi level summary reports by student, or by group, and even sub group that can be shared with families and administrators.</a:t>
            </a:r>
          </a:p>
          <a:p>
            <a:endParaRPr lang="en-US" dirty="0">
              <a:latin typeface="Arial" pitchFamily="-65" charset="0"/>
              <a:ea typeface="ＭＳ Ｐゴシック" pitchFamily="-65" charset="-128"/>
              <a:cs typeface="Arial" pitchFamily="-65" charset="0"/>
            </a:endParaRPr>
          </a:p>
          <a:p>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74</a:t>
            </a:fld>
            <a:endParaRPr lang="en-US"/>
          </a:p>
        </p:txBody>
      </p:sp>
    </p:spTree>
    <p:extLst>
      <p:ext uri="{BB962C8B-B14F-4D97-AF65-F5344CB8AC3E}">
        <p14:creationId xmlns:p14="http://schemas.microsoft.com/office/powerpoint/2010/main" val="3699956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xfrm>
            <a:off x="774700" y="1295400"/>
            <a:ext cx="3222625" cy="2416175"/>
          </a:xfrm>
          <a:ln/>
        </p:spPr>
      </p:sp>
      <p:sp>
        <p:nvSpPr>
          <p:cNvPr id="294915" name="Notes Placeholder 2"/>
          <p:cNvSpPr>
            <a:spLocks noGrp="1"/>
          </p:cNvSpPr>
          <p:nvPr>
            <p:ph type="body" idx="1"/>
          </p:nvPr>
        </p:nvSpPr>
        <p:spPr>
          <a:xfrm>
            <a:off x="774700" y="4114800"/>
            <a:ext cx="5791200" cy="4319587"/>
          </a:xfrm>
          <a:noFill/>
          <a:ln/>
        </p:spPr>
        <p:txBody>
          <a:bodyPr/>
          <a:lstStyle/>
          <a:p>
            <a:pPr eaLnBrk="1" hangingPunct="1">
              <a:spcBef>
                <a:spcPct val="0"/>
              </a:spcBef>
            </a:pPr>
            <a:r>
              <a:rPr lang="en-US" sz="1400" b="1" dirty="0">
                <a:latin typeface="Arial" pitchFamily="-65" charset="0"/>
                <a:ea typeface="ＭＳ Ｐゴシック" pitchFamily="-65" charset="-128"/>
                <a:cs typeface="Arial" pitchFamily="-65" charset="0"/>
              </a:rPr>
              <a:t>Script:</a:t>
            </a:r>
          </a:p>
          <a:p>
            <a:pPr eaLnBrk="1" hangingPunct="1">
              <a:spcBef>
                <a:spcPct val="0"/>
              </a:spcBef>
            </a:pPr>
            <a:r>
              <a:rPr lang="en-US" sz="1400" dirty="0">
                <a:latin typeface="Arial" pitchFamily="-65" charset="0"/>
                <a:ea typeface="ＭＳ Ｐゴシック" pitchFamily="-65" charset="-128"/>
                <a:cs typeface="Arial" pitchFamily="-65" charset="0"/>
              </a:rPr>
              <a:t>All reports are designed in collaboration with EESD. They provide information about children’s competencies across developmental domains, and overtime progression. Three types of reports are featured here.</a:t>
            </a:r>
          </a:p>
          <a:p>
            <a:pPr eaLnBrk="1" hangingPunct="1">
              <a:spcBef>
                <a:spcPct val="0"/>
              </a:spcBef>
            </a:pPr>
            <a:endParaRPr lang="en-US" sz="1400" dirty="0">
              <a:latin typeface="Arial" pitchFamily="-65" charset="0"/>
              <a:ea typeface="ＭＳ Ｐゴシック" pitchFamily="-65" charset="-128"/>
              <a:cs typeface="Arial" pitchFamily="-65" charset="0"/>
            </a:endParaRPr>
          </a:p>
          <a:p>
            <a:pPr marL="342900" indent="-342900" eaLnBrk="1" hangingPunct="1">
              <a:spcBef>
                <a:spcPct val="0"/>
              </a:spcBef>
              <a:buFont typeface="+mj-lt"/>
              <a:buAutoNum type="arabicPeriod"/>
            </a:pPr>
            <a:r>
              <a:rPr lang="en-US" sz="1400" dirty="0">
                <a:latin typeface="Arial" pitchFamily="-65" charset="0"/>
                <a:ea typeface="ＭＳ Ｐゴシック" pitchFamily="-65" charset="-128"/>
                <a:cs typeface="Arial" pitchFamily="-65" charset="0"/>
              </a:rPr>
              <a:t>Group</a:t>
            </a:r>
            <a:r>
              <a:rPr lang="en-US" sz="1400" baseline="0" dirty="0">
                <a:latin typeface="Arial" pitchFamily="-65" charset="0"/>
                <a:ea typeface="ＭＳ Ｐゴシック" pitchFamily="-65" charset="-128"/>
                <a:cs typeface="Arial" pitchFamily="-65" charset="0"/>
              </a:rPr>
              <a:t> Report–provides psychometrically valid domain level information for a specified group. Teachers can use this information in their classroom to provide specific strategies to meet the needs of their groups. Administrators can use the Group Report to analyze data across the program and use the information to provide professional development or make changes for program improvement. </a:t>
            </a:r>
          </a:p>
          <a:p>
            <a:pPr marL="342900" indent="-342900" eaLnBrk="1" hangingPunct="1">
              <a:spcBef>
                <a:spcPct val="0"/>
              </a:spcBef>
              <a:buFont typeface="+mj-lt"/>
              <a:buAutoNum type="arabicPeriod"/>
            </a:pPr>
            <a:r>
              <a:rPr lang="en-US" sz="1400" baseline="0" dirty="0">
                <a:latin typeface="Arial" pitchFamily="-65" charset="0"/>
                <a:ea typeface="ＭＳ Ｐゴシック" pitchFamily="-65" charset="-128"/>
                <a:cs typeface="Arial" pitchFamily="-65" charset="0"/>
              </a:rPr>
              <a:t>Child Report–provides psychometrically valid domain level information for individual children. Teachers can use this information to visually see where children are strong in their development and where they may need additional support. </a:t>
            </a:r>
          </a:p>
          <a:p>
            <a:pPr marL="342900" indent="-342900" eaLnBrk="1" hangingPunct="1">
              <a:spcBef>
                <a:spcPct val="0"/>
              </a:spcBef>
              <a:buFont typeface="+mj-lt"/>
              <a:buAutoNum type="arabicPeriod"/>
            </a:pPr>
            <a:r>
              <a:rPr lang="en-US" sz="1400" baseline="0" dirty="0">
                <a:latin typeface="Arial" pitchFamily="-65" charset="0"/>
                <a:ea typeface="ＭＳ Ｐゴシック" pitchFamily="-65" charset="-128"/>
                <a:cs typeface="Arial" pitchFamily="-65" charset="0"/>
              </a:rPr>
              <a:t>Review Ratings–provides raw score information for individual children.</a:t>
            </a:r>
            <a:endParaRPr lang="en-US" sz="1400" dirty="0">
              <a:latin typeface="Arial" pitchFamily="-65" charset="0"/>
              <a:ea typeface="ＭＳ Ｐゴシック" pitchFamily="-65" charset="-128"/>
              <a:cs typeface="Arial" pitchFamily="-65" charset="0"/>
            </a:endParaRPr>
          </a:p>
          <a:p>
            <a:pPr eaLnBrk="1" hangingPunct="1">
              <a:spcBef>
                <a:spcPct val="0"/>
              </a:spcBef>
            </a:pPr>
            <a:endParaRPr lang="en-US" sz="1400" dirty="0">
              <a:latin typeface="Arial" pitchFamily="-65" charset="0"/>
              <a:ea typeface="ＭＳ Ｐゴシック" pitchFamily="-65" charset="-128"/>
              <a:cs typeface="Arial" pitchFamily="-65" charset="0"/>
            </a:endParaRPr>
          </a:p>
          <a:p>
            <a:pPr eaLnBrk="1" hangingPunct="1">
              <a:spcBef>
                <a:spcPct val="0"/>
              </a:spcBef>
            </a:pPr>
            <a:endParaRPr lang="en-US" sz="1400"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75</a:t>
            </a:fld>
            <a:endParaRPr lang="en-US"/>
          </a:p>
        </p:txBody>
      </p:sp>
    </p:spTree>
    <p:extLst>
      <p:ext uri="{BB962C8B-B14F-4D97-AF65-F5344CB8AC3E}">
        <p14:creationId xmlns:p14="http://schemas.microsoft.com/office/powerpoint/2010/main" val="10727286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609600" y="1447800"/>
            <a:ext cx="3251200" cy="2438400"/>
          </a:xfrm>
          <a:solidFill>
            <a:srgbClr val="FFFFFF"/>
          </a:solidFill>
          <a:ln/>
        </p:spPr>
      </p:sp>
      <p:sp>
        <p:nvSpPr>
          <p:cNvPr id="142339"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Programs are required to summarize the data both at the classroom and contract level to determine key findings and action steps. These are trends or main points that require action. </a:t>
            </a:r>
          </a:p>
          <a:p>
            <a:pPr eaLnBrk="1" hangingPunct="1"/>
            <a:endParaRPr lang="en-US" dirty="0">
              <a:latin typeface="Arial" pitchFamily="-65" charset="0"/>
              <a:ea typeface="ＭＳ Ｐゴシック" pitchFamily="-65" charset="-128"/>
              <a:cs typeface="Arial" pitchFamily="-65" charset="0"/>
            </a:endParaRPr>
          </a:p>
          <a:p>
            <a:pPr eaLnBrk="1" hangingPunct="1"/>
            <a:r>
              <a:rPr lang="en-US" b="1" dirty="0">
                <a:latin typeface="Arial" pitchFamily="-65" charset="0"/>
                <a:ea typeface="ＭＳ Ｐゴシック" pitchFamily="-65" charset="-128"/>
                <a:cs typeface="Arial" pitchFamily="-65" charset="0"/>
              </a:rPr>
              <a:t>Trainer note: </a:t>
            </a:r>
            <a:r>
              <a:rPr lang="en-US" dirty="0">
                <a:latin typeface="Arial" pitchFamily="-65" charset="0"/>
                <a:ea typeface="ＭＳ Ｐゴシック" pitchFamily="-65" charset="-128"/>
                <a:cs typeface="Arial" pitchFamily="-65" charset="0"/>
              </a:rPr>
              <a:t>After sharing, ask participants to view the sample DRDP Classroom Summary of Findings. </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These findings will inform administrators and guide them in making continuous program improvements.</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EESD field service consultants will be checking the DRDP Classroom Summary of Findings forms to make sure programs are using the data to inform the “continuous improvement” process. </a:t>
            </a:r>
          </a:p>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76</a:t>
            </a:fld>
            <a:endParaRPr lang="en-US"/>
          </a:p>
        </p:txBody>
      </p:sp>
    </p:spTree>
    <p:extLst>
      <p:ext uri="{BB962C8B-B14F-4D97-AF65-F5344CB8AC3E}">
        <p14:creationId xmlns:p14="http://schemas.microsoft.com/office/powerpoint/2010/main" val="29925994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0E97C5F1-4408-AF4D-B321-34032154FE8D}" type="slidenum">
              <a:rPr lang="en-US">
                <a:ea typeface="Arial" pitchFamily="-84" charset="0"/>
                <a:cs typeface="Arial" pitchFamily="-84" charset="0"/>
              </a:rPr>
              <a:pPr/>
              <a:t>77</a:t>
            </a:fld>
            <a:endParaRPr lang="en-US" dirty="0">
              <a:ea typeface="Arial" pitchFamily="-84" charset="0"/>
              <a:cs typeface="Arial" pitchFamily="-84" charset="0"/>
            </a:endParaRPr>
          </a:p>
        </p:txBody>
      </p:sp>
      <p:sp>
        <p:nvSpPr>
          <p:cNvPr id="267267" name="Rectangle 2"/>
          <p:cNvSpPr>
            <a:spLocks noGrp="1" noRot="1" noChangeAspect="1" noChangeArrowheads="1" noTextEdit="1"/>
          </p:cNvSpPr>
          <p:nvPr>
            <p:ph type="sldImg"/>
          </p:nvPr>
        </p:nvSpPr>
        <p:spPr>
          <a:xfrm>
            <a:off x="609600" y="1447800"/>
            <a:ext cx="3222625" cy="2416175"/>
          </a:xfrm>
          <a:ln/>
        </p:spPr>
      </p:sp>
      <p:sp>
        <p:nvSpPr>
          <p:cNvPr id="267268" name="Rectangle 3"/>
          <p:cNvSpPr>
            <a:spLocks noGrp="1" noChangeArrowheads="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84" charset="0"/>
                <a:ea typeface="ＭＳ Ｐゴシック" pitchFamily="-84" charset="-128"/>
                <a:cs typeface="ＭＳ Ｐゴシック" pitchFamily="-84" charset="-128"/>
              </a:rPr>
              <a:t>After compiling your data,</a:t>
            </a:r>
            <a:r>
              <a:rPr lang="en-US" baseline="0" dirty="0">
                <a:latin typeface="Arial" pitchFamily="-84" charset="0"/>
                <a:ea typeface="ＭＳ Ｐゴシック" pitchFamily="-84" charset="-128"/>
                <a:cs typeface="ＭＳ Ｐゴシック" pitchFamily="-84" charset="-128"/>
              </a:rPr>
              <a:t> action steps must be written to address the data.</a:t>
            </a:r>
          </a:p>
          <a:p>
            <a:pPr eaLnBrk="1" hangingPunct="1"/>
            <a:endParaRPr lang="en-US" dirty="0">
              <a:latin typeface="Arial" pitchFamily="-84" charset="0"/>
              <a:ea typeface="ＭＳ Ｐゴシック" pitchFamily="-84" charset="-128"/>
              <a:cs typeface="ＭＳ Ｐゴシック" pitchFamily="-84" charset="-128"/>
            </a:endParaRPr>
          </a:p>
          <a:p>
            <a:pPr eaLnBrk="1" hangingPunct="1"/>
            <a:r>
              <a:rPr lang="en-US" dirty="0">
                <a:latin typeface="Arial" pitchFamily="-84" charset="0"/>
                <a:ea typeface="ＭＳ Ｐゴシック" pitchFamily="-84" charset="-128"/>
                <a:cs typeface="ＭＳ Ｐゴシック" pitchFamily="-84" charset="-128"/>
              </a:rPr>
              <a:t>The Curriculum Framework chapters provide information to support children's learning in the areas described in the </a:t>
            </a:r>
            <a:r>
              <a:rPr lang="en-US" i="1" dirty="0">
                <a:latin typeface="Arial" pitchFamily="-84" charset="0"/>
                <a:ea typeface="ＭＳ Ｐゴシック" pitchFamily="-84" charset="-128"/>
                <a:cs typeface="ＭＳ Ｐゴシック" pitchFamily="-84" charset="-128"/>
              </a:rPr>
              <a:t>California Learning and</a:t>
            </a:r>
            <a:r>
              <a:rPr lang="en-US" i="1" baseline="0" dirty="0">
                <a:latin typeface="Arial" pitchFamily="-84" charset="0"/>
                <a:ea typeface="ＭＳ Ｐゴシック" pitchFamily="-84" charset="-128"/>
                <a:cs typeface="ＭＳ Ｐゴシック" pitchFamily="-84" charset="-128"/>
              </a:rPr>
              <a:t> Development</a:t>
            </a:r>
            <a:r>
              <a:rPr lang="en-US" i="1" dirty="0">
                <a:latin typeface="Arial" pitchFamily="-84" charset="0"/>
                <a:ea typeface="ＭＳ Ｐゴシック" pitchFamily="-84" charset="-128"/>
                <a:cs typeface="ＭＳ Ｐゴシック" pitchFamily="-84" charset="-128"/>
              </a:rPr>
              <a:t> Foundations.</a:t>
            </a:r>
          </a:p>
          <a:p>
            <a:pPr eaLnBrk="1" hangingPunct="1"/>
            <a:endParaRPr lang="en-US" dirty="0">
              <a:latin typeface="Arial" pitchFamily="-84" charset="0"/>
              <a:ea typeface="ＭＳ Ｐゴシック" pitchFamily="-84" charset="-128"/>
              <a:cs typeface="ＭＳ Ｐゴシック" pitchFamily="-84" charset="-128"/>
            </a:endParaRPr>
          </a:p>
          <a:p>
            <a:pPr eaLnBrk="1" hangingPunct="1"/>
            <a:r>
              <a:rPr lang="en-US" dirty="0">
                <a:latin typeface="Arial" pitchFamily="-84" charset="0"/>
                <a:ea typeface="ＭＳ Ｐゴシック" pitchFamily="-84" charset="-128"/>
                <a:cs typeface="ＭＳ Ｐゴシック" pitchFamily="-84" charset="-128"/>
              </a:rPr>
              <a:t>The icons and their colors are used to identify domain sections inside of the book. We will look at the sections of the book on the next slide. </a:t>
            </a:r>
          </a:p>
          <a:p>
            <a:pPr eaLnBrk="1" hangingPunct="1"/>
            <a:endParaRPr lang="en-US" dirty="0">
              <a:latin typeface="Arial" pitchFamily="-84" charset="0"/>
              <a:ea typeface="ＭＳ Ｐゴシック" pitchFamily="-84" charset="-128"/>
              <a:cs typeface="ＭＳ Ｐゴシック" pitchFamily="-84" charset="-128"/>
            </a:endParaRPr>
          </a:p>
          <a:p>
            <a:pPr eaLnBrk="1" hangingPunct="1"/>
            <a:endParaRPr lang="en-US" dirty="0">
              <a:latin typeface="Arial" pitchFamily="-84" charset="0"/>
              <a:ea typeface="ＭＳ Ｐゴシック" pitchFamily="-84" charset="-128"/>
              <a:cs typeface="ＭＳ Ｐゴシック" pitchFamily="-84" charset="-128"/>
            </a:endParaRPr>
          </a:p>
          <a:p>
            <a:pPr eaLnBrk="1" hangingPunct="1"/>
            <a:endParaRPr lang="en-US" dirty="0">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31439039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685800" y="1295400"/>
            <a:ext cx="3222625" cy="2416175"/>
          </a:xfrm>
          <a:ln/>
        </p:spPr>
      </p:sp>
      <p:sp>
        <p:nvSpPr>
          <p:cNvPr id="268291" name="Notes Placeholder 2"/>
          <p:cNvSpPr>
            <a:spLocks noGrp="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84" charset="0"/>
                <a:ea typeface="ＭＳ Ｐゴシック" pitchFamily="-84" charset="-128"/>
                <a:cs typeface="ＭＳ Ｐゴシック" pitchFamily="-84" charset="-128"/>
              </a:rPr>
              <a:t>There is a companion Curriculum Framework for each volume of the California Learning and Development Foundations.</a:t>
            </a:r>
          </a:p>
        </p:txBody>
      </p:sp>
      <p:sp>
        <p:nvSpPr>
          <p:cNvPr id="268292" name="Slide Number Placeholder 3"/>
          <p:cNvSpPr>
            <a:spLocks noGrp="1"/>
          </p:cNvSpPr>
          <p:nvPr>
            <p:ph type="sldNum" sz="quarter" idx="5"/>
          </p:nvPr>
        </p:nvSpPr>
        <p:spPr>
          <a:noFill/>
        </p:spPr>
        <p:txBody>
          <a:bodyPr/>
          <a:lstStyle/>
          <a:p>
            <a:fld id="{8E3E48BD-662E-6C47-9AD8-0445517ABBD0}" type="slidenum">
              <a:rPr lang="en-US">
                <a:ea typeface="Arial" pitchFamily="-84" charset="0"/>
                <a:cs typeface="Arial" pitchFamily="-84" charset="0"/>
              </a:rPr>
              <a:pPr/>
              <a:t>78</a:t>
            </a:fld>
            <a:endParaRPr lang="en-US" dirty="0">
              <a:ea typeface="Arial" pitchFamily="-84" charset="0"/>
              <a:cs typeface="Arial" pitchFamily="-84" charset="0"/>
            </a:endParaRPr>
          </a:p>
        </p:txBody>
      </p:sp>
    </p:spTree>
    <p:extLst>
      <p:ext uri="{BB962C8B-B14F-4D97-AF65-F5344CB8AC3E}">
        <p14:creationId xmlns:p14="http://schemas.microsoft.com/office/powerpoint/2010/main" val="17736997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p:cNvSpPr>
          <p:nvPr>
            <p:ph type="sldImg"/>
          </p:nvPr>
        </p:nvSpPr>
        <p:spPr bwMode="auto">
          <a:xfrm>
            <a:off x="685800" y="1219200"/>
            <a:ext cx="3222625" cy="2416175"/>
          </a:xfrm>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latin typeface="Arial" pitchFamily="-65" charset="0"/>
                <a:ea typeface="ＭＳ Ｐゴシック" pitchFamily="-65" charset="-128"/>
                <a:cs typeface="Arial" pitchFamily="-65" charset="0"/>
              </a:rPr>
              <a:t>Script:</a:t>
            </a:r>
          </a:p>
          <a:p>
            <a:pPr eaLnBrk="1" hangingPunct="1">
              <a:spcBef>
                <a:spcPct val="0"/>
              </a:spcBef>
            </a:pPr>
            <a:r>
              <a:rPr lang="en-US" dirty="0">
                <a:ea typeface="ＭＳ Ｐゴシック" pitchFamily="-1" charset="-128"/>
                <a:cs typeface="ＭＳ Ｐゴシック" pitchFamily="-1" charset="-128"/>
              </a:rPr>
              <a:t>It’s important to plan to observe. When planning an activity for children, think about what to plan in relation to the DRDP.  This does not mean setting up a testing situation, rather creating an invitation for children to have interactions with materials, their peers, or an adult that might provide an observation opportunity related to the DRDP.</a:t>
            </a:r>
          </a:p>
          <a:p>
            <a:pPr eaLnBrk="1" hangingPunct="1">
              <a:spcBef>
                <a:spcPct val="0"/>
              </a:spcBef>
              <a:buFontTx/>
              <a:buChar char="•"/>
            </a:pPr>
            <a:endParaRPr lang="en-US" dirty="0">
              <a:ea typeface="ＭＳ Ｐゴシック" pitchFamily="-1" charset="-128"/>
              <a:cs typeface="ＭＳ Ｐゴシック" pitchFamily="-1" charset="-128"/>
            </a:endParaRPr>
          </a:p>
          <a:p>
            <a:pPr eaLnBrk="1" hangingPunct="1">
              <a:spcBef>
                <a:spcPct val="0"/>
              </a:spcBef>
            </a:pPr>
            <a:endParaRPr lang="en-US" dirty="0">
              <a:ea typeface="ＭＳ Ｐゴシック" pitchFamily="-1" charset="-128"/>
              <a:cs typeface="ＭＳ Ｐゴシック" pitchFamily="-1" charset="-128"/>
            </a:endParaRP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503BCF-4ADF-6747-805F-DED194BFF4D2}" type="slidenum">
              <a:rPr lang="en-US" smtClean="0">
                <a:ea typeface="ＭＳ Ｐゴシック" pitchFamily="-84" charset="-128"/>
                <a:cs typeface="ＭＳ Ｐゴシック" pitchFamily="-84" charset="-128"/>
              </a:rPr>
              <a:pPr fontAlgn="base">
                <a:spcBef>
                  <a:spcPct val="0"/>
                </a:spcBef>
                <a:spcAft>
                  <a:spcPct val="0"/>
                </a:spcAft>
                <a:defRPr/>
              </a:pPr>
              <a:t>79</a:t>
            </a:fld>
            <a:endParaRPr lang="en-US">
              <a:ea typeface="ＭＳ Ｐゴシック" pitchFamily="-84" charset="-128"/>
              <a:cs typeface="ＭＳ Ｐゴシック" pitchFamily="-84" charset="-128"/>
            </a:endParaRPr>
          </a:p>
        </p:txBody>
      </p:sp>
    </p:spTree>
    <p:extLst>
      <p:ext uri="{BB962C8B-B14F-4D97-AF65-F5344CB8AC3E}">
        <p14:creationId xmlns:p14="http://schemas.microsoft.com/office/powerpoint/2010/main" val="116680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609600" y="1295400"/>
            <a:ext cx="3200400" cy="2400300"/>
          </a:xfrm>
          <a:solidFill>
            <a:srgbClr val="FFFFFF"/>
          </a:solidFill>
          <a:ln/>
        </p:spPr>
      </p:sp>
      <p:sp>
        <p:nvSpPr>
          <p:cNvPr id="222211" name="Rectangle 3"/>
          <p:cNvSpPr>
            <a:spLocks noGrp="1" noChangeArrowheads="1"/>
          </p:cNvSpPr>
          <p:nvPr>
            <p:ph type="body" idx="1"/>
          </p:nvPr>
        </p:nvSpPr>
        <p:spPr>
          <a:xfrm>
            <a:off x="457200" y="4114800"/>
            <a:ext cx="6324600" cy="4800600"/>
          </a:xfrm>
          <a:solidFill>
            <a:srgbClr val="FFFFFF"/>
          </a:solidFill>
          <a:ln/>
        </p:spPr>
        <p:txBody>
          <a:bodyPr lIns="91424" tIns="45712" rIns="91424" bIns="45712"/>
          <a:lstStyle/>
          <a:p>
            <a:pPr eaLnBrk="1" hangingPunct="1">
              <a:spcBef>
                <a:spcPct val="30000"/>
              </a:spcBef>
              <a:defRPr/>
            </a:pPr>
            <a:r>
              <a:rPr lang="en-US" sz="1200" b="1" dirty="0">
                <a:latin typeface="Arial" pitchFamily="-65" charset="0"/>
                <a:ea typeface="ＭＳ Ｐゴシック" pitchFamily="-65" charset="-128"/>
                <a:cs typeface="Arial" pitchFamily="-65" charset="0"/>
              </a:rPr>
              <a:t>Script:</a:t>
            </a:r>
          </a:p>
          <a:p>
            <a:pPr eaLnBrk="1" hangingPunct="1"/>
            <a:r>
              <a:rPr lang="en-US" sz="1200" dirty="0">
                <a:ea typeface="ＭＳ Ｐゴシック" pitchFamily="-65" charset="-128"/>
              </a:rPr>
              <a:t>There is</a:t>
            </a:r>
            <a:r>
              <a:rPr lang="en-US" sz="1200" baseline="0" dirty="0">
                <a:ea typeface="ＭＳ Ｐゴシック" pitchFamily="-65" charset="-128"/>
              </a:rPr>
              <a:t> a suite of DRDP instruments, and each age-level instrument within the suite </a:t>
            </a:r>
            <a:r>
              <a:rPr lang="en-US" sz="1200" dirty="0">
                <a:ea typeface="ＭＳ Ｐゴシック" pitchFamily="-65" charset="-128"/>
              </a:rPr>
              <a:t>provides a framework that serves in monitoring children’s progress throughout the program year.</a:t>
            </a:r>
            <a:endParaRPr lang="en-US" sz="1200" baseline="0" dirty="0">
              <a:ea typeface="ＭＳ Ｐゴシック" pitchFamily="-65" charset="-128"/>
            </a:endParaRPr>
          </a:p>
          <a:p>
            <a:pPr eaLnBrk="1" hangingPunct="1"/>
            <a:endParaRPr lang="en-US" sz="1200" baseline="0" dirty="0">
              <a:ea typeface="ＭＳ Ｐゴシック" pitchFamily="-65"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aseline="0" dirty="0">
                <a:ea typeface="ＭＳ Ｐゴシック" pitchFamily="-65" charset="-128"/>
              </a:rPr>
              <a:t>The </a:t>
            </a:r>
            <a:r>
              <a:rPr lang="en-US" sz="1200" b="0" baseline="0" dirty="0">
                <a:ea typeface="ＭＳ Ｐゴシック" pitchFamily="-65" charset="-128"/>
              </a:rPr>
              <a:t>DRDP (2015) </a:t>
            </a:r>
            <a:r>
              <a:rPr lang="en-US" sz="1200" baseline="0" dirty="0">
                <a:ea typeface="ＭＳ Ｐゴシック" pitchFamily="-65" charset="-128"/>
              </a:rPr>
              <a:t>is a full continuum instrument used for all children from early infancy through kindergarten entry, including children with special needs. The DRDP (2015) is one instrument with five views.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aseline="0" dirty="0">
              <a:ea typeface="ＭＳ Ｐゴシック" pitchFamily="-65"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aseline="0" dirty="0">
                <a:ea typeface="ＭＳ Ｐゴシック" pitchFamily="-65" charset="-128"/>
              </a:rPr>
              <a:t>There are three preschool views that are used to assess children from preschool-age through kindergarten entry:</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baseline="0" dirty="0">
                <a:ea typeface="ＭＳ Ｐゴシック" pitchFamily="-65" charset="-128"/>
              </a:rPr>
              <a:t>DRDP (2015) Preschool</a:t>
            </a:r>
            <a:r>
              <a:rPr lang="en-US" sz="1200" baseline="30000" dirty="0">
                <a:ea typeface="ＭＳ Ｐゴシック" pitchFamily="-65" charset="-128"/>
              </a:rPr>
              <a:t>©</a:t>
            </a:r>
            <a:r>
              <a:rPr lang="en-US" sz="1200" baseline="0" dirty="0">
                <a:ea typeface="ＭＳ Ｐゴシック" pitchFamily="-65" charset="-128"/>
              </a:rPr>
              <a:t> Comprehensive View (56 measures) </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baseline="0" dirty="0">
                <a:ea typeface="ＭＳ Ｐゴシック" pitchFamily="-65" charset="-128"/>
              </a:rPr>
              <a:t>DRDP (2015) Preschool</a:t>
            </a:r>
            <a:r>
              <a:rPr lang="en-US" sz="1200" baseline="30000" dirty="0">
                <a:ea typeface="ＭＳ Ｐゴシック" pitchFamily="-65" charset="-128"/>
              </a:rPr>
              <a:t>©</a:t>
            </a:r>
            <a:r>
              <a:rPr lang="en-US" sz="1200" baseline="0" dirty="0">
                <a:ea typeface="ＭＳ Ｐゴシック" pitchFamily="-65" charset="-128"/>
              </a:rPr>
              <a:t> Fundamental View (43 measures) </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baseline="0" dirty="0">
                <a:ea typeface="ＭＳ Ｐゴシック" pitchFamily="-65" charset="-128"/>
              </a:rPr>
              <a:t>DRDP (2015) Preschool</a:t>
            </a:r>
            <a:r>
              <a:rPr lang="en-US" sz="1200" baseline="30000" dirty="0">
                <a:ea typeface="ＭＳ Ｐゴシック" pitchFamily="-65" charset="-128"/>
              </a:rPr>
              <a:t>©</a:t>
            </a:r>
            <a:r>
              <a:rPr lang="en-US" sz="1200" baseline="0" dirty="0">
                <a:ea typeface="ＭＳ Ｐゴシック" pitchFamily="-65" charset="-128"/>
              </a:rPr>
              <a:t> Essential View (29 measures)</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aseline="0" dirty="0">
              <a:ea typeface="ＭＳ Ｐゴシック" pitchFamily="-65"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aseline="0" dirty="0">
                <a:ea typeface="ＭＳ Ｐゴシック" pitchFamily="-65" charset="-128"/>
              </a:rPr>
              <a:t>There are two infant/toddler views that are used to assess children from infancy up to 36 months: </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baseline="0" dirty="0">
                <a:ea typeface="ＭＳ Ｐゴシック" pitchFamily="-65" charset="-128"/>
              </a:rPr>
              <a:t>DRDP (2015) Infant/Toddler</a:t>
            </a:r>
            <a:r>
              <a:rPr lang="en-US" sz="1200" baseline="30000" dirty="0">
                <a:ea typeface="ＭＳ Ｐゴシック" pitchFamily="-65" charset="-128"/>
              </a:rPr>
              <a:t>©</a:t>
            </a:r>
            <a:r>
              <a:rPr lang="en-US" sz="1200" baseline="0" dirty="0">
                <a:ea typeface="ＭＳ Ｐゴシック" pitchFamily="-65" charset="-128"/>
              </a:rPr>
              <a:t> Comprehensive View (29 measures) </a:t>
            </a:r>
          </a:p>
          <a:p>
            <a:pPr marL="228600" marR="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sz="1200" baseline="0" dirty="0">
                <a:ea typeface="ＭＳ Ｐゴシック" pitchFamily="-65" charset="-128"/>
              </a:rPr>
              <a:t>DRDP (2015) Infant/Toddler</a:t>
            </a:r>
            <a:r>
              <a:rPr lang="en-US" sz="1200" baseline="30000" dirty="0">
                <a:ea typeface="ＭＳ Ｐゴシック" pitchFamily="-65" charset="-128"/>
              </a:rPr>
              <a:t>©</a:t>
            </a:r>
            <a:r>
              <a:rPr lang="en-US" sz="1200" baseline="0" dirty="0">
                <a:ea typeface="ＭＳ Ｐゴシック" pitchFamily="-65" charset="-128"/>
              </a:rPr>
              <a:t> Essential View (21 measures)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aseline="0" dirty="0">
              <a:ea typeface="ＭＳ Ｐゴシック" pitchFamily="-65"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sz="1200" baseline="0" dirty="0">
                <a:ea typeface="ＭＳ Ｐゴシック" pitchFamily="-65" charset="-128"/>
              </a:rPr>
              <a:t>Agencies choose which view will be used to assess infant/toddler and preschool age children.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baseline="0" dirty="0">
              <a:ea typeface="ＭＳ Ｐゴシック" pitchFamily="-65" charset="-128"/>
            </a:endParaRPr>
          </a:p>
          <a:p>
            <a:pPr marL="0" indent="0" eaLnBrk="1" hangingPunct="1">
              <a:buFont typeface="Arial" panose="020B0604020202020204" pitchFamily="34" charset="0"/>
              <a:buNone/>
            </a:pPr>
            <a:r>
              <a:rPr lang="en-US" sz="1200" baseline="0" dirty="0">
                <a:ea typeface="ＭＳ Ｐゴシック" pitchFamily="-65" charset="-128"/>
              </a:rPr>
              <a:t>The </a:t>
            </a:r>
            <a:r>
              <a:rPr lang="en-US" sz="1200" dirty="0">
                <a:ea typeface="ＭＳ Ｐゴシック" pitchFamily="-65" charset="-128"/>
              </a:rPr>
              <a:t>DRDP-SA</a:t>
            </a:r>
            <a:r>
              <a:rPr lang="en-US" sz="1200" baseline="30000" dirty="0">
                <a:ea typeface="ＭＳ Ｐゴシック" pitchFamily="-65" charset="-128"/>
              </a:rPr>
              <a:t>© </a:t>
            </a:r>
            <a:r>
              <a:rPr lang="en-US" sz="1200" dirty="0">
                <a:ea typeface="ＭＳ Ｐゴシック" pitchFamily="-65" charset="-128"/>
              </a:rPr>
              <a:t> </a:t>
            </a:r>
            <a:r>
              <a:rPr lang="en-US" sz="1200" baseline="0" dirty="0">
                <a:ea typeface="ＭＳ Ｐゴシック" pitchFamily="-65" charset="-128"/>
              </a:rPr>
              <a:t>has two</a:t>
            </a:r>
            <a:r>
              <a:rPr lang="en-US" sz="1200" kern="1200" baseline="0" dirty="0">
                <a:solidFill>
                  <a:schemeClr val="tx1"/>
                </a:solidFill>
                <a:latin typeface="Arial" pitchFamily="34" charset="0"/>
                <a:ea typeface="ＭＳ Ｐゴシック" pitchFamily="-65" charset="-128"/>
                <a:cs typeface="Arial" pitchFamily="34" charset="0"/>
              </a:rPr>
              <a:t> versio</a:t>
            </a:r>
            <a:r>
              <a:rPr lang="en-US" sz="1200" dirty="0">
                <a:ea typeface="ＭＳ Ｐゴシック" pitchFamily="-65" charset="-128"/>
              </a:rPr>
              <a:t>ns to choose from: </a:t>
            </a:r>
          </a:p>
          <a:p>
            <a:pPr marL="228600" indent="-228600" eaLnBrk="1" hangingPunct="1">
              <a:buFont typeface="+mj-lt"/>
              <a:buAutoNum type="arabicPeriod"/>
            </a:pPr>
            <a:r>
              <a:rPr lang="en-US" sz="1200" dirty="0">
                <a:ea typeface="ＭＳ Ｐゴシック" pitchFamily="-65" charset="-128"/>
              </a:rPr>
              <a:t>DRDP-SA</a:t>
            </a:r>
            <a:r>
              <a:rPr lang="en-US" sz="1200" baseline="30000" dirty="0">
                <a:ea typeface="ＭＳ Ｐゴシック" pitchFamily="-65" charset="-128"/>
              </a:rPr>
              <a:t>© </a:t>
            </a:r>
            <a:r>
              <a:rPr lang="en-US" sz="1200" kern="1200" baseline="0" dirty="0">
                <a:solidFill>
                  <a:schemeClr val="tx1"/>
                </a:solidFill>
                <a:latin typeface="Arial" pitchFamily="34" charset="0"/>
                <a:ea typeface="ＭＳ Ｐゴシック" pitchFamily="-65" charset="-128"/>
                <a:cs typeface="Arial" pitchFamily="34" charset="0"/>
              </a:rPr>
              <a:t>(2011) C</a:t>
            </a:r>
            <a:r>
              <a:rPr lang="en-US" sz="1200" dirty="0">
                <a:ea typeface="ＭＳ Ｐゴシック" pitchFamily="-65" charset="-128"/>
              </a:rPr>
              <a:t>omplete Version (35 measures)</a:t>
            </a:r>
          </a:p>
          <a:p>
            <a:pPr marL="228600" indent="-228600" eaLnBrk="1" hangingPunct="1">
              <a:buFont typeface="+mj-lt"/>
              <a:buAutoNum type="arabicPeriod"/>
            </a:pPr>
            <a:r>
              <a:rPr lang="en-US" sz="1200" dirty="0">
                <a:ea typeface="ＭＳ Ｐゴシック" pitchFamily="-65" charset="-128"/>
              </a:rPr>
              <a:t>DRDP-SA</a:t>
            </a:r>
            <a:r>
              <a:rPr lang="en-US" sz="1200" baseline="30000" dirty="0">
                <a:ea typeface="ＭＳ Ｐゴシック" pitchFamily="-65" charset="-128"/>
              </a:rPr>
              <a:t>© </a:t>
            </a:r>
            <a:r>
              <a:rPr lang="en-US" sz="1200" dirty="0">
                <a:ea typeface="ＭＳ Ｐゴシック" pitchFamily="-65" charset="-128"/>
              </a:rPr>
              <a:t>(2010) Simplified Version (2 domains with 13 measures)</a:t>
            </a:r>
          </a:p>
          <a:p>
            <a:pPr eaLnBrk="1" hangingPunct="1"/>
            <a:endParaRPr lang="en-US" sz="1200" dirty="0">
              <a:ea typeface="ＭＳ Ｐゴシック" pitchFamily="-65" charset="-128"/>
            </a:endParaRPr>
          </a:p>
          <a:p>
            <a:pPr eaLnBrk="1" hangingPunct="1"/>
            <a:r>
              <a:rPr lang="en-US" sz="1200" dirty="0">
                <a:ea typeface="ＭＳ Ｐゴシック" pitchFamily="-65" charset="-128"/>
              </a:rPr>
              <a:t>The DRDP-SA</a:t>
            </a:r>
            <a:r>
              <a:rPr lang="en-US" sz="1200" baseline="30000" dirty="0">
                <a:ea typeface="ＭＳ Ｐゴシック" pitchFamily="-65" charset="-128"/>
              </a:rPr>
              <a:t>© </a:t>
            </a:r>
            <a:r>
              <a:rPr lang="en-US" sz="1200" dirty="0">
                <a:ea typeface="ＭＳ Ｐゴシック" pitchFamily="-65" charset="-128"/>
              </a:rPr>
              <a:t>(2010) was simplified because other domains/areas were already being assessed during the school day (e.g., reading, math, etc.). The Early Education and Support Division (EESD) felt it was important to continue to assess </a:t>
            </a:r>
            <a:r>
              <a:rPr lang="en-US" sz="1200" i="1" dirty="0">
                <a:ea typeface="ＭＳ Ｐゴシック" pitchFamily="-65" charset="-128"/>
              </a:rPr>
              <a:t>Self and Social Development </a:t>
            </a:r>
            <a:r>
              <a:rPr lang="en-US" sz="1200" dirty="0">
                <a:ea typeface="ＭＳ Ｐゴシック" pitchFamily="-65" charset="-128"/>
              </a:rPr>
              <a:t>as well as </a:t>
            </a:r>
            <a:r>
              <a:rPr lang="en-US" sz="1200" i="1" dirty="0">
                <a:ea typeface="ＭＳ Ｐゴシック" pitchFamily="-65" charset="-128"/>
              </a:rPr>
              <a:t>Heath and Safety</a:t>
            </a:r>
            <a:r>
              <a:rPr lang="en-US" sz="1200" dirty="0">
                <a:ea typeface="ＭＳ Ｐゴシック" pitchFamily="-65" charset="-128"/>
              </a:rPr>
              <a:t>.</a:t>
            </a:r>
          </a:p>
          <a:p>
            <a:pPr eaLnBrk="1" hangingPunct="1"/>
            <a:endParaRPr lang="en-US" sz="1200" dirty="0">
              <a:ea typeface="ＭＳ Ｐゴシック" pitchFamily="-65" charset="-128"/>
            </a:endParaRPr>
          </a:p>
          <a:p>
            <a:pPr eaLnBrk="1" hangingPunct="1"/>
            <a:r>
              <a:rPr lang="en-US" sz="1200" dirty="0">
                <a:ea typeface="ＭＳ Ｐゴシック" pitchFamily="-65" charset="-128"/>
              </a:rPr>
              <a:t>Each profile provides guidance in documenting observations that reflect the developmental growth for each age group. </a:t>
            </a:r>
          </a:p>
          <a:p>
            <a:pPr eaLnBrk="1" hangingPunct="1"/>
            <a:endParaRPr lang="en-US" sz="1200" dirty="0">
              <a:ea typeface="ＭＳ Ｐゴシック" pitchFamily="-65" charset="-128"/>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8</a:t>
            </a:fld>
            <a:endParaRPr lang="en-US"/>
          </a:p>
        </p:txBody>
      </p:sp>
    </p:spTree>
    <p:extLst>
      <p:ext uri="{BB962C8B-B14F-4D97-AF65-F5344CB8AC3E}">
        <p14:creationId xmlns:p14="http://schemas.microsoft.com/office/powerpoint/2010/main" val="25165510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p:cNvSpPr>
          <p:nvPr>
            <p:ph type="sldImg"/>
          </p:nvPr>
        </p:nvSpPr>
        <p:spPr bwMode="auto">
          <a:xfrm>
            <a:off x="762000" y="1295400"/>
            <a:ext cx="3222625" cy="2416175"/>
          </a:xfrm>
          <a:noFill/>
          <a:ln>
            <a:solidFill>
              <a:srgbClr val="000000"/>
            </a:solidFill>
            <a:miter lim="800000"/>
            <a:headEnd/>
            <a:tailEnd/>
          </a:ln>
        </p:spPr>
      </p:sp>
      <p:sp>
        <p:nvSpPr>
          <p:cNvPr id="137219" name="Notes Placeholder 2"/>
          <p:cNvSpPr>
            <a:spLocks noGrp="1"/>
          </p:cNvSpPr>
          <p:nvPr>
            <p:ph type="body" idx="1"/>
          </p:nvPr>
        </p:nvSpPr>
        <p:spPr>
          <a:ln/>
        </p:spPr>
        <p:txBody>
          <a:bodyPr/>
          <a:lstStyle/>
          <a:p>
            <a:pPr eaLnBrk="1" fontAlgn="auto" hangingPunct="1">
              <a:spcAft>
                <a:spcPts val="0"/>
              </a:spcAft>
              <a:defRPr/>
            </a:pPr>
            <a:r>
              <a:rPr lang="en-US" b="1" dirty="0">
                <a:latin typeface="Arial" pitchFamily="-65" charset="0"/>
                <a:ea typeface="ＭＳ Ｐゴシック" pitchFamily="-65" charset="-128"/>
                <a:cs typeface="Arial" pitchFamily="-65" charset="0"/>
              </a:rPr>
              <a:t>Script:</a:t>
            </a:r>
          </a:p>
          <a:p>
            <a:pPr eaLnBrk="1" fontAlgn="auto" hangingPunct="1">
              <a:spcBef>
                <a:spcPts val="0"/>
              </a:spcBef>
              <a:spcAft>
                <a:spcPts val="0"/>
              </a:spcAft>
              <a:defRPr/>
            </a:pPr>
            <a:r>
              <a:rPr lang="en-US" dirty="0">
                <a:ea typeface="ＭＳ Ｐゴシック" pitchFamily="30" charset="-128"/>
              </a:rPr>
              <a:t>This is one example of what the data may look like. This is a Progress this Year report. In your classroom or agency planning process, you would look at the DRDP data that is provided through your DRDP Online reports to support planning for the groups of children in your own classroom. </a:t>
            </a:r>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751054-F2DE-BA4A-83FE-FDF6B770EF07}" type="slidenum">
              <a:rPr lang="en-US" smtClean="0">
                <a:latin typeface="Times" pitchFamily="-1" charset="0"/>
                <a:ea typeface="ＭＳ Ｐゴシック" pitchFamily="-1" charset="-128"/>
                <a:cs typeface="ＭＳ Ｐゴシック" pitchFamily="-1" charset="-128"/>
              </a:rPr>
              <a:pPr fontAlgn="base">
                <a:spcBef>
                  <a:spcPct val="0"/>
                </a:spcBef>
                <a:spcAft>
                  <a:spcPct val="0"/>
                </a:spcAft>
              </a:pPr>
              <a:t>80</a:t>
            </a:fld>
            <a:endParaRPr lang="en-US">
              <a:latin typeface="Times"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6204421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xfrm>
            <a:off x="685800" y="1295400"/>
            <a:ext cx="3222625" cy="2416175"/>
          </a:xfrm>
          <a:solidFill>
            <a:srgbClr val="FFFFFF"/>
          </a:solidFill>
          <a:ln/>
        </p:spPr>
      </p:sp>
      <p:sp>
        <p:nvSpPr>
          <p:cNvPr id="275459" name="Notes Placeholder 2"/>
          <p:cNvSpPr>
            <a:spLocks noGrp="1"/>
          </p:cNvSpPr>
          <p:nvPr>
            <p:ph type="body" idx="1"/>
          </p:nvPr>
        </p:nvSpPr>
        <p:spPr>
          <a:no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84" charset="0"/>
                <a:ea typeface="ＭＳ Ｐゴシック" pitchFamily="-84" charset="-128"/>
                <a:cs typeface="ＭＳ Ｐゴシック" pitchFamily="-84" charset="-128"/>
              </a:rPr>
              <a:t>All teachers, whether teaching in a Head Start or state preschool program, must use the results of the DRDP to support each child’s learning and development.</a:t>
            </a:r>
          </a:p>
        </p:txBody>
      </p:sp>
      <p:sp>
        <p:nvSpPr>
          <p:cNvPr id="2" name="Slide Number Placeholder 1"/>
          <p:cNvSpPr>
            <a:spLocks noGrp="1"/>
          </p:cNvSpPr>
          <p:nvPr>
            <p:ph type="sldNum" sz="quarter" idx="10"/>
          </p:nvPr>
        </p:nvSpPr>
        <p:spPr/>
        <p:txBody>
          <a:bodyPr/>
          <a:lstStyle/>
          <a:p>
            <a:fld id="{C73CC490-0B1E-E741-9BBC-1FBACF178FFE}" type="slidenum">
              <a:rPr lang="en-US" smtClean="0"/>
              <a:pPr/>
              <a:t>81</a:t>
            </a:fld>
            <a:endParaRPr lang="en-US"/>
          </a:p>
        </p:txBody>
      </p:sp>
    </p:spTree>
    <p:extLst>
      <p:ext uri="{BB962C8B-B14F-4D97-AF65-F5344CB8AC3E}">
        <p14:creationId xmlns:p14="http://schemas.microsoft.com/office/powerpoint/2010/main" val="39377477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609600" y="1447800"/>
            <a:ext cx="3322638" cy="2492375"/>
          </a:xfrm>
          <a:solidFill>
            <a:srgbClr val="FFFFFF"/>
          </a:solidFill>
          <a:ln/>
        </p:spPr>
      </p:sp>
      <p:sp>
        <p:nvSpPr>
          <p:cNvPr id="14336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Activity:</a:t>
            </a:r>
            <a:r>
              <a:rPr lang="en-US" dirty="0">
                <a:latin typeface="Arial" pitchFamily="-65" charset="0"/>
                <a:ea typeface="ＭＳ Ｐゴシック" pitchFamily="-65" charset="-128"/>
                <a:cs typeface="Arial" pitchFamily="-65" charset="0"/>
              </a:rPr>
              <a:t> Writing a Summary of Findings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82</a:t>
            </a:fld>
            <a:endParaRPr lang="en-US"/>
          </a:p>
        </p:txBody>
      </p:sp>
    </p:spTree>
    <p:extLst>
      <p:ext uri="{BB962C8B-B14F-4D97-AF65-F5344CB8AC3E}">
        <p14:creationId xmlns:p14="http://schemas.microsoft.com/office/powerpoint/2010/main" val="21330167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xfrm>
            <a:off x="685800" y="1295400"/>
            <a:ext cx="3322638" cy="2492375"/>
          </a:xfrm>
          <a:solidFill>
            <a:srgbClr val="FFFFFF"/>
          </a:solidFill>
          <a:ln/>
        </p:spPr>
      </p:sp>
      <p:sp>
        <p:nvSpPr>
          <p:cNvPr id="296963"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Use calendar pages when planning to:</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Train staff to complete the DRDP</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Complete the first and second DRDP, complete each Child’s Developmental Progress Form, and schedule parent/teacher conferences</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Group the DRDP</a:t>
            </a:r>
            <a:r>
              <a:rPr lang="en-US" baseline="30000" dirty="0">
                <a:solidFill>
                  <a:srgbClr val="000000"/>
                </a:solidFill>
                <a:latin typeface="Arial" pitchFamily="-65" charset="0"/>
                <a:ea typeface="ＭＳ Ｐゴシック" pitchFamily="-65" charset="-128"/>
                <a:cs typeface="Arial" pitchFamily="-65" charset="0"/>
              </a:rPr>
              <a:t> </a:t>
            </a:r>
            <a:r>
              <a:rPr lang="en-US" dirty="0">
                <a:latin typeface="Arial" pitchFamily="-65" charset="0"/>
                <a:ea typeface="ＭＳ Ｐゴシック" pitchFamily="-65" charset="-128"/>
                <a:cs typeface="Arial" pitchFamily="-65" charset="0"/>
              </a:rPr>
              <a:t>data</a:t>
            </a:r>
          </a:p>
          <a:p>
            <a:pPr marL="285750" indent="-285750" eaLnBrk="1" hangingPunct="1">
              <a:buFont typeface="Arial" panose="020B0604020202020204" pitchFamily="34" charset="0"/>
              <a:buChar char="•"/>
            </a:pPr>
            <a:r>
              <a:rPr lang="en-US" dirty="0">
                <a:latin typeface="Arial" pitchFamily="-65" charset="0"/>
                <a:ea typeface="ＭＳ Ｐゴシック" pitchFamily="-65" charset="-128"/>
                <a:cs typeface="Arial" pitchFamily="-65" charset="0"/>
              </a:rPr>
              <a:t>Complete the DRDP Summary of Findings per classroom and agency</a:t>
            </a:r>
          </a:p>
        </p:txBody>
      </p:sp>
      <p:sp>
        <p:nvSpPr>
          <p:cNvPr id="2" name="Slide Number Placeholder 1"/>
          <p:cNvSpPr>
            <a:spLocks noGrp="1"/>
          </p:cNvSpPr>
          <p:nvPr>
            <p:ph type="sldNum" sz="quarter" idx="10"/>
          </p:nvPr>
        </p:nvSpPr>
        <p:spPr/>
        <p:txBody>
          <a:bodyPr/>
          <a:lstStyle/>
          <a:p>
            <a:fld id="{C73CC490-0B1E-E741-9BBC-1FBACF178FFE}" type="slidenum">
              <a:rPr lang="en-US" smtClean="0"/>
              <a:pPr/>
              <a:t>83</a:t>
            </a:fld>
            <a:endParaRPr lang="en-US"/>
          </a:p>
        </p:txBody>
      </p:sp>
    </p:spTree>
    <p:extLst>
      <p:ext uri="{BB962C8B-B14F-4D97-AF65-F5344CB8AC3E}">
        <p14:creationId xmlns:p14="http://schemas.microsoft.com/office/powerpoint/2010/main" val="366274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xfrm>
            <a:off x="762000" y="1219200"/>
            <a:ext cx="3222625" cy="2416175"/>
          </a:xfrm>
          <a:solidFill>
            <a:srgbClr val="FFFFFF"/>
          </a:solidFill>
          <a:ln/>
        </p:spPr>
      </p:sp>
      <p:sp>
        <p:nvSpPr>
          <p:cNvPr id="297987"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To support participants in planning month to month training activities, direct participants to the DR system self-study checklist in their DR binder. In the Resources section at the back of the binder, participants will find calendar pages.</a:t>
            </a:r>
          </a:p>
          <a:p>
            <a:pPr eaLnBrk="1" hangingPunct="1"/>
            <a:endParaRPr lang="en-US" dirty="0">
              <a:latin typeface="Arial" pitchFamily="-65" charset="0"/>
              <a:ea typeface="ＭＳ Ｐゴシック" pitchFamily="-65" charset="-128"/>
              <a:cs typeface="Arial" pitchFamily="-65" charset="0"/>
            </a:endParaRPr>
          </a:p>
          <a:p>
            <a:pPr eaLnBrk="1" hangingPunct="1"/>
            <a:r>
              <a:rPr lang="en-US" dirty="0">
                <a:latin typeface="Arial" pitchFamily="-65" charset="0"/>
                <a:ea typeface="ＭＳ Ｐゴシック" pitchFamily="-65" charset="-128"/>
                <a:cs typeface="Arial" pitchFamily="-65" charset="0"/>
              </a:rPr>
              <a:t>Requirements are listed on the checklist with suggested times (months) for completion.</a:t>
            </a:r>
            <a:r>
              <a:rPr lang="en-US" dirty="0">
                <a:latin typeface="Times New Roman" pitchFamily="-65" charset="0"/>
                <a:ea typeface="ＭＳ Ｐゴシック" pitchFamily="-65" charset="-128"/>
                <a:cs typeface="Arial" pitchFamily="-65" charset="0"/>
              </a:rPr>
              <a:t> </a:t>
            </a:r>
          </a:p>
        </p:txBody>
      </p:sp>
      <p:sp>
        <p:nvSpPr>
          <p:cNvPr id="2" name="Slide Number Placeholder 1"/>
          <p:cNvSpPr>
            <a:spLocks noGrp="1"/>
          </p:cNvSpPr>
          <p:nvPr>
            <p:ph type="sldNum" sz="quarter" idx="10"/>
          </p:nvPr>
        </p:nvSpPr>
        <p:spPr/>
        <p:txBody>
          <a:bodyPr/>
          <a:lstStyle/>
          <a:p>
            <a:fld id="{C73CC490-0B1E-E741-9BBC-1FBACF178FFE}" type="slidenum">
              <a:rPr lang="en-US" smtClean="0"/>
              <a:pPr/>
              <a:t>84</a:t>
            </a:fld>
            <a:endParaRPr lang="en-US"/>
          </a:p>
        </p:txBody>
      </p:sp>
    </p:spTree>
    <p:extLst>
      <p:ext uri="{BB962C8B-B14F-4D97-AF65-F5344CB8AC3E}">
        <p14:creationId xmlns:p14="http://schemas.microsoft.com/office/powerpoint/2010/main" val="22261693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xfrm>
            <a:off x="685800" y="1295400"/>
            <a:ext cx="3222625" cy="2416175"/>
          </a:xfrm>
          <a:solidFill>
            <a:srgbClr val="FFFFFF"/>
          </a:solidFill>
          <a:ln/>
        </p:spPr>
      </p:sp>
      <p:sp>
        <p:nvSpPr>
          <p:cNvPr id="299011" name="Rectangle 3"/>
          <p:cNvSpPr>
            <a:spLocks noGrp="1" noChangeArrowheads="1"/>
          </p:cNvSpPr>
          <p:nvPr>
            <p:ph type="body" idx="1"/>
          </p:nvPr>
        </p:nvSpPr>
        <p:spPr>
          <a:solidFill>
            <a:srgbClr val="FFFFFF"/>
          </a:solidFill>
          <a:ln/>
        </p:spPr>
        <p:txBody>
          <a:bodyPr/>
          <a:lstStyle/>
          <a:p>
            <a:pPr eaLnBrk="1" hangingPunct="1"/>
            <a:r>
              <a:rPr lang="en-US" b="1" dirty="0">
                <a:latin typeface="Arial" pitchFamily="-65" charset="0"/>
                <a:ea typeface="ＭＳ Ｐゴシック" pitchFamily="-65" charset="-128"/>
                <a:cs typeface="Arial" pitchFamily="-65" charset="0"/>
              </a:rPr>
              <a:t>Script:</a:t>
            </a:r>
          </a:p>
          <a:p>
            <a:pPr eaLnBrk="1" hangingPunct="1"/>
            <a:r>
              <a:rPr lang="en-US" dirty="0">
                <a:latin typeface="Arial" pitchFamily="-65" charset="0"/>
                <a:ea typeface="ＭＳ Ｐゴシック" pitchFamily="-65" charset="-128"/>
                <a:cs typeface="Arial" pitchFamily="-65" charset="0"/>
              </a:rPr>
              <a:t>Note that there are two sides to the checklist. One is for classroom/FCC home staff and the other side addresses the requirements of program/agency administrators.</a:t>
            </a:r>
            <a:r>
              <a:rPr lang="en-US" dirty="0">
                <a:latin typeface="Times New Roman" pitchFamily="-65" charset="0"/>
                <a:ea typeface="ＭＳ Ｐゴシック" pitchFamily="-65" charset="-128"/>
                <a:cs typeface="Arial" pitchFamily="-65" charset="0"/>
              </a:rPr>
              <a:t> </a:t>
            </a: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p:cNvSpPr>
            <a:spLocks noGrp="1"/>
          </p:cNvSpPr>
          <p:nvPr>
            <p:ph type="sldNum" sz="quarter" idx="10"/>
          </p:nvPr>
        </p:nvSpPr>
        <p:spPr/>
        <p:txBody>
          <a:bodyPr/>
          <a:lstStyle/>
          <a:p>
            <a:fld id="{C73CC490-0B1E-E741-9BBC-1FBACF178FFE}" type="slidenum">
              <a:rPr lang="en-US" smtClean="0"/>
              <a:pPr/>
              <a:t>85</a:t>
            </a:fld>
            <a:endParaRPr lang="en-US"/>
          </a:p>
        </p:txBody>
      </p:sp>
    </p:spTree>
    <p:extLst>
      <p:ext uri="{BB962C8B-B14F-4D97-AF65-F5344CB8AC3E}">
        <p14:creationId xmlns:p14="http://schemas.microsoft.com/office/powerpoint/2010/main" val="3377678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447675" y="1312863"/>
            <a:ext cx="3222625" cy="2416175"/>
          </a:xfrm>
          <a:ln/>
        </p:spPr>
      </p:sp>
      <p:sp>
        <p:nvSpPr>
          <p:cNvPr id="224259"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Script: </a:t>
            </a:r>
          </a:p>
          <a:p>
            <a:r>
              <a:rPr lang="en-US" dirty="0">
                <a:latin typeface="Arial" pitchFamily="-65" charset="0"/>
                <a:ea typeface="ＭＳ Ｐゴシック" pitchFamily="-65" charset="-128"/>
                <a:cs typeface="Arial" pitchFamily="-65" charset="0"/>
              </a:rPr>
              <a:t>(Reference</a:t>
            </a:r>
            <a:r>
              <a:rPr lang="en-US" baseline="0" dirty="0">
                <a:latin typeface="Arial" pitchFamily="-65" charset="0"/>
                <a:ea typeface="ＭＳ Ｐゴシック" pitchFamily="-65" charset="-128"/>
                <a:cs typeface="Arial" pitchFamily="-65" charset="0"/>
              </a:rPr>
              <a:t> management Bulletin 15-03)</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itchFamily="-65" charset="0"/>
                <a:ea typeface="ＭＳ Ｐゴシック" pitchFamily="-65" charset="-128"/>
                <a:cs typeface="Arial" pitchFamily="-65" charset="0"/>
              </a:rPr>
              <a:t>If you are providing services to children with Individualized Education Programs (IEPs) or </a:t>
            </a:r>
            <a:r>
              <a:rPr lang="en-US" dirty="0"/>
              <a:t>Individualized Family Service Plans (</a:t>
            </a:r>
            <a:r>
              <a:rPr lang="en-US" dirty="0">
                <a:latin typeface="Arial" pitchFamily="-65" charset="0"/>
                <a:ea typeface="ＭＳ Ｐゴシック" pitchFamily="-65" charset="-128"/>
                <a:cs typeface="Arial" pitchFamily="-65" charset="0"/>
              </a:rPr>
              <a:t>IFSPs), </a:t>
            </a:r>
            <a:r>
              <a:rPr lang="en-US" baseline="0" dirty="0">
                <a:latin typeface="Arial" pitchFamily="-65" charset="0"/>
                <a:ea typeface="ＭＳ Ｐゴシック" pitchFamily="-65" charset="-128"/>
                <a:cs typeface="Arial" pitchFamily="-65" charset="0"/>
              </a:rPr>
              <a:t>you are encouraged to </a:t>
            </a:r>
            <a:r>
              <a:rPr lang="en-US" dirty="0">
                <a:latin typeface="Arial" pitchFamily="-65" charset="0"/>
                <a:ea typeface="ＭＳ Ｐゴシック" pitchFamily="-65" charset="-128"/>
                <a:cs typeface="Arial" pitchFamily="-65" charset="0"/>
              </a:rPr>
              <a:t>visit the desired results access website to</a:t>
            </a:r>
            <a:r>
              <a:rPr lang="en-US" baseline="0" dirty="0">
                <a:latin typeface="Arial" pitchFamily="-65" charset="0"/>
                <a:ea typeface="ＭＳ Ｐゴシック" pitchFamily="-65" charset="-128"/>
                <a:cs typeface="Arial" pitchFamily="-65" charset="0"/>
              </a:rPr>
              <a:t> get </a:t>
            </a:r>
            <a:r>
              <a:rPr lang="en-US" dirty="0">
                <a:latin typeface="Arial" pitchFamily="-65" charset="0"/>
                <a:ea typeface="ＭＳ Ｐゴシック" pitchFamily="-65" charset="-128"/>
                <a:cs typeface="Arial" pitchFamily="-65" charset="0"/>
              </a:rPr>
              <a:t>additional information about</a:t>
            </a:r>
            <a:r>
              <a:rPr lang="en-US" baseline="0" dirty="0">
                <a:latin typeface="Arial" pitchFamily="-65" charset="0"/>
                <a:ea typeface="ＭＳ Ｐゴシック" pitchFamily="-65" charset="-128"/>
                <a:cs typeface="Arial" pitchFamily="-65" charset="0"/>
              </a:rPr>
              <a:t> training and specific requirements. </a:t>
            </a:r>
            <a:endParaRPr lang="en-US" dirty="0">
              <a:latin typeface="Arial" pitchFamily="-65" charset="0"/>
              <a:ea typeface="ＭＳ Ｐゴシック" pitchFamily="-65" charset="-128"/>
              <a:cs typeface="Arial" pitchFamily="-65" charset="0"/>
            </a:endParaRPr>
          </a:p>
          <a:p>
            <a:endParaRPr lang="en-US" dirty="0">
              <a:latin typeface="Arial" pitchFamily="-65" charset="0"/>
              <a:ea typeface="ＭＳ Ｐゴシック" pitchFamily="-65" charset="-128"/>
              <a:cs typeface="Arial" pitchFamily="-65" charset="0"/>
            </a:endParaRPr>
          </a:p>
        </p:txBody>
      </p:sp>
      <p:sp>
        <p:nvSpPr>
          <p:cNvPr id="224260" name="Slide Number Placeholder 3"/>
          <p:cNvSpPr>
            <a:spLocks noGrp="1"/>
          </p:cNvSpPr>
          <p:nvPr>
            <p:ph type="sldNum" sz="quarter" idx="5"/>
          </p:nvPr>
        </p:nvSpPr>
        <p:spPr>
          <a:noFill/>
        </p:spPr>
        <p:txBody>
          <a:bodyPr/>
          <a:lstStyle/>
          <a:p>
            <a:fld id="{083A86CA-8EE8-D14C-9A20-3B59DB74667A}" type="slidenum">
              <a:rPr lang="en-US"/>
              <a:pPr/>
              <a:t>9</a:t>
            </a:fld>
            <a:endParaRPr lang="en-US"/>
          </a:p>
        </p:txBody>
      </p:sp>
    </p:spTree>
    <p:extLst>
      <p:ext uri="{BB962C8B-B14F-4D97-AF65-F5344CB8AC3E}">
        <p14:creationId xmlns:p14="http://schemas.microsoft.com/office/powerpoint/2010/main" val="2725986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ln/>
        </p:spPr>
        <p:txBody>
          <a:bodyPr/>
          <a:lstStyle>
            <a:lvl1pPr>
              <a:defRPr/>
            </a:lvl1pPr>
          </a:lstStyle>
          <a:p>
            <a:fld id="{4D595A88-4F41-4147-97C6-D31D5422415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C3FAE69-2C03-AB40-A573-2A5C2BD5C78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1981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91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fld id="{B5E6AD1D-F78E-2543-ACD8-3E35F370E7F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lipArt Placeholder 2"/>
          <p:cNvSpPr>
            <a:spLocks noGrp="1"/>
          </p:cNvSpPr>
          <p:nvPr>
            <p:ph type="clipArt" sz="half" idx="1"/>
          </p:nvPr>
        </p:nvSpPr>
        <p:spPr>
          <a:xfrm>
            <a:off x="838200" y="1600200"/>
            <a:ext cx="3810000" cy="4495800"/>
          </a:xfrm>
        </p:spPr>
        <p:txBody>
          <a:bodyPr/>
          <a:lstStyle/>
          <a:p>
            <a:pPr lvl="0"/>
            <a:endParaRPr lang="en-US" noProof="0" dirty="0"/>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30D1F49A-E7BC-1D4C-AEA5-1792B6DE238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a:lvl1pPr>
          </a:lstStyle>
          <a:p>
            <a:fld id="{54FB3713-F5E5-204A-A061-DED0B54CB0B3}"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7A368431-D89C-F640-A4AB-F57BA1548EB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D273A879-51E6-1342-A531-7A5B14FBF86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Content Placeholder 2"/>
          <p:cNvSpPr>
            <a:spLocks noGrp="1"/>
          </p:cNvSpPr>
          <p:nvPr>
            <p:ph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A23115F7-7C23-7847-A83B-5A1275CF621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838200" y="16002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3924300"/>
            <a:ext cx="777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60B9C904-D160-A44A-AD17-188C7837D3E8}"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7239000" cy="1143000"/>
          </a:xfrm>
        </p:spPr>
        <p:txBody>
          <a:bodyPr/>
          <a:lstStyle/>
          <a:p>
            <a:r>
              <a:rPr lang="en-US"/>
              <a:t>Click to edit Master title style</a:t>
            </a:r>
          </a:p>
        </p:txBody>
      </p:sp>
      <p:sp>
        <p:nvSpPr>
          <p:cNvPr id="3" name="Content Placeholder 2"/>
          <p:cNvSpPr>
            <a:spLocks noGrp="1"/>
          </p:cNvSpPr>
          <p:nvPr>
            <p:ph sz="quarter" idx="1"/>
          </p:nvPr>
        </p:nvSpPr>
        <p:spPr>
          <a:xfrm>
            <a:off x="8382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00600" y="16002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00600" y="39243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8A163CCF-A911-4242-B0B2-7CDFEB4D4F6D}"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lgn="ctr" eaLnBrk="0" hangingPunct="0">
              <a:defRPr dirty="0">
                <a:latin typeface="Arial" pitchFamily="-107" charset="0"/>
                <a:ea typeface="+mn-ea"/>
                <a:cs typeface="+mn-cs"/>
              </a:defRPr>
            </a:lvl1pPr>
          </a:lstStyle>
          <a:p>
            <a:pPr>
              <a:defRPr/>
            </a:pPr>
            <a:r>
              <a:rPr lang="en-US"/>
              <a:t>9/16/2014</a:t>
            </a:r>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eaLnBrk="0" hangingPunct="0">
              <a:defRPr dirty="0">
                <a:latin typeface="Arial" pitchFamily="-111"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10A7C66-E16C-6042-932E-B17BCF46A00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1pPr>
              <a:defRPr sz="1200">
                <a:ea typeface="Arial" pitchFamily="-65" charset="0"/>
                <a:cs typeface="Arial" pitchFamily="-65" charset="0"/>
              </a:defRPr>
            </a:lvl1pPr>
          </a:lstStyle>
          <a:p>
            <a:fld id="{73E63A98-4574-D54E-ADBF-96317547864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ctr" eaLnBrk="0" hangingPunct="0">
              <a:defRPr dirty="0">
                <a:latin typeface="Arial" pitchFamily="-112" charset="0"/>
                <a:ea typeface="+mn-ea"/>
                <a:cs typeface="+mn-cs"/>
              </a:defRPr>
            </a:lvl1pPr>
          </a:lstStyle>
          <a:p>
            <a:pPr>
              <a:defRPr/>
            </a:pPr>
            <a:r>
              <a:rPr lang="en-US"/>
              <a:t>9/16/2014</a:t>
            </a: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ctr" eaLnBrk="0" hangingPunct="0">
              <a:defRPr dirty="0">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F8BBDCD-CBBD-6B45-8756-E6D870880C95}"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47DD8FE6-E63F-A843-B3D7-8EC149302C35}"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sldNum" sz="quarter" idx="10"/>
          </p:nvPr>
        </p:nvSpPr>
        <p:spPr>
          <a:ln/>
        </p:spPr>
        <p:txBody>
          <a:bodyPr/>
          <a:lstStyle>
            <a:lvl1pPr>
              <a:defRPr/>
            </a:lvl1pPr>
          </a:lstStyle>
          <a:p>
            <a:fld id="{2CA10E12-6DF2-CB46-B9D7-2EE9465CA7B8}"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1600200"/>
            <a:ext cx="3429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sldNum" sz="quarter" idx="10"/>
          </p:nvPr>
        </p:nvSpPr>
        <p:spPr>
          <a:ln/>
        </p:spPr>
        <p:txBody>
          <a:bodyPr/>
          <a:lstStyle>
            <a:lvl1pPr>
              <a:defRPr/>
            </a:lvl1pPr>
          </a:lstStyle>
          <a:p>
            <a:fld id="{9C3AFAD8-F04A-0540-9D21-98914AEF6F5D}"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sldNum" sz="quarter" idx="10"/>
          </p:nvPr>
        </p:nvSpPr>
        <p:spPr>
          <a:ln/>
        </p:spPr>
        <p:txBody>
          <a:bodyPr/>
          <a:lstStyle>
            <a:lvl1pPr>
              <a:defRPr/>
            </a:lvl1pPr>
          </a:lstStyle>
          <a:p>
            <a:fld id="{058E2CC3-0CC4-3449-A693-D93E9F26374E}"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sldNum" sz="quarter" idx="10"/>
          </p:nvPr>
        </p:nvSpPr>
        <p:spPr>
          <a:ln/>
        </p:spPr>
        <p:txBody>
          <a:bodyPr/>
          <a:lstStyle>
            <a:lvl1pPr>
              <a:defRPr/>
            </a:lvl1pPr>
          </a:lstStyle>
          <a:p>
            <a:fld id="{6BB6F9A8-88F5-B84E-B501-470BFD4204C1}"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sldNum" sz="quarter" idx="10"/>
          </p:nvPr>
        </p:nvSpPr>
        <p:spPr>
          <a:ln/>
        </p:spPr>
        <p:txBody>
          <a:bodyPr/>
          <a:lstStyle>
            <a:lvl1pPr>
              <a:defRPr/>
            </a:lvl1pPr>
          </a:lstStyle>
          <a:p>
            <a:fld id="{BBD4BE0A-F93C-054F-8382-21CFA6F5E70D}"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sldNum" sz="quarter" idx="10"/>
          </p:nvPr>
        </p:nvSpPr>
        <p:spPr>
          <a:ln/>
        </p:spPr>
        <p:txBody>
          <a:bodyPr/>
          <a:lstStyle>
            <a:lvl1pPr>
              <a:defRPr/>
            </a:lvl1pPr>
          </a:lstStyle>
          <a:p>
            <a:fld id="{698C44DD-A153-9D4B-A6BD-3DBDDE633793}"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sldNum" sz="quarter" idx="10"/>
          </p:nvPr>
        </p:nvSpPr>
        <p:spPr>
          <a:ln/>
        </p:spPr>
        <p:txBody>
          <a:bodyPr/>
          <a:lstStyle>
            <a:lvl1pPr>
              <a:defRPr/>
            </a:lvl1pPr>
          </a:lstStyle>
          <a:p>
            <a:fld id="{181FD3C1-F097-2F48-AEAC-9097F872C484}"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16EF8BC4-F6EB-F748-B89A-7BDB0206B0C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fld id="{14232622-528F-3144-9B21-DD44E9ED7749}"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5050" y="0"/>
            <a:ext cx="18097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2768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sldNum" sz="quarter" idx="10"/>
          </p:nvPr>
        </p:nvSpPr>
        <p:spPr>
          <a:ln/>
        </p:spPr>
        <p:txBody>
          <a:bodyPr/>
          <a:lstStyle>
            <a:lvl1pPr>
              <a:defRPr/>
            </a:lvl1pPr>
          </a:lstStyle>
          <a:p>
            <a:fld id="{9F351720-7230-974F-8FB4-9DE914637ED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ln/>
        </p:spPr>
        <p:txBody>
          <a:bodyPr/>
          <a:lstStyle>
            <a:lvl1pPr>
              <a:defRPr/>
            </a:lvl1pPr>
          </a:lstStyle>
          <a:p>
            <a:fld id="{8C040D02-B306-954D-BBFE-7F1694EA8F3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a:ln/>
        </p:spPr>
        <p:txBody>
          <a:bodyPr/>
          <a:lstStyle>
            <a:lvl1pPr>
              <a:defRPr/>
            </a:lvl1pPr>
          </a:lstStyle>
          <a:p>
            <a:fld id="{D698DA11-AB10-4543-95B4-1E4EFD98611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ln/>
        </p:spPr>
        <p:txBody>
          <a:bodyPr/>
          <a:lstStyle>
            <a:lvl1pPr>
              <a:defRPr/>
            </a:lvl1pPr>
          </a:lstStyle>
          <a:p>
            <a:fld id="{F7977223-EB01-8C4F-99AD-F94BDCB90CA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fld id="{C46CC620-72C9-4F49-AA36-D2700C83636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E4AD556-9A5A-134B-856B-6E7710DA487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fld id="{593EC683-53AD-F74E-9C39-F49BEBD3E2A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BDDEFF"/>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8382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838200" y="12954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9844" name="Text Box 4"/>
          <p:cNvSpPr txBox="1">
            <a:spLocks noChangeArrowheads="1"/>
          </p:cNvSpPr>
          <p:nvPr userDrawn="1"/>
        </p:nvSpPr>
        <p:spPr bwMode="auto">
          <a:xfrm>
            <a:off x="3200400" y="6248400"/>
            <a:ext cx="2819400" cy="457200"/>
          </a:xfrm>
          <a:prstGeom prst="rect">
            <a:avLst/>
          </a:prstGeom>
          <a:noFill/>
          <a:ln w="9525">
            <a:noFill/>
            <a:miter lim="800000"/>
            <a:headEnd/>
            <a:tailEnd/>
          </a:ln>
        </p:spPr>
        <p:txBody>
          <a:bodyPr>
            <a:spAutoFit/>
          </a:bodyPr>
          <a:lstStyle/>
          <a:p>
            <a:pPr eaLnBrk="0" hangingPunct="0">
              <a:spcBef>
                <a:spcPct val="50000"/>
              </a:spcBef>
              <a:defRPr/>
            </a:pPr>
            <a:endParaRPr lang="en-US" sz="2400" dirty="0">
              <a:latin typeface="Arial" pitchFamily="-107" charset="0"/>
              <a:ea typeface="+mn-ea"/>
              <a:cs typeface="+mn-cs"/>
            </a:endParaRPr>
          </a:p>
        </p:txBody>
      </p:sp>
      <p:sp>
        <p:nvSpPr>
          <p:cNvPr id="1059845" name="Text Box 5"/>
          <p:cNvSpPr txBox="1">
            <a:spLocks noChangeArrowheads="1"/>
          </p:cNvSpPr>
          <p:nvPr userDrawn="1"/>
        </p:nvSpPr>
        <p:spPr bwMode="auto">
          <a:xfrm>
            <a:off x="1866900" y="6509543"/>
            <a:ext cx="5715000" cy="246063"/>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1000" dirty="0">
                <a:solidFill>
                  <a:srgbClr val="969696"/>
                </a:solidFill>
              </a:rPr>
              <a:t>© 2018 California Department of Education</a:t>
            </a:r>
          </a:p>
        </p:txBody>
      </p:sp>
      <p:pic>
        <p:nvPicPr>
          <p:cNvPr id="12294" name="Picture 6" descr="Picture11"/>
          <p:cNvPicPr>
            <a:picLocks noChangeAspect="1" noChangeArrowheads="1"/>
          </p:cNvPicPr>
          <p:nvPr userDrawn="1"/>
        </p:nvPicPr>
        <p:blipFill>
          <a:blip r:embed="rId22">
            <a:grayscl/>
            <a:biLevel thresh="50000"/>
            <a:extLst>
              <a:ext uri="{28A0092B-C50C-407E-A947-70E740481C1C}">
                <a14:useLocalDpi xmlns:a14="http://schemas.microsoft.com/office/drawing/2010/main" val="0"/>
              </a:ext>
            </a:extLst>
          </a:blip>
          <a:srcRect/>
          <a:stretch>
            <a:fillRect/>
          </a:stretch>
        </p:blipFill>
        <p:spPr bwMode="auto">
          <a:xfrm>
            <a:off x="533400" y="5769743"/>
            <a:ext cx="1139825" cy="1069975"/>
          </a:xfrm>
          <a:prstGeom prst="rect">
            <a:avLst/>
          </a:prstGeom>
          <a:noFill/>
          <a:ln w="9525">
            <a:noFill/>
            <a:miter lim="800000"/>
            <a:headEnd/>
            <a:tailEnd/>
          </a:ln>
        </p:spPr>
      </p:pic>
      <p:grpSp>
        <p:nvGrpSpPr>
          <p:cNvPr id="12295" name="Group 7"/>
          <p:cNvGrpSpPr>
            <a:grpSpLocks/>
          </p:cNvGrpSpPr>
          <p:nvPr userDrawn="1"/>
        </p:nvGrpSpPr>
        <p:grpSpPr bwMode="auto">
          <a:xfrm>
            <a:off x="0" y="0"/>
            <a:ext cx="533400" cy="6858000"/>
            <a:chOff x="0" y="0"/>
            <a:chExt cx="336" cy="4320"/>
          </a:xfrm>
        </p:grpSpPr>
        <p:sp>
          <p:nvSpPr>
            <p:cNvPr id="1059848" name="Rectangle 8"/>
            <p:cNvSpPr>
              <a:spLocks noChangeArrowheads="1"/>
            </p:cNvSpPr>
            <p:nvPr userDrawn="1"/>
          </p:nvSpPr>
          <p:spPr bwMode="auto">
            <a:xfrm rot="5400000">
              <a:off x="-960" y="3024"/>
              <a:ext cx="2256" cy="336"/>
            </a:xfrm>
            <a:prstGeom prst="rect">
              <a:avLst/>
            </a:prstGeom>
            <a:solidFill>
              <a:srgbClr val="000099"/>
            </a:solidFill>
            <a:ln w="9525">
              <a:noFill/>
              <a:miter lim="800000"/>
              <a:headEnd/>
              <a:tailEnd/>
            </a:ln>
            <a:effectLst/>
          </p:spPr>
          <p:txBody>
            <a:bodyPr rot="10800000" wrap="none" anchor="ctr"/>
            <a:lstStyle/>
            <a:p>
              <a:pPr algn="ctr">
                <a:defRPr/>
              </a:pPr>
              <a:r>
                <a:rPr lang="en-US" sz="2000" dirty="0">
                  <a:solidFill>
                    <a:srgbClr val="FFFFFF"/>
                  </a:solidFill>
                  <a:latin typeface="Arial" pitchFamily="-107" charset="0"/>
                  <a:ea typeface="+mn-ea"/>
                  <a:cs typeface="+mn-cs"/>
                </a:rPr>
                <a:t>Desired Results</a:t>
              </a:r>
            </a:p>
          </p:txBody>
        </p:sp>
        <p:sp>
          <p:nvSpPr>
            <p:cNvPr id="1059849" name="Rectangle 9"/>
            <p:cNvSpPr>
              <a:spLocks noChangeArrowheads="1"/>
            </p:cNvSpPr>
            <p:nvPr userDrawn="1"/>
          </p:nvSpPr>
          <p:spPr bwMode="auto">
            <a:xfrm rot="16200000">
              <a:off x="-924" y="924"/>
              <a:ext cx="2184" cy="336"/>
            </a:xfrm>
            <a:prstGeom prst="rect">
              <a:avLst/>
            </a:prstGeom>
            <a:solidFill>
              <a:srgbClr val="CC0000"/>
            </a:solidFill>
            <a:ln w="9525">
              <a:noFill/>
              <a:miter lim="800000"/>
              <a:headEnd/>
              <a:tailEnd/>
            </a:ln>
            <a:effectLst/>
          </p:spPr>
          <p:txBody>
            <a:bodyPr wrap="none" anchor="ctr"/>
            <a:lstStyle/>
            <a:p>
              <a:pPr algn="ctr" eaLnBrk="0" hangingPunct="0">
                <a:defRPr/>
              </a:pPr>
              <a:r>
                <a:rPr lang="en-US" sz="2000" dirty="0">
                  <a:solidFill>
                    <a:srgbClr val="FFFFFF"/>
                  </a:solidFill>
                  <a:latin typeface="Arial" pitchFamily="-107" charset="0"/>
                  <a:ea typeface="+mn-ea"/>
                  <a:cs typeface="+mn-cs"/>
                </a:rPr>
                <a:t>New Administrators</a:t>
              </a:r>
            </a:p>
          </p:txBody>
        </p:sp>
      </p:grpSp>
      <p:sp>
        <p:nvSpPr>
          <p:cNvPr id="1059850" name="Rectangle 10"/>
          <p:cNvSpPr>
            <a:spLocks noGrp="1" noChangeArrowheads="1"/>
          </p:cNvSpPr>
          <p:nvPr>
            <p:ph type="sldNum" sz="quarter" idx="4"/>
          </p:nvPr>
        </p:nvSpPr>
        <p:spPr bwMode="auto">
          <a:xfrm>
            <a:off x="8363390" y="6531822"/>
            <a:ext cx="76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a:solidFill>
                  <a:srgbClr val="969696"/>
                </a:solidFill>
              </a:defRPr>
            </a:lvl1pPr>
          </a:lstStyle>
          <a:p>
            <a:fld id="{750E2B78-8D9E-CC4C-9947-96200E3F49A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627" r:id="rId1"/>
    <p:sldLayoutId id="2147484654"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 id="2147484638" r:id="rId13"/>
    <p:sldLayoutId id="2147484639" r:id="rId14"/>
    <p:sldLayoutId id="2147484640" r:id="rId15"/>
    <p:sldLayoutId id="2147484641" r:id="rId16"/>
    <p:sldLayoutId id="2147484642" r:id="rId17"/>
    <p:sldLayoutId id="2147484643" r:id="rId18"/>
    <p:sldLayoutId id="2147484655" r:id="rId19"/>
    <p:sldLayoutId id="2147484656" r:id="rId20"/>
  </p:sldLayoutIdLst>
  <p:hf hdr="0" ftr="0"/>
  <p:txStyles>
    <p:titleStyle>
      <a:lvl1pPr algn="ctr" rtl="0" eaLnBrk="0" fontAlgn="base" hangingPunct="0">
        <a:spcBef>
          <a:spcPct val="0"/>
        </a:spcBef>
        <a:spcAft>
          <a:spcPct val="0"/>
        </a:spcAft>
        <a:defRPr sz="44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4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3200">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699FF"/>
            </a:gs>
            <a:gs pos="100000">
              <a:srgbClr val="99CCFF"/>
            </a:gs>
          </a:gsLst>
          <a:lin ang="5400000" scaled="1"/>
        </a:gra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0"/>
            <a:ext cx="7239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838200" y="1600200"/>
            <a:ext cx="701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3940" name="Text Box 1028"/>
          <p:cNvSpPr txBox="1">
            <a:spLocks noChangeArrowheads="1"/>
          </p:cNvSpPr>
          <p:nvPr userDrawn="1"/>
        </p:nvSpPr>
        <p:spPr bwMode="auto">
          <a:xfrm>
            <a:off x="3200400" y="6248400"/>
            <a:ext cx="2819400" cy="457200"/>
          </a:xfrm>
          <a:prstGeom prst="rect">
            <a:avLst/>
          </a:prstGeom>
          <a:noFill/>
          <a:ln w="9525">
            <a:noFill/>
            <a:miter lim="800000"/>
            <a:headEnd/>
            <a:tailEnd/>
          </a:ln>
        </p:spPr>
        <p:txBody>
          <a:bodyPr>
            <a:spAutoFit/>
          </a:bodyPr>
          <a:lstStyle/>
          <a:p>
            <a:pPr eaLnBrk="0" hangingPunct="0">
              <a:spcBef>
                <a:spcPct val="50000"/>
              </a:spcBef>
              <a:defRPr/>
            </a:pPr>
            <a:endParaRPr lang="en-US" sz="2400" dirty="0">
              <a:latin typeface="Arial" pitchFamily="-107" charset="0"/>
              <a:ea typeface="+mn-ea"/>
              <a:cs typeface="+mn-cs"/>
            </a:endParaRPr>
          </a:p>
        </p:txBody>
      </p:sp>
      <p:sp>
        <p:nvSpPr>
          <p:cNvPr id="1063941" name="Text Box 1029"/>
          <p:cNvSpPr txBox="1">
            <a:spLocks noChangeArrowheads="1"/>
          </p:cNvSpPr>
          <p:nvPr userDrawn="1"/>
        </p:nvSpPr>
        <p:spPr bwMode="auto">
          <a:xfrm>
            <a:off x="1828800" y="6248400"/>
            <a:ext cx="5715000" cy="396875"/>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US" sz="1000">
                <a:solidFill>
                  <a:srgbClr val="000099"/>
                </a:solidFill>
              </a:rPr>
              <a:t>Copyright © 2011 California Department of Education, Child Development Division with WestEd’s Center for Child and Family Studies, Desired Results T&amp;TA Project.</a:t>
            </a:r>
          </a:p>
        </p:txBody>
      </p:sp>
      <p:pic>
        <p:nvPicPr>
          <p:cNvPr id="13318" name="Picture 1030" descr="Picture11"/>
          <p:cNvPicPr>
            <a:picLocks noChangeAspect="1" noChangeArrowheads="1"/>
          </p:cNvPicPr>
          <p:nvPr userDrawn="1"/>
        </p:nvPicPr>
        <p:blipFill>
          <a:blip r:embed="rId12">
            <a:grayscl/>
            <a:biLevel thresh="50000"/>
            <a:extLst>
              <a:ext uri="{28A0092B-C50C-407E-A947-70E740481C1C}">
                <a14:useLocalDpi xmlns:a14="http://schemas.microsoft.com/office/drawing/2010/main" val="0"/>
              </a:ext>
            </a:extLst>
          </a:blip>
          <a:srcRect/>
          <a:stretch>
            <a:fillRect/>
          </a:stretch>
        </p:blipFill>
        <p:spPr bwMode="auto">
          <a:xfrm>
            <a:off x="7848600" y="152400"/>
            <a:ext cx="1139825" cy="1069975"/>
          </a:xfrm>
          <a:prstGeom prst="rect">
            <a:avLst/>
          </a:prstGeom>
          <a:noFill/>
          <a:ln w="9525">
            <a:noFill/>
            <a:miter lim="800000"/>
            <a:headEnd/>
            <a:tailEnd/>
          </a:ln>
        </p:spPr>
      </p:pic>
      <p:sp>
        <p:nvSpPr>
          <p:cNvPr id="1063943" name="Rectangle 1031"/>
          <p:cNvSpPr>
            <a:spLocks noGrp="1" noChangeArrowheads="1"/>
          </p:cNvSpPr>
          <p:nvPr>
            <p:ph type="sldNum" sz="quarter" idx="4"/>
          </p:nvPr>
        </p:nvSpPr>
        <p:spPr bwMode="auto">
          <a:xfrm>
            <a:off x="7924800" y="6245225"/>
            <a:ext cx="76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pitchFamily="-65" charset="0"/>
              </a:defRPr>
            </a:lvl1pPr>
          </a:lstStyle>
          <a:p>
            <a:fld id="{57A9F4FE-7902-5B4B-8F89-8F05B3A089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Lst>
  <p:hf hdr="0" ftr="0"/>
  <p:txStyles>
    <p:titleStyle>
      <a:lvl1pPr algn="ctr" rtl="0" eaLnBrk="0" fontAlgn="base" hangingPunct="0">
        <a:spcBef>
          <a:spcPct val="0"/>
        </a:spcBef>
        <a:spcAft>
          <a:spcPct val="0"/>
        </a:spcAft>
        <a:defRPr sz="4000">
          <a:solidFill>
            <a:schemeClr val="tx1"/>
          </a:solidFill>
          <a:latin typeface="+mj-lt"/>
          <a:ea typeface="ＭＳ Ｐゴシック" pitchFamily="34" charset="-128"/>
          <a:cs typeface="ＭＳ Ｐゴシック" pitchFamily="-65" charset="-128"/>
        </a:defRPr>
      </a:lvl1pPr>
      <a:lvl2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2pPr>
      <a:lvl3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3pPr>
      <a:lvl4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4pPr>
      <a:lvl5pPr algn="ctr" rtl="0" eaLnBrk="0" fontAlgn="base" hangingPunct="0">
        <a:spcBef>
          <a:spcPct val="0"/>
        </a:spcBef>
        <a:spcAft>
          <a:spcPct val="0"/>
        </a:spcAft>
        <a:defRPr sz="4000">
          <a:solidFill>
            <a:schemeClr val="tx1"/>
          </a:solidFill>
          <a:latin typeface="Arial" pitchFamily="-109" charset="0"/>
          <a:ea typeface="ＭＳ Ｐゴシック" pitchFamily="34" charset="-128"/>
          <a:cs typeface="ＭＳ Ｐゴシック" pitchFamily="-65" charset="-128"/>
        </a:defRPr>
      </a:lvl5pPr>
      <a:lvl6pPr marL="4572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1"/>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SzPct val="90000"/>
        <a:buChar char="•"/>
        <a:defRPr sz="2400" b="1">
          <a:solidFill>
            <a:schemeClr val="tx1"/>
          </a:solidFill>
          <a:latin typeface="+mn-lt"/>
          <a:ea typeface="ＭＳ Ｐゴシック" pitchFamily="34" charset="-128"/>
          <a:cs typeface="ＭＳ Ｐゴシック" pitchFamily="-65" charset="-128"/>
        </a:defRPr>
      </a:lvl1pPr>
      <a:lvl2pPr marL="742950" indent="-28575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2pPr>
      <a:lvl3pPr marL="11430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4pPr>
      <a:lvl5pPr marL="2057400" indent="-228600" algn="l" rtl="0" eaLnBrk="0" fontAlgn="base" hangingPunct="0">
        <a:lnSpc>
          <a:spcPct val="120000"/>
        </a:lnSpc>
        <a:spcBef>
          <a:spcPct val="20000"/>
        </a:spcBef>
        <a:spcAft>
          <a:spcPct val="0"/>
        </a:spcAft>
        <a:buSzPct val="90000"/>
        <a:buChar char="•"/>
        <a:defRPr sz="2400">
          <a:solidFill>
            <a:schemeClr val="tx1"/>
          </a:solidFill>
          <a:latin typeface="+mn-lt"/>
          <a:ea typeface="ＭＳ Ｐゴシック" pitchFamily="34" charset="-128"/>
          <a:cs typeface="MS PGothic" pitchFamily="34" charset="-128"/>
        </a:defRPr>
      </a:lvl5pPr>
      <a:lvl6pPr marL="2514600" indent="-228600" algn="l" rtl="0" fontAlgn="base">
        <a:lnSpc>
          <a:spcPct val="120000"/>
        </a:lnSpc>
        <a:spcBef>
          <a:spcPct val="20000"/>
        </a:spcBef>
        <a:spcAft>
          <a:spcPct val="0"/>
        </a:spcAft>
        <a:buSzPct val="90000"/>
        <a:buChar char="•"/>
        <a:defRPr sz="2400">
          <a:solidFill>
            <a:schemeClr val="tx1"/>
          </a:solidFill>
          <a:latin typeface="+mn-lt"/>
          <a:ea typeface="+mn-ea"/>
        </a:defRPr>
      </a:lvl6pPr>
      <a:lvl7pPr marL="2971800" indent="-228600" algn="l" rtl="0" fontAlgn="base">
        <a:lnSpc>
          <a:spcPct val="120000"/>
        </a:lnSpc>
        <a:spcBef>
          <a:spcPct val="20000"/>
        </a:spcBef>
        <a:spcAft>
          <a:spcPct val="0"/>
        </a:spcAft>
        <a:buSzPct val="90000"/>
        <a:buChar char="•"/>
        <a:defRPr sz="2400">
          <a:solidFill>
            <a:schemeClr val="tx1"/>
          </a:solidFill>
          <a:latin typeface="+mn-lt"/>
          <a:ea typeface="+mn-ea"/>
        </a:defRPr>
      </a:lvl7pPr>
      <a:lvl8pPr marL="3429000" indent="-228600" algn="l" rtl="0" fontAlgn="base">
        <a:lnSpc>
          <a:spcPct val="120000"/>
        </a:lnSpc>
        <a:spcBef>
          <a:spcPct val="20000"/>
        </a:spcBef>
        <a:spcAft>
          <a:spcPct val="0"/>
        </a:spcAft>
        <a:buSzPct val="90000"/>
        <a:buChar char="•"/>
        <a:defRPr sz="2400">
          <a:solidFill>
            <a:schemeClr val="tx1"/>
          </a:solidFill>
          <a:latin typeface="+mn-lt"/>
          <a:ea typeface="+mn-ea"/>
        </a:defRPr>
      </a:lvl8pPr>
      <a:lvl9pPr marL="3886200" indent="-228600" algn="l" rtl="0" fontAlgn="base">
        <a:lnSpc>
          <a:spcPct val="120000"/>
        </a:lnSpc>
        <a:spcBef>
          <a:spcPct val="20000"/>
        </a:spcBef>
        <a:spcAft>
          <a:spcPct val="0"/>
        </a:spcAft>
        <a:buSzPct val="90000"/>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wmf"/><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81.tiff"/></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desired/"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image" Target="../media/image87.emf"/><Relationship Id="rId4" Type="http://schemas.openxmlformats.org/officeDocument/2006/relationships/image" Target="../media/image86.emf"/></Relationships>
</file>

<file path=ppt/slides/_rels/slide76.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ca.gov/sp/cd/ci/progspeclist.as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6586" y="5177547"/>
            <a:ext cx="8119411" cy="1143000"/>
          </a:xfrm>
        </p:spPr>
        <p:txBody>
          <a:bodyPr vert="horz" wrap="square" lIns="91440" tIns="45720" rIns="91440" bIns="45720" numCol="1" anchorCtr="0" compatLnSpc="1">
            <a:prstTxWarp prst="textNoShape">
              <a:avLst/>
            </a:prstTxWarp>
          </a:bodyPr>
          <a:lstStyle/>
          <a:p>
            <a:pPr eaLnBrk="1" hangingPunct="1">
              <a:defRPr/>
            </a:pPr>
            <a:r>
              <a:rPr lang="en-US" sz="4000" dirty="0">
                <a:solidFill>
                  <a:srgbClr val="000000"/>
                </a:solidFill>
                <a:ea typeface="ＭＳ Ｐゴシック" pitchFamily="-65" charset="-128"/>
              </a:rPr>
              <a:t>Session III</a:t>
            </a:r>
            <a:endParaRPr lang="en-US" sz="4000" dirty="0">
              <a:effectLst>
                <a:outerShdw blurRad="38100" dist="38100" dir="2700000" algn="tl">
                  <a:srgbClr val="DDDDDD"/>
                </a:outerShdw>
              </a:effectLst>
              <a:latin typeface="Arial" charset="0"/>
              <a:ea typeface="ＭＳ Ｐゴシック" charset="0"/>
              <a:cs typeface="Arial" charset="0"/>
            </a:endParaRPr>
          </a:p>
        </p:txBody>
      </p:sp>
      <p:sp>
        <p:nvSpPr>
          <p:cNvPr id="8" name="Rectangle 3"/>
          <p:cNvSpPr>
            <a:spLocks noChangeArrowheads="1"/>
          </p:cNvSpPr>
          <p:nvPr/>
        </p:nvSpPr>
        <p:spPr bwMode="auto">
          <a:xfrm>
            <a:off x="679984" y="296350"/>
            <a:ext cx="8266397" cy="1470025"/>
          </a:xfrm>
          <a:prstGeom prst="rect">
            <a:avLst/>
          </a:prstGeom>
          <a:noFill/>
          <a:ln w="9525">
            <a:noFill/>
            <a:miter lim="800000"/>
            <a:headEnd/>
            <a:tailEnd/>
          </a:ln>
        </p:spPr>
        <p:txBody>
          <a:bodyPr anchor="ctr">
            <a:prstTxWarp prst="textNoShape">
              <a:avLst/>
            </a:prstTxWarp>
          </a:bodyPr>
          <a:lstStyle/>
          <a:p>
            <a:pPr algn="ctr"/>
            <a:r>
              <a:rPr lang="en-US" sz="3600" b="1" dirty="0">
                <a:solidFill>
                  <a:srgbClr val="000000"/>
                </a:solidFill>
              </a:rPr>
              <a:t>Desired Results Developmental Profile</a:t>
            </a:r>
            <a:r>
              <a:rPr lang="en-US" sz="3600" b="1" baseline="30000" dirty="0">
                <a:solidFill>
                  <a:srgbClr val="000000"/>
                </a:solidFill>
              </a:rPr>
              <a:t>©</a:t>
            </a:r>
            <a:r>
              <a:rPr lang="en-US" sz="3600" b="1" dirty="0">
                <a:solidFill>
                  <a:srgbClr val="000000"/>
                </a:solidFill>
              </a:rPr>
              <a:t> (DRDP)</a:t>
            </a:r>
          </a:p>
          <a:p>
            <a:pPr algn="ctr"/>
            <a:r>
              <a:rPr lang="en-US" sz="3600" b="1" dirty="0">
                <a:solidFill>
                  <a:srgbClr val="000000"/>
                </a:solidFill>
              </a:rPr>
              <a:t>Observation Assessment Instrument</a:t>
            </a:r>
          </a:p>
        </p:txBody>
      </p:sp>
      <p:sp>
        <p:nvSpPr>
          <p:cNvPr id="4" name="TextBox 3"/>
          <p:cNvSpPr txBox="1"/>
          <p:nvPr/>
        </p:nvSpPr>
        <p:spPr>
          <a:xfrm>
            <a:off x="1194504" y="1602531"/>
            <a:ext cx="184666" cy="1323439"/>
          </a:xfrm>
          <a:prstGeom prst="rect">
            <a:avLst/>
          </a:prstGeom>
          <a:noFill/>
        </p:spPr>
        <p:txBody>
          <a:bodyPr wrap="none" rtlCol="0">
            <a:spAutoFit/>
          </a:bodyPr>
          <a:lstStyle/>
          <a:p>
            <a:endParaRPr lang="en-US" dirty="0"/>
          </a:p>
        </p:txBody>
      </p:sp>
      <p:sp>
        <p:nvSpPr>
          <p:cNvPr id="5" name="TextBox 4"/>
          <p:cNvSpPr txBox="1"/>
          <p:nvPr/>
        </p:nvSpPr>
        <p:spPr>
          <a:xfrm>
            <a:off x="5325208" y="2362200"/>
            <a:ext cx="45719" cy="1259208"/>
          </a:xfrm>
          <a:prstGeom prst="rect">
            <a:avLst/>
          </a:prstGeom>
          <a:noFill/>
        </p:spPr>
        <p:txBody>
          <a:bodyPr wrap="square" rtlCol="0">
            <a:spAutoFit/>
          </a:bodyPr>
          <a:lstStyle/>
          <a:p>
            <a:endParaRPr lang="en-US" dirty="0"/>
          </a:p>
        </p:txBody>
      </p:sp>
      <p:sp>
        <p:nvSpPr>
          <p:cNvPr id="6" name="TextBox 5"/>
          <p:cNvSpPr txBox="1"/>
          <p:nvPr/>
        </p:nvSpPr>
        <p:spPr>
          <a:xfrm>
            <a:off x="5534029" y="3099234"/>
            <a:ext cx="184666" cy="1323439"/>
          </a:xfrm>
          <a:prstGeom prst="rect">
            <a:avLst/>
          </a:prstGeom>
          <a:noFill/>
        </p:spPr>
        <p:txBody>
          <a:bodyPr wrap="none" rtlCol="0">
            <a:spAutoFit/>
          </a:bodyPr>
          <a:lstStyle/>
          <a:p>
            <a:endParaRPr lang="en-US" dirty="0"/>
          </a:p>
        </p:txBody>
      </p:sp>
      <p:sp>
        <p:nvSpPr>
          <p:cNvPr id="25" name="Rectangle 24"/>
          <p:cNvSpPr/>
          <p:nvPr/>
        </p:nvSpPr>
        <p:spPr>
          <a:xfrm>
            <a:off x="5685780" y="2558495"/>
            <a:ext cx="1556197" cy="18641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0" rIns="55880" bIns="0" numCol="1" spcCol="1270" anchor="ctr" anchorCtr="0">
            <a:noAutofit/>
          </a:bodyPr>
          <a:lstStyle/>
          <a:p>
            <a:pPr lvl="0" algn="l" defTabSz="1955800">
              <a:lnSpc>
                <a:spcPct val="90000"/>
              </a:lnSpc>
              <a:spcBef>
                <a:spcPct val="0"/>
              </a:spcBef>
              <a:spcAft>
                <a:spcPct val="35000"/>
              </a:spcAft>
            </a:pPr>
            <a:endParaRPr lang="en-US" sz="4400" kern="1200" dirty="0"/>
          </a:p>
        </p:txBody>
      </p:sp>
      <p:sp>
        <p:nvSpPr>
          <p:cNvPr id="2" name="Slide Number Placeholder 1"/>
          <p:cNvSpPr>
            <a:spLocks noGrp="1"/>
          </p:cNvSpPr>
          <p:nvPr>
            <p:ph type="sldNum" sz="quarter" idx="10"/>
          </p:nvPr>
        </p:nvSpPr>
        <p:spPr/>
        <p:txBody>
          <a:bodyPr/>
          <a:lstStyle/>
          <a:p>
            <a:fld id="{8C040D02-B306-954D-BBFE-7F1694EA8F34}" type="slidenum">
              <a:rPr lang="en-US" smtClean="0"/>
              <a:pPr/>
              <a:t>1</a:t>
            </a:fld>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18" y="2074598"/>
            <a:ext cx="2792128" cy="215755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2" name="Picture 11" descr="Comprehensive.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13634" y="2822968"/>
            <a:ext cx="2732253" cy="2114729"/>
          </a:xfrm>
          <a:prstGeom prst="rect">
            <a:avLst/>
          </a:prstGeom>
          <a:ln w="38100" cap="sq">
            <a:solidFill>
              <a:srgbClr val="FFCC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1797" y="3125627"/>
            <a:ext cx="2901752" cy="2241710"/>
          </a:xfrm>
          <a:prstGeom prst="rect">
            <a:avLst/>
          </a:prstGeom>
        </p:spPr>
      </p:pic>
    </p:spTree>
    <p:extLst>
      <p:ext uri="{BB962C8B-B14F-4D97-AF65-F5344CB8AC3E}">
        <p14:creationId xmlns:p14="http://schemas.microsoft.com/office/powerpoint/2010/main" val="24413083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028700" y="266700"/>
            <a:ext cx="7239000" cy="1143000"/>
          </a:xfrm>
        </p:spPr>
        <p:txBody>
          <a:bodyPr/>
          <a:lstStyle/>
          <a:p>
            <a:r>
              <a:rPr lang="en-US" sz="4000" dirty="0">
                <a:ea typeface="ＭＳ Ｐゴシック" pitchFamily="-65" charset="-128"/>
              </a:rPr>
              <a:t>Desired Results Access Project:</a:t>
            </a:r>
            <a:br>
              <a:rPr lang="en-US" dirty="0">
                <a:ea typeface="ＭＳ Ｐゴシック" pitchFamily="-65" charset="-128"/>
              </a:rPr>
            </a:br>
            <a:endParaRPr lang="en-US" sz="2800" dirty="0">
              <a:ea typeface="ＭＳ Ｐゴシック" pitchFamily="-65" charset="-128"/>
            </a:endParaRPr>
          </a:p>
        </p:txBody>
      </p:sp>
      <p:sp>
        <p:nvSpPr>
          <p:cNvPr id="77827" name="Rectangle 3"/>
          <p:cNvSpPr>
            <a:spLocks noGrp="1" noChangeArrowheads="1"/>
          </p:cNvSpPr>
          <p:nvPr>
            <p:ph sz="half" idx="1"/>
          </p:nvPr>
        </p:nvSpPr>
        <p:spPr>
          <a:xfrm>
            <a:off x="685800" y="1219200"/>
            <a:ext cx="7924800" cy="4495800"/>
          </a:xfrm>
        </p:spPr>
        <p:txBody>
          <a:bodyPr/>
          <a:lstStyle/>
          <a:p>
            <a:pPr marL="457200" lvl="1">
              <a:lnSpc>
                <a:spcPct val="100000"/>
              </a:lnSpc>
              <a:spcBef>
                <a:spcPts val="0"/>
              </a:spcBef>
              <a:buFontTx/>
              <a:buNone/>
              <a:defRPr/>
            </a:pPr>
            <a:endParaRPr lang="en-US" sz="1800" dirty="0"/>
          </a:p>
          <a:p>
            <a:pPr algn="ctr">
              <a:spcBef>
                <a:spcPts val="0"/>
              </a:spcBef>
              <a:buFontTx/>
              <a:buNone/>
              <a:defRPr/>
            </a:pPr>
            <a:r>
              <a:rPr lang="en-US" dirty="0">
                <a:solidFill>
                  <a:srgbClr val="0033CC"/>
                </a:solidFill>
                <a:cs typeface="MS PGothic" pitchFamily="34" charset="-128"/>
              </a:rPr>
              <a:t>For more information:</a:t>
            </a:r>
          </a:p>
          <a:p>
            <a:pPr algn="ctr">
              <a:spcBef>
                <a:spcPts val="0"/>
              </a:spcBef>
              <a:buFontTx/>
              <a:buNone/>
              <a:defRPr/>
            </a:pPr>
            <a:r>
              <a:rPr lang="en-US" b="1" dirty="0">
                <a:solidFill>
                  <a:srgbClr val="0033CC"/>
                </a:solidFill>
                <a:cs typeface="MS PGothic" pitchFamily="34" charset="-128"/>
              </a:rPr>
              <a:t>http://www.draccess.org</a:t>
            </a:r>
            <a:endParaRPr lang="en-US" dirty="0">
              <a:solidFill>
                <a:srgbClr val="0033CC"/>
              </a:solidFill>
              <a:cs typeface="MS PGothic" pitchFamily="34" charset="-128"/>
            </a:endParaRPr>
          </a:p>
          <a:p>
            <a:pPr algn="ctr">
              <a:lnSpc>
                <a:spcPct val="80000"/>
              </a:lnSpc>
              <a:spcBef>
                <a:spcPct val="100000"/>
              </a:spcBef>
              <a:buFontTx/>
              <a:buNone/>
              <a:defRPr/>
            </a:pPr>
            <a:r>
              <a:rPr lang="en-US" sz="3600" i="1" dirty="0">
                <a:solidFill>
                  <a:schemeClr val="bg1"/>
                </a:solidFill>
                <a:cs typeface="MS PGothic" pitchFamily="34" charset="-128"/>
              </a:rPr>
              <a:t>:</a:t>
            </a:r>
          </a:p>
        </p:txBody>
      </p:sp>
      <p:sp>
        <p:nvSpPr>
          <p:cNvPr id="77828" name="Slide Number Placeholder 4"/>
          <p:cNvSpPr>
            <a:spLocks noGrp="1"/>
          </p:cNvSpPr>
          <p:nvPr>
            <p:ph type="sldNum" sz="quarter" idx="10"/>
          </p:nvPr>
        </p:nvSpPr>
        <p:spPr>
          <a:noFill/>
        </p:spPr>
        <p:txBody>
          <a:bodyPr/>
          <a:lstStyle/>
          <a:p>
            <a:fld id="{0BAD6656-8484-3743-845D-25963A9472EC}" type="slidenum">
              <a:rPr lang="en-US"/>
              <a:pPr/>
              <a:t>10</a:t>
            </a:fld>
            <a:endParaRPr lang="en-US"/>
          </a:p>
        </p:txBody>
      </p:sp>
      <p:pic>
        <p:nvPicPr>
          <p:cNvPr id="7" name="Content Placeholder 4" descr="Screen Shot 2015-09-08 at 12.49.05 PM (2).png"/>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a:stretch/>
        </p:blipFill>
        <p:spPr bwMode="auto">
          <a:xfrm>
            <a:off x="1981200" y="2590800"/>
            <a:ext cx="5410200" cy="3320812"/>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z="3600" dirty="0">
                <a:ea typeface="ＭＳ Ｐゴシック" pitchFamily="-65" charset="-128"/>
              </a:rPr>
              <a:t>CDE Guidance </a:t>
            </a:r>
            <a:br>
              <a:rPr lang="en-US" sz="3600" dirty="0">
                <a:ea typeface="ＭＳ Ｐゴシック" pitchFamily="-65" charset="-128"/>
              </a:rPr>
            </a:br>
            <a:r>
              <a:rPr lang="en-US" sz="3600" dirty="0">
                <a:ea typeface="ＭＳ Ｐゴシック" pitchFamily="-65" charset="-128"/>
              </a:rPr>
              <a:t>Management Bulletin June 2015</a:t>
            </a:r>
          </a:p>
        </p:txBody>
      </p:sp>
      <p:sp>
        <p:nvSpPr>
          <p:cNvPr id="79875" name="Content Placeholder 2"/>
          <p:cNvSpPr>
            <a:spLocks noGrp="1"/>
          </p:cNvSpPr>
          <p:nvPr>
            <p:ph idx="1"/>
          </p:nvPr>
        </p:nvSpPr>
        <p:spPr/>
        <p:txBody>
          <a:bodyPr/>
          <a:lstStyle/>
          <a:p>
            <a:pPr marL="0" indent="0">
              <a:buFontTx/>
              <a:buNone/>
            </a:pPr>
            <a:r>
              <a:rPr lang="en-US" dirty="0"/>
              <a:t>When children are served by both </a:t>
            </a:r>
            <a:r>
              <a:rPr lang="en-US" i="1" dirty="0"/>
              <a:t>EESD and SED </a:t>
            </a:r>
            <a:r>
              <a:rPr lang="en-US" dirty="0"/>
              <a:t>programs, the teachers and specialists are to collaborate on one assessment following the more stringent timeline, and handle DRDP data according to the requirements of each division. </a:t>
            </a:r>
            <a:endParaRPr lang="en-US" i="1" dirty="0">
              <a:ea typeface="ＭＳ Ｐゴシック" pitchFamily="-65" charset="-128"/>
            </a:endParaRPr>
          </a:p>
        </p:txBody>
      </p:sp>
      <p:sp>
        <p:nvSpPr>
          <p:cNvPr id="79876" name="Slide Number Placeholder 4"/>
          <p:cNvSpPr>
            <a:spLocks noGrp="1"/>
          </p:cNvSpPr>
          <p:nvPr>
            <p:ph type="sldNum" sz="quarter" idx="10"/>
          </p:nvPr>
        </p:nvSpPr>
        <p:spPr>
          <a:noFill/>
        </p:spPr>
        <p:txBody>
          <a:bodyPr/>
          <a:lstStyle/>
          <a:p>
            <a:fld id="{9D8C4260-468F-4647-9195-1909CDFDC050}" type="slidenum">
              <a:rPr lang="en-US"/>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sz="3600" dirty="0">
                <a:ea typeface="ＭＳ Ｐゴシック" pitchFamily="-65" charset="-128"/>
              </a:rPr>
              <a:t>CDE Guidance</a:t>
            </a:r>
            <a:br>
              <a:rPr lang="en-US" dirty="0">
                <a:ea typeface="ＭＳ Ｐゴシック" pitchFamily="-65" charset="-128"/>
              </a:rPr>
            </a:br>
            <a:r>
              <a:rPr lang="en-US" sz="3600" dirty="0">
                <a:ea typeface="ＭＳ Ｐゴシック" pitchFamily="-65" charset="-128"/>
              </a:rPr>
              <a:t>Management Bulletin June 2015</a:t>
            </a:r>
          </a:p>
        </p:txBody>
      </p:sp>
      <p:sp>
        <p:nvSpPr>
          <p:cNvPr id="80899" name="Content Placeholder 2"/>
          <p:cNvSpPr>
            <a:spLocks noGrp="1"/>
          </p:cNvSpPr>
          <p:nvPr>
            <p:ph idx="1"/>
          </p:nvPr>
        </p:nvSpPr>
        <p:spPr>
          <a:xfrm>
            <a:off x="838200" y="1447800"/>
            <a:ext cx="7772400" cy="4648200"/>
          </a:xfrm>
        </p:spPr>
        <p:txBody>
          <a:bodyPr/>
          <a:lstStyle/>
          <a:p>
            <a:pPr marL="0" indent="0">
              <a:buFontTx/>
              <a:buNone/>
            </a:pPr>
            <a:r>
              <a:rPr lang="en-US" dirty="0">
                <a:ea typeface="ＭＳ Ｐゴシック" pitchFamily="-65" charset="-128"/>
              </a:rPr>
              <a:t>The management bulletin can be downloaded from the EESD website at:</a:t>
            </a:r>
          </a:p>
          <a:p>
            <a:pPr marL="0" indent="0">
              <a:buFontTx/>
              <a:buNone/>
            </a:pPr>
            <a:r>
              <a:rPr lang="en-US" sz="2800" dirty="0" err="1">
                <a:ea typeface="ＭＳ Ｐゴシック" pitchFamily="-65" charset="-128"/>
              </a:rPr>
              <a:t>http:www.cde.ca.gov</a:t>
            </a:r>
            <a:r>
              <a:rPr lang="en-US" sz="2800" dirty="0">
                <a:ea typeface="ＭＳ Ｐゴシック" pitchFamily="-65" charset="-128"/>
              </a:rPr>
              <a:t>/</a:t>
            </a:r>
            <a:r>
              <a:rPr lang="en-US" sz="2800" dirty="0" err="1">
                <a:ea typeface="ＭＳ Ｐゴシック" pitchFamily="-65" charset="-128"/>
              </a:rPr>
              <a:t>sp</a:t>
            </a:r>
            <a:r>
              <a:rPr lang="en-US" sz="2800" dirty="0">
                <a:ea typeface="ＭＳ Ｐゴシック" pitchFamily="-65" charset="-128"/>
              </a:rPr>
              <a:t>/cd/ci/mb1004.asp</a:t>
            </a:r>
          </a:p>
          <a:p>
            <a:pPr marL="0" indent="0">
              <a:buFontTx/>
              <a:buNone/>
            </a:pPr>
            <a:endParaRPr lang="en-US" sz="2800" dirty="0">
              <a:ea typeface="ＭＳ Ｐゴシック" pitchFamily="-65" charset="-128"/>
            </a:endParaRPr>
          </a:p>
          <a:p>
            <a:pPr marL="0" indent="0">
              <a:buFontTx/>
              <a:buNone/>
            </a:pPr>
            <a:r>
              <a:rPr lang="en-US" sz="2800" dirty="0">
                <a:ea typeface="ＭＳ Ｐゴシック" pitchFamily="-65" charset="-128"/>
              </a:rPr>
              <a:t>Take five minutes to read the bulletin and use the highlighter as you read.</a:t>
            </a:r>
          </a:p>
        </p:txBody>
      </p:sp>
      <p:sp>
        <p:nvSpPr>
          <p:cNvPr id="80900" name="Slide Number Placeholder 4"/>
          <p:cNvSpPr>
            <a:spLocks noGrp="1"/>
          </p:cNvSpPr>
          <p:nvPr>
            <p:ph type="sldNum" sz="quarter" idx="10"/>
          </p:nvPr>
        </p:nvSpPr>
        <p:spPr>
          <a:noFill/>
        </p:spPr>
        <p:txBody>
          <a:bodyPr/>
          <a:lstStyle/>
          <a:p>
            <a:fld id="{6D43C6AC-C185-D044-8D9B-F05886BAB234}" type="slidenum">
              <a:rPr lang="en-US"/>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990600" y="76200"/>
            <a:ext cx="7239000" cy="914400"/>
          </a:xfrm>
        </p:spPr>
        <p:txBody>
          <a:bodyPr/>
          <a:lstStyle/>
          <a:p>
            <a:pPr eaLnBrk="1" hangingPunct="1"/>
            <a:r>
              <a:rPr lang="en-US" sz="4000" dirty="0">
                <a:ea typeface="ＭＳ Ｐゴシック" pitchFamily="-65" charset="-128"/>
              </a:rPr>
              <a:t>Treasure Hunt - Version 1</a:t>
            </a:r>
          </a:p>
        </p:txBody>
      </p:sp>
      <p:sp>
        <p:nvSpPr>
          <p:cNvPr id="81925" name="Slide Number Placeholder 5"/>
          <p:cNvSpPr>
            <a:spLocks noGrp="1"/>
          </p:cNvSpPr>
          <p:nvPr>
            <p:ph type="sldNum" sz="quarter" idx="10"/>
          </p:nvPr>
        </p:nvSpPr>
        <p:spPr>
          <a:noFill/>
        </p:spPr>
        <p:txBody>
          <a:bodyPr/>
          <a:lstStyle/>
          <a:p>
            <a:fld id="{83D08831-05F8-A84F-B001-3398114FCE63}" type="slidenum">
              <a:rPr lang="en-US"/>
              <a:pPr/>
              <a:t>13</a:t>
            </a:fld>
            <a:endParaRPr lang="en-US"/>
          </a:p>
        </p:txBody>
      </p:sp>
      <p:pic>
        <p:nvPicPr>
          <p:cNvPr id="3" name="Content Placeholder 2" descr="treasure chest.jp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rot="560197">
            <a:off x="7485826" y="703648"/>
            <a:ext cx="1262889" cy="1267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3454729" y="2808847"/>
            <a:ext cx="184666" cy="1323439"/>
          </a:xfrm>
          <a:prstGeom prst="rect">
            <a:avLst/>
          </a:prstGeom>
          <a:noFill/>
        </p:spPr>
        <p:txBody>
          <a:bodyPr wrap="none" rtlCol="0">
            <a:spAutoFit/>
          </a:bodyPr>
          <a:lstStyle/>
          <a:p>
            <a:endParaRPr lang="en-US" dirty="0"/>
          </a:p>
        </p:txBody>
      </p:sp>
      <p:sp>
        <p:nvSpPr>
          <p:cNvPr id="5" name="TextBox 4"/>
          <p:cNvSpPr txBox="1"/>
          <p:nvPr/>
        </p:nvSpPr>
        <p:spPr>
          <a:xfrm>
            <a:off x="2133600" y="1600200"/>
            <a:ext cx="2397133" cy="369332"/>
          </a:xfrm>
          <a:prstGeom prst="rect">
            <a:avLst/>
          </a:prstGeom>
          <a:noFill/>
        </p:spPr>
        <p:txBody>
          <a:bodyPr wrap="square" rtlCol="0">
            <a:spAutoFit/>
          </a:bodyPr>
          <a:lstStyle/>
          <a:p>
            <a:endParaRPr lang="en-US" sz="1800" dirty="0"/>
          </a:p>
        </p:txBody>
      </p:sp>
      <p:pic>
        <p:nvPicPr>
          <p:cNvPr id="20" name="Content Placeholder 4" descr="Screen Shot 2015-09-22 at 5.41.19 P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1219200" y="1447800"/>
            <a:ext cx="6041349" cy="42055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Picture26"/>
          <p:cNvPicPr>
            <a:picLocks noGrp="1" noChangeAspect="1" noChangeArrowheads="1"/>
          </p:cNvPicPr>
          <p:nvPr>
            <p:ph sz="half" idx="2"/>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1989138" y="3719513"/>
            <a:ext cx="2287587" cy="2144712"/>
          </a:xfrm>
        </p:spPr>
      </p:pic>
      <p:sp>
        <p:nvSpPr>
          <p:cNvPr id="82947" name="Rectangle 3"/>
          <p:cNvSpPr>
            <a:spLocks noGrp="1" noChangeArrowheads="1"/>
          </p:cNvSpPr>
          <p:nvPr>
            <p:ph type="title"/>
          </p:nvPr>
        </p:nvSpPr>
        <p:spPr>
          <a:xfrm>
            <a:off x="914400" y="228600"/>
            <a:ext cx="7239000" cy="914400"/>
          </a:xfrm>
        </p:spPr>
        <p:txBody>
          <a:bodyPr/>
          <a:lstStyle/>
          <a:p>
            <a:pPr defTabSz="114300" eaLnBrk="1" hangingPunct="1"/>
            <a:r>
              <a:rPr lang="en-US" sz="4000">
                <a:ea typeface="ＭＳ Ｐゴシック" pitchFamily="-65" charset="-128"/>
              </a:rPr>
              <a:t>DRDP Guidelines</a:t>
            </a:r>
          </a:p>
        </p:txBody>
      </p:sp>
      <p:sp>
        <p:nvSpPr>
          <p:cNvPr id="82948" name="Rectangle 4"/>
          <p:cNvSpPr>
            <a:spLocks noGrp="1" noChangeArrowheads="1"/>
          </p:cNvSpPr>
          <p:nvPr>
            <p:ph type="body" sz="half" idx="1"/>
          </p:nvPr>
        </p:nvSpPr>
        <p:spPr/>
        <p:txBody>
          <a:bodyPr/>
          <a:lstStyle/>
          <a:p>
            <a:pPr marL="0" indent="0" eaLnBrk="1" hangingPunct="1">
              <a:buFontTx/>
              <a:buNone/>
            </a:pPr>
            <a:r>
              <a:rPr lang="en-US" sz="2800" b="1">
                <a:ea typeface="ＭＳ Ｐゴシック" pitchFamily="-65" charset="-128"/>
              </a:rPr>
              <a:t>An age-appropriate version of the DRDP must be completed</a:t>
            </a:r>
            <a:r>
              <a:rPr lang="en-US" sz="2800">
                <a:ea typeface="ＭＳ Ｐゴシック" pitchFamily="-65" charset="-128"/>
              </a:rPr>
              <a:t> within 60 calendar days of the child’s enrollment and every six months thereafter.</a:t>
            </a:r>
          </a:p>
        </p:txBody>
      </p:sp>
      <p:sp>
        <p:nvSpPr>
          <p:cNvPr id="82949" name="Rectangle 5"/>
          <p:cNvSpPr>
            <a:spLocks noChangeArrowheads="1"/>
          </p:cNvSpPr>
          <p:nvPr/>
        </p:nvSpPr>
        <p:spPr bwMode="auto">
          <a:xfrm>
            <a:off x="685800" y="304800"/>
            <a:ext cx="7239000" cy="1143000"/>
          </a:xfrm>
          <a:prstGeom prst="rect">
            <a:avLst/>
          </a:prstGeom>
          <a:noFill/>
          <a:ln w="9525">
            <a:noFill/>
            <a:miter lim="800000"/>
            <a:headEnd/>
            <a:tailEnd/>
          </a:ln>
        </p:spPr>
        <p:txBody>
          <a:bodyPr anchor="ctr">
            <a:prstTxWarp prst="textNoShape">
              <a:avLst/>
            </a:prstTxWarp>
          </a:bodyPr>
          <a:lstStyle/>
          <a:p>
            <a:pPr algn="ctr"/>
            <a:endParaRPr lang="en-US" sz="4400"/>
          </a:p>
        </p:txBody>
      </p:sp>
      <p:sp>
        <p:nvSpPr>
          <p:cNvPr id="82950" name="Text Box 6"/>
          <p:cNvSpPr txBox="1">
            <a:spLocks noChangeArrowheads="1"/>
          </p:cNvSpPr>
          <p:nvPr/>
        </p:nvSpPr>
        <p:spPr bwMode="auto">
          <a:xfrm>
            <a:off x="4343400" y="4191000"/>
            <a:ext cx="3200400" cy="1373188"/>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2800">
                <a:solidFill>
                  <a:srgbClr val="CC0000"/>
                </a:solidFill>
              </a:rPr>
              <a:t>60 calendar days and every 6 months thereafter </a:t>
            </a:r>
          </a:p>
        </p:txBody>
      </p:sp>
      <p:sp>
        <p:nvSpPr>
          <p:cNvPr id="82951" name="Text Box 7"/>
          <p:cNvSpPr txBox="1">
            <a:spLocks noChangeArrowheads="1"/>
          </p:cNvSpPr>
          <p:nvPr/>
        </p:nvSpPr>
        <p:spPr bwMode="auto">
          <a:xfrm>
            <a:off x="2362200" y="4602163"/>
            <a:ext cx="1676400" cy="579437"/>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200" b="1"/>
              <a:t>60 days</a:t>
            </a:r>
          </a:p>
        </p:txBody>
      </p:sp>
      <p:sp>
        <p:nvSpPr>
          <p:cNvPr id="9" name="Slide Number Placeholder 8"/>
          <p:cNvSpPr>
            <a:spLocks noGrp="1"/>
          </p:cNvSpPr>
          <p:nvPr>
            <p:ph type="sldNum" sz="quarter" idx="10"/>
          </p:nvPr>
        </p:nvSpPr>
        <p:spPr/>
        <p:txBody>
          <a:bodyPr/>
          <a:lstStyle/>
          <a:p>
            <a:fld id="{BD672EC5-D120-324F-AA3D-B4B71D508589}" type="slidenum">
              <a:rPr lang="en-US"/>
              <a:pPr/>
              <a:t>14</a:t>
            </a:fld>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990599" y="152400"/>
            <a:ext cx="7543801" cy="1143000"/>
          </a:xfrm>
        </p:spPr>
        <p:txBody>
          <a:bodyPr>
            <a:noAutofit/>
          </a:bodyPr>
          <a:lstStyle/>
          <a:p>
            <a:pPr eaLnBrk="1" hangingPunct="1"/>
            <a:br>
              <a:rPr lang="en-US" sz="4000" dirty="0">
                <a:ea typeface="ＭＳ Ｐゴシック" pitchFamily="-65" charset="-128"/>
              </a:rPr>
            </a:br>
            <a:br>
              <a:rPr lang="en-US" sz="4000" dirty="0">
                <a:ea typeface="ＭＳ Ｐゴシック" pitchFamily="-65" charset="-128"/>
              </a:rPr>
            </a:br>
            <a:r>
              <a:rPr lang="en-US" sz="4000" dirty="0">
                <a:ea typeface="ＭＳ Ｐゴシック" pitchFamily="-65" charset="-128"/>
              </a:rPr>
              <a:t>Teachers and staff need to become familiar with the DRDP</a:t>
            </a:r>
            <a:br>
              <a:rPr lang="en-US" sz="4000" dirty="0">
                <a:solidFill>
                  <a:srgbClr val="FFFF00"/>
                </a:solidFill>
                <a:ea typeface="ＭＳ Ｐゴシック" pitchFamily="-65" charset="-128"/>
              </a:rPr>
            </a:br>
            <a:endParaRPr lang="en-US" sz="4000" dirty="0">
              <a:solidFill>
                <a:srgbClr val="FFFFFF"/>
              </a:solidFill>
              <a:ea typeface="ＭＳ Ｐゴシック" pitchFamily="-65" charset="-128"/>
            </a:endParaRPr>
          </a:p>
        </p:txBody>
      </p:sp>
      <p:pic>
        <p:nvPicPr>
          <p:cNvPr id="9" name="Content Placeholder 8" descr="MeasAtGlanceComp.tif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61286" y="2122251"/>
            <a:ext cx="3810000" cy="2918297"/>
          </a:xfrm>
          <a:prstGeom prst="rect">
            <a:avLst/>
          </a:prstGeom>
          <a:noFill/>
          <a:ln w="9525">
            <a:solidFill>
              <a:schemeClr val="accent1">
                <a:alpha val="58000"/>
              </a:schemeClr>
            </a:solidFill>
            <a:miter lim="800000"/>
            <a:headEnd/>
            <a:tailEnd/>
          </a:ln>
        </p:spPr>
      </p:pic>
      <p:pic>
        <p:nvPicPr>
          <p:cNvPr id="4" name="Content Placeholder 3"/>
          <p:cNvPicPr>
            <a:picLocks noGrp="1" noChangeAspect="1"/>
          </p:cNvPicPr>
          <p:nvPr>
            <p:ph sz="half" idx="2"/>
          </p:nvPr>
        </p:nvPicPr>
        <p:blipFill rotWithShape="1">
          <a:blip r:embed="rId4">
            <a:extLst>
              <a:ext uri="{28A0092B-C50C-407E-A947-70E740481C1C}">
                <a14:useLocalDpi xmlns:a14="http://schemas.microsoft.com/office/drawing/2010/main" val="0"/>
              </a:ext>
            </a:extLst>
          </a:blip>
          <a:stretch/>
        </p:blipFill>
        <p:spPr>
          <a:xfrm>
            <a:off x="4937986" y="2663767"/>
            <a:ext cx="3797223" cy="2925412"/>
          </a:xfrm>
          <a:prstGeom prst="rect">
            <a:avLst/>
          </a:prstGeom>
          <a:noFill/>
          <a:ln w="9525">
            <a:solidFill>
              <a:schemeClr val="accent1">
                <a:alpha val="58000"/>
              </a:schemeClr>
            </a:solidFill>
            <a:miter lim="800000"/>
            <a:headEnd/>
            <a:tailEnd/>
          </a:ln>
        </p:spPr>
      </p:pic>
      <p:sp>
        <p:nvSpPr>
          <p:cNvPr id="6" name="Slide Number Placeholder 5"/>
          <p:cNvSpPr>
            <a:spLocks noGrp="1"/>
          </p:cNvSpPr>
          <p:nvPr>
            <p:ph type="sldNum" sz="quarter" idx="10"/>
          </p:nvPr>
        </p:nvSpPr>
        <p:spPr/>
        <p:txBody>
          <a:bodyPr/>
          <a:lstStyle/>
          <a:p>
            <a:fld id="{50F5751C-4111-BB44-8E06-343386F24A23}" type="slidenum">
              <a:rPr lang="en-US"/>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219575" y="3040063"/>
            <a:ext cx="9144000" cy="420687"/>
          </a:xfrm>
          <a:prstGeom prst="rect">
            <a:avLst/>
          </a:prstGeom>
          <a:noFill/>
          <a:ln w="9525">
            <a:noFill/>
            <a:miter lim="800000"/>
            <a:headEnd/>
            <a:tailEnd/>
          </a:ln>
        </p:spPr>
        <p:txBody>
          <a:bodyPr>
            <a:prstTxWarp prst="textNoShape">
              <a:avLst/>
            </a:prstTxWarp>
            <a:spAutoFit/>
          </a:bodyPr>
          <a:lstStyle/>
          <a:p>
            <a:pPr>
              <a:lnSpc>
                <a:spcPct val="90000"/>
              </a:lnSpc>
              <a:spcBef>
                <a:spcPct val="20000"/>
              </a:spcBef>
            </a:pPr>
            <a:endParaRPr lang="en-US" sz="2400"/>
          </a:p>
        </p:txBody>
      </p:sp>
      <p:sp>
        <p:nvSpPr>
          <p:cNvPr id="84995" name="Rectangle 3"/>
          <p:cNvSpPr>
            <a:spLocks noGrp="1" noChangeArrowheads="1"/>
          </p:cNvSpPr>
          <p:nvPr>
            <p:ph type="title"/>
          </p:nvPr>
        </p:nvSpPr>
        <p:spPr/>
        <p:txBody>
          <a:bodyPr/>
          <a:lstStyle/>
          <a:p>
            <a:pPr eaLnBrk="1" hangingPunct="1"/>
            <a:r>
              <a:rPr lang="en-US" sz="4000" dirty="0">
                <a:ea typeface="ＭＳ Ｐゴシック" pitchFamily="-65" charset="-128"/>
              </a:rPr>
              <a:t>The DRDP was developed </a:t>
            </a:r>
            <a:br>
              <a:rPr lang="en-US" sz="4000" dirty="0">
                <a:ea typeface="ＭＳ Ｐゴシック" pitchFamily="-65" charset="-128"/>
              </a:rPr>
            </a:br>
            <a:r>
              <a:rPr lang="en-US" sz="4000" dirty="0">
                <a:ea typeface="ＭＳ Ｐゴシック" pitchFamily="-65" charset="-128"/>
              </a:rPr>
              <a:t>by the:</a:t>
            </a:r>
          </a:p>
        </p:txBody>
      </p:sp>
      <p:sp>
        <p:nvSpPr>
          <p:cNvPr id="84996" name="Rectangle 4"/>
          <p:cNvSpPr>
            <a:spLocks noGrp="1" noChangeArrowheads="1"/>
          </p:cNvSpPr>
          <p:nvPr>
            <p:ph idx="1"/>
          </p:nvPr>
        </p:nvSpPr>
        <p:spPr/>
        <p:txBody>
          <a:bodyPr/>
          <a:lstStyle/>
          <a:p>
            <a:pPr eaLnBrk="1" hangingPunct="1"/>
            <a:r>
              <a:rPr lang="en-US" sz="2800" dirty="0">
                <a:ea typeface="ＭＳ Ｐゴシック" pitchFamily="-65" charset="-128"/>
              </a:rPr>
              <a:t>California Department of Education, Child Development Division- (now Early Education and Support Division)</a:t>
            </a:r>
          </a:p>
          <a:p>
            <a:pPr eaLnBrk="1" hangingPunct="1"/>
            <a:r>
              <a:rPr lang="en-US" sz="2800" dirty="0">
                <a:ea typeface="ＭＳ Ｐゴシック" pitchFamily="-65" charset="-128"/>
              </a:rPr>
              <a:t>WestEd Center for Child and Family Studies</a:t>
            </a:r>
          </a:p>
          <a:p>
            <a:pPr eaLnBrk="1" hangingPunct="1"/>
            <a:r>
              <a:rPr lang="en-US" sz="2800" dirty="0">
                <a:ea typeface="ＭＳ Ｐゴシック" pitchFamily="-65" charset="-128"/>
              </a:rPr>
              <a:t>University of California, BEAR Center</a:t>
            </a:r>
          </a:p>
          <a:p>
            <a:pPr eaLnBrk="1" hangingPunct="1">
              <a:lnSpc>
                <a:spcPct val="50000"/>
              </a:lnSpc>
              <a:spcBef>
                <a:spcPct val="0"/>
              </a:spcBef>
              <a:buFontTx/>
              <a:buNone/>
            </a:pPr>
            <a:r>
              <a:rPr lang="en-US" sz="2800" dirty="0">
                <a:ea typeface="ＭＳ Ｐゴシック" pitchFamily="-65" charset="-128"/>
              </a:rPr>
              <a:t> </a:t>
            </a:r>
            <a:endParaRPr lang="en-US" sz="1000" dirty="0">
              <a:ea typeface="ＭＳ Ｐゴシック" pitchFamily="-65" charset="-128"/>
            </a:endParaRPr>
          </a:p>
          <a:p>
            <a:pPr eaLnBrk="1" hangingPunct="1">
              <a:spcBef>
                <a:spcPct val="0"/>
              </a:spcBef>
              <a:buFontTx/>
              <a:buNone/>
            </a:pPr>
            <a:endParaRPr lang="en-US" sz="2800" i="1" dirty="0">
              <a:ea typeface="ＭＳ Ｐゴシック" pitchFamily="-65" charset="-128"/>
            </a:endParaRPr>
          </a:p>
          <a:p>
            <a:pPr eaLnBrk="1" hangingPunct="1">
              <a:spcBef>
                <a:spcPct val="0"/>
              </a:spcBef>
              <a:buFontTx/>
              <a:buNone/>
            </a:pPr>
            <a:r>
              <a:rPr lang="en-US" sz="2800" i="1" dirty="0">
                <a:ea typeface="ＭＳ Ｐゴシック" pitchFamily="-65" charset="-128"/>
              </a:rPr>
              <a:t>With valuable input from teachers and directors who participated in the research study</a:t>
            </a:r>
          </a:p>
        </p:txBody>
      </p:sp>
      <p:sp>
        <p:nvSpPr>
          <p:cNvPr id="84997" name="Slide Number Placeholder 5"/>
          <p:cNvSpPr>
            <a:spLocks noGrp="1"/>
          </p:cNvSpPr>
          <p:nvPr>
            <p:ph type="sldNum" sz="quarter" idx="10"/>
          </p:nvPr>
        </p:nvSpPr>
        <p:spPr>
          <a:noFill/>
        </p:spPr>
        <p:txBody>
          <a:bodyPr/>
          <a:lstStyle/>
          <a:p>
            <a:fld id="{65B3653A-A418-A047-B909-FF149797D672}" type="slidenum">
              <a:rPr lang="en-US"/>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descr="common-core-standards.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4600" y="5181600"/>
            <a:ext cx="2895600" cy="787400"/>
          </a:xfrm>
          <a:prstGeom prst="rect">
            <a:avLst/>
          </a:prstGeom>
          <a:noFill/>
          <a:ln w="9525">
            <a:noFill/>
            <a:miter lim="800000"/>
            <a:headEnd/>
            <a:tailEnd/>
          </a:ln>
        </p:spPr>
      </p:pic>
      <p:pic>
        <p:nvPicPr>
          <p:cNvPr id="35843" name="Picture 7" descr="Screen Shot 2014-01-05 at 5.52.26 PM.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66800" y="762000"/>
            <a:ext cx="2362200" cy="2806700"/>
          </a:xfrm>
          <a:prstGeom prst="rect">
            <a:avLst/>
          </a:prstGeom>
          <a:noFill/>
          <a:ln w="9525">
            <a:noFill/>
            <a:miter lim="800000"/>
            <a:headEnd/>
            <a:tailEnd/>
          </a:ln>
        </p:spPr>
      </p:pic>
      <p:pic>
        <p:nvPicPr>
          <p:cNvPr id="35845" name="Content Placeholder 4" descr="Screen Shot 2014-01-05 at 5.50.56 PM.png"/>
          <p:cNvPicPr>
            <a:picLocks noGrp="1" noChangeAspect="1"/>
          </p:cNvPicPr>
          <p:nvPr>
            <p:ph idx="1"/>
          </p:nvPr>
        </p:nvPicPr>
        <p:blipFill>
          <a:blip r:embed="rId5" cstate="email">
            <a:extLst>
              <a:ext uri="{28A0092B-C50C-407E-A947-70E740481C1C}">
                <a14:useLocalDpi xmlns:a14="http://schemas.microsoft.com/office/drawing/2010/main" val="0"/>
              </a:ext>
            </a:extLst>
          </a:blip>
          <a:srcRect/>
          <a:stretch>
            <a:fillRect/>
          </a:stretch>
        </p:blipFill>
        <p:spPr>
          <a:xfrm>
            <a:off x="2590800" y="1295400"/>
            <a:ext cx="2400300" cy="3105150"/>
          </a:xfrm>
          <a:ln>
            <a:solidFill>
              <a:schemeClr val="accent1">
                <a:alpha val="58000"/>
              </a:schemeClr>
            </a:solidFill>
          </a:ln>
        </p:spPr>
      </p:pic>
      <p:pic>
        <p:nvPicPr>
          <p:cNvPr id="35846" name="Picture 5" descr="Screen Shot 2014-01-05 at 5.51.14 PM.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14800" y="1905000"/>
            <a:ext cx="2432050" cy="3105150"/>
          </a:xfrm>
          <a:prstGeom prst="rect">
            <a:avLst/>
          </a:prstGeom>
          <a:noFill/>
          <a:ln w="9525">
            <a:solidFill>
              <a:schemeClr val="accent1">
                <a:alpha val="58000"/>
              </a:schemeClr>
            </a:solidFill>
            <a:miter lim="800000"/>
            <a:headEnd/>
            <a:tailEnd/>
          </a:ln>
        </p:spPr>
      </p:pic>
      <p:pic>
        <p:nvPicPr>
          <p:cNvPr id="35847" name="Picture 6" descr="Screen Shot 2014-01-05 at 5.51.48 PM.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96000" y="2438400"/>
            <a:ext cx="2432050" cy="3105150"/>
          </a:xfrm>
          <a:prstGeom prst="rect">
            <a:avLst/>
          </a:prstGeom>
          <a:noFill/>
          <a:ln w="9525">
            <a:solidFill>
              <a:schemeClr val="accent1">
                <a:alpha val="58000"/>
              </a:schemeClr>
            </a:solidFill>
            <a:miter lim="800000"/>
            <a:headEnd/>
            <a:tailEnd/>
          </a:ln>
        </p:spPr>
      </p:pic>
      <p:sp>
        <p:nvSpPr>
          <p:cNvPr id="2" name="Slide Number Placeholder 1"/>
          <p:cNvSpPr>
            <a:spLocks noGrp="1"/>
          </p:cNvSpPr>
          <p:nvPr>
            <p:ph type="sldNum" sz="quarter" idx="10"/>
          </p:nvPr>
        </p:nvSpPr>
        <p:spPr/>
        <p:txBody>
          <a:bodyPr/>
          <a:lstStyle/>
          <a:p>
            <a:fld id="{73E63A98-4574-D54E-ADBF-963175478641}" type="slidenum">
              <a:rPr lang="en-US" smtClean="0"/>
              <a:pPr/>
              <a:t>17</a:t>
            </a:fld>
            <a:endParaRPr lang="en-US"/>
          </a:p>
        </p:txBody>
      </p:sp>
    </p:spTree>
    <p:extLst>
      <p:ext uri="{BB962C8B-B14F-4D97-AF65-F5344CB8AC3E}">
        <p14:creationId xmlns:p14="http://schemas.microsoft.com/office/powerpoint/2010/main" val="1118935645"/>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ea typeface="ＭＳ Ｐゴシック" pitchFamily="-65" charset="-128"/>
              </a:rPr>
              <a:t>Build A Tower </a:t>
            </a:r>
          </a:p>
        </p:txBody>
      </p:sp>
      <p:sp>
        <p:nvSpPr>
          <p:cNvPr id="87043" name="Content Placeholder 2"/>
          <p:cNvSpPr>
            <a:spLocks noGrp="1"/>
          </p:cNvSpPr>
          <p:nvPr>
            <p:ph idx="1"/>
          </p:nvPr>
        </p:nvSpPr>
        <p:spPr/>
        <p:txBody>
          <a:bodyPr/>
          <a:lstStyle/>
          <a:p>
            <a:r>
              <a:rPr lang="en-US" dirty="0">
                <a:ea typeface="ＭＳ Ｐゴシック" pitchFamily="-65" charset="-128"/>
              </a:rPr>
              <a:t>Use the items on your table.</a:t>
            </a:r>
          </a:p>
          <a:p>
            <a:r>
              <a:rPr lang="en-US" dirty="0">
                <a:ea typeface="ＭＳ Ｐゴシック" pitchFamily="-65" charset="-128"/>
              </a:rPr>
              <a:t>As a group, build a tower.</a:t>
            </a:r>
          </a:p>
          <a:p>
            <a:r>
              <a:rPr lang="en-US" dirty="0">
                <a:ea typeface="ＭＳ Ｐゴシック" pitchFamily="-65" charset="-128"/>
              </a:rPr>
              <a:t>You have five minutes. </a:t>
            </a:r>
          </a:p>
        </p:txBody>
      </p:sp>
      <p:pic>
        <p:nvPicPr>
          <p:cNvPr id="6" name="Picture 5" descr="boybuilding blocktowe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2819400"/>
            <a:ext cx="2340864" cy="3121152"/>
          </a:xfrm>
          <a:prstGeom prst="rect">
            <a:avLst/>
          </a:prstGeom>
          <a:ln>
            <a:noFill/>
          </a:ln>
          <a:effectLst>
            <a:softEdge rad="112500"/>
          </a:effectLst>
        </p:spPr>
      </p:pic>
      <p:sp>
        <p:nvSpPr>
          <p:cNvPr id="87045" name="Slide Number Placeholder 6"/>
          <p:cNvSpPr>
            <a:spLocks noGrp="1"/>
          </p:cNvSpPr>
          <p:nvPr>
            <p:ph type="sldNum" sz="quarter" idx="10"/>
          </p:nvPr>
        </p:nvSpPr>
        <p:spPr>
          <a:noFill/>
        </p:spPr>
        <p:txBody>
          <a:bodyPr/>
          <a:lstStyle/>
          <a:p>
            <a:fld id="{0DCAF568-16C0-9D4B-A899-A0C625F53E2A}" type="slidenum">
              <a:rPr lang="en-US"/>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ea typeface="ＭＳ Ｐゴシック" pitchFamily="-65" charset="-128"/>
              </a:rPr>
              <a:t>Key Points </a:t>
            </a:r>
          </a:p>
        </p:txBody>
      </p:sp>
      <p:sp>
        <p:nvSpPr>
          <p:cNvPr id="88067" name="Content Placeholder 2"/>
          <p:cNvSpPr>
            <a:spLocks noGrp="1"/>
          </p:cNvSpPr>
          <p:nvPr>
            <p:ph idx="1"/>
          </p:nvPr>
        </p:nvSpPr>
        <p:spPr/>
        <p:txBody>
          <a:bodyPr/>
          <a:lstStyle/>
          <a:p>
            <a:r>
              <a:rPr lang="en-US">
                <a:ea typeface="ＭＳ Ｐゴシック" pitchFamily="-65" charset="-128"/>
              </a:rPr>
              <a:t>What was your first step?</a:t>
            </a:r>
          </a:p>
          <a:p>
            <a:r>
              <a:rPr lang="en-US">
                <a:ea typeface="ＭＳ Ｐゴシック" pitchFamily="-65" charset="-128"/>
              </a:rPr>
              <a:t>How did you know to start there?</a:t>
            </a:r>
          </a:p>
          <a:p>
            <a:r>
              <a:rPr lang="en-US">
                <a:ea typeface="ＭＳ Ｐゴシック" pitchFamily="-65" charset="-128"/>
              </a:rPr>
              <a:t>What does this have to do with children’s learning?</a:t>
            </a:r>
          </a:p>
          <a:p>
            <a:pPr>
              <a:buFontTx/>
              <a:buNone/>
            </a:pPr>
            <a:endParaRPr lang="en-US">
              <a:ea typeface="ＭＳ Ｐゴシック" pitchFamily="-65" charset="-128"/>
            </a:endParaRPr>
          </a:p>
        </p:txBody>
      </p:sp>
      <p:sp>
        <p:nvSpPr>
          <p:cNvPr id="88068" name="Slide Number Placeholder 4"/>
          <p:cNvSpPr>
            <a:spLocks noGrp="1"/>
          </p:cNvSpPr>
          <p:nvPr>
            <p:ph type="sldNum" sz="quarter" idx="10"/>
          </p:nvPr>
        </p:nvSpPr>
        <p:spPr>
          <a:noFill/>
        </p:spPr>
        <p:txBody>
          <a:bodyPr/>
          <a:lstStyle/>
          <a:p>
            <a:fld id="{5A64687C-CCAD-4E46-B05A-4B1BAB04E2A9}" type="slidenum">
              <a:rPr lang="en-US"/>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z="4000">
                <a:ea typeface="ＭＳ Ｐゴシック" pitchFamily="-65" charset="-128"/>
              </a:rPr>
              <a:t>We observe…</a:t>
            </a:r>
          </a:p>
        </p:txBody>
      </p:sp>
      <p:sp>
        <p:nvSpPr>
          <p:cNvPr id="69635" name="Rectangle 3"/>
          <p:cNvSpPr>
            <a:spLocks noGrp="1" noChangeArrowheads="1"/>
          </p:cNvSpPr>
          <p:nvPr>
            <p:ph type="body" sz="half" idx="1"/>
          </p:nvPr>
        </p:nvSpPr>
        <p:spPr>
          <a:xfrm>
            <a:off x="838200" y="1295400"/>
            <a:ext cx="3810000" cy="4495800"/>
          </a:xfrm>
        </p:spPr>
        <p:txBody>
          <a:bodyPr/>
          <a:lstStyle/>
          <a:p>
            <a:pPr eaLnBrk="1" hangingPunct="1"/>
            <a:r>
              <a:rPr lang="en-US" sz="2800">
                <a:ea typeface="ＭＳ Ｐゴシック" pitchFamily="-65" charset="-128"/>
              </a:rPr>
              <a:t>As each child interacts with other children, adults, and environment</a:t>
            </a:r>
          </a:p>
          <a:p>
            <a:pPr eaLnBrk="1" hangingPunct="1">
              <a:buFontTx/>
              <a:buNone/>
            </a:pPr>
            <a:endParaRPr lang="en-US" sz="2800">
              <a:ea typeface="ＭＳ Ｐゴシック" pitchFamily="-65" charset="-128"/>
            </a:endParaRPr>
          </a:p>
          <a:p>
            <a:pPr eaLnBrk="1" hangingPunct="1"/>
            <a:r>
              <a:rPr lang="en-US" sz="2800">
                <a:ea typeface="ＭＳ Ｐゴシック" pitchFamily="-65" charset="-128"/>
              </a:rPr>
              <a:t>In the natural program setting</a:t>
            </a:r>
          </a:p>
        </p:txBody>
      </p:sp>
      <p:sp>
        <p:nvSpPr>
          <p:cNvPr id="7" name="Slide Number Placeholder 6"/>
          <p:cNvSpPr>
            <a:spLocks noGrp="1"/>
          </p:cNvSpPr>
          <p:nvPr>
            <p:ph type="sldNum" sz="quarter" idx="10"/>
          </p:nvPr>
        </p:nvSpPr>
        <p:spPr/>
        <p:txBody>
          <a:bodyPr/>
          <a:lstStyle/>
          <a:p>
            <a:fld id="{EE4CE92C-9FBC-E24A-8EA8-C82EF48316A6}" type="slidenum">
              <a:rPr lang="en-US"/>
              <a:pPr/>
              <a:t>2</a:t>
            </a:fld>
            <a:endParaRPr lang="en-US"/>
          </a:p>
        </p:txBody>
      </p:sp>
      <p:pic>
        <p:nvPicPr>
          <p:cNvPr id="11" name="Content Placeholder 4" descr="IT Pic 8.jpg"/>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a:stretch/>
        </p:blipFill>
        <p:spPr>
          <a:xfrm>
            <a:off x="5105400" y="1143000"/>
            <a:ext cx="3238310" cy="2304288"/>
          </a:xfrm>
        </p:spPr>
      </p:pic>
      <p:pic>
        <p:nvPicPr>
          <p:cNvPr id="9" name="Content Placeholder 8"/>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5181600" y="4114800"/>
            <a:ext cx="3238499" cy="20574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066800" y="228600"/>
            <a:ext cx="7239000" cy="1143000"/>
          </a:xfrm>
        </p:spPr>
        <p:txBody>
          <a:bodyPr/>
          <a:lstStyle/>
          <a:p>
            <a:pPr eaLnBrk="1" hangingPunct="1"/>
            <a:r>
              <a:rPr lang="en-US" sz="4000">
                <a:ea typeface="ＭＳ Ｐゴシック" pitchFamily="-65" charset="-128"/>
              </a:rPr>
              <a:t>Why was it important to align the DRDP to the foundations?</a:t>
            </a:r>
          </a:p>
        </p:txBody>
      </p:sp>
      <p:pic>
        <p:nvPicPr>
          <p:cNvPr id="89091" name="Picture 8" descr="image of puzzle piec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00400" y="1676400"/>
            <a:ext cx="2286000" cy="2286000"/>
          </a:xfrm>
        </p:spPr>
      </p:pic>
      <p:sp>
        <p:nvSpPr>
          <p:cNvPr id="89092" name="Text Box 12"/>
          <p:cNvSpPr txBox="1">
            <a:spLocks noChangeArrowheads="1"/>
          </p:cNvSpPr>
          <p:nvPr/>
        </p:nvSpPr>
        <p:spPr bwMode="auto">
          <a:xfrm>
            <a:off x="1066800" y="4114800"/>
            <a:ext cx="7154863" cy="1435100"/>
          </a:xfrm>
          <a:prstGeom prst="rect">
            <a:avLst/>
          </a:prstGeom>
          <a:noFill/>
          <a:ln w="9525">
            <a:noFill/>
            <a:miter lim="800000"/>
            <a:headEnd/>
            <a:tailEnd/>
          </a:ln>
        </p:spPr>
        <p:txBody>
          <a:bodyPr lIns="0" rIns="0" anchor="ctr" anchorCtr="1">
            <a:prstTxWarp prst="textNoShape">
              <a:avLst/>
            </a:prstTxWarp>
            <a:spAutoFit/>
          </a:bodyPr>
          <a:lstStyle/>
          <a:p>
            <a:r>
              <a:rPr lang="en-US" sz="2800" dirty="0">
                <a:solidFill>
                  <a:srgbClr val="000000"/>
                </a:solidFill>
              </a:rPr>
              <a:t>To ensure we assess what we want </a:t>
            </a:r>
          </a:p>
          <a:p>
            <a:r>
              <a:rPr lang="en-US" sz="2800" dirty="0">
                <a:solidFill>
                  <a:srgbClr val="000000"/>
                </a:solidFill>
              </a:rPr>
              <a:t>children to learn and that it is aligned to </a:t>
            </a:r>
          </a:p>
          <a:p>
            <a:r>
              <a:rPr lang="en-US" sz="2800" dirty="0">
                <a:solidFill>
                  <a:srgbClr val="000000"/>
                </a:solidFill>
              </a:rPr>
              <a:t>what is appropriate for children of this age.</a:t>
            </a:r>
          </a:p>
        </p:txBody>
      </p:sp>
      <p:sp>
        <p:nvSpPr>
          <p:cNvPr id="89093" name="Slide Number Placeholder 5"/>
          <p:cNvSpPr>
            <a:spLocks noGrp="1"/>
          </p:cNvSpPr>
          <p:nvPr>
            <p:ph type="sldNum" sz="quarter" idx="10"/>
          </p:nvPr>
        </p:nvSpPr>
        <p:spPr>
          <a:noFill/>
        </p:spPr>
        <p:txBody>
          <a:bodyPr/>
          <a:lstStyle/>
          <a:p>
            <a:fld id="{73DD37B3-CF2B-7546-95B7-757E64AB1DF4}" type="slidenum">
              <a:rPr lang="en-US"/>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990600" y="152400"/>
            <a:ext cx="7620000" cy="1143000"/>
          </a:xfrm>
        </p:spPr>
        <p:txBody>
          <a:bodyPr/>
          <a:lstStyle/>
          <a:p>
            <a:pPr eaLnBrk="1" hangingPunct="1"/>
            <a:r>
              <a:rPr lang="en-US" sz="4000" dirty="0">
                <a:ea typeface="ＭＳ Ｐゴシック" pitchFamily="-65" charset="-128"/>
              </a:rPr>
              <a:t>What is the relationship between the DRDP and the foundations?</a:t>
            </a:r>
          </a:p>
        </p:txBody>
      </p:sp>
      <p:sp>
        <p:nvSpPr>
          <p:cNvPr id="90115" name="Rectangle 3"/>
          <p:cNvSpPr>
            <a:spLocks noGrp="1" noChangeArrowheads="1"/>
          </p:cNvSpPr>
          <p:nvPr>
            <p:ph idx="1"/>
          </p:nvPr>
        </p:nvSpPr>
        <p:spPr/>
        <p:txBody>
          <a:bodyPr/>
          <a:lstStyle/>
          <a:p>
            <a:pPr eaLnBrk="1" hangingPunct="1">
              <a:spcBef>
                <a:spcPct val="30000"/>
              </a:spcBef>
              <a:spcAft>
                <a:spcPts val="1200"/>
              </a:spcAft>
            </a:pPr>
            <a:r>
              <a:rPr lang="en-US" sz="2600" dirty="0">
                <a:ea typeface="ＭＳ Ｐゴシック" pitchFamily="-65" charset="-128"/>
              </a:rPr>
              <a:t>The </a:t>
            </a:r>
            <a:r>
              <a:rPr lang="en-US" sz="2600" b="1" dirty="0">
                <a:ea typeface="ＭＳ Ｐゴシック" pitchFamily="-65" charset="-128"/>
              </a:rPr>
              <a:t>foundations</a:t>
            </a:r>
            <a:r>
              <a:rPr lang="en-US" sz="2600" dirty="0">
                <a:ea typeface="ＭＳ Ｐゴシック" pitchFamily="-65" charset="-128"/>
              </a:rPr>
              <a:t> tell us how children, with adequate support, typically learn and develop. </a:t>
            </a:r>
          </a:p>
          <a:p>
            <a:pPr eaLnBrk="1" hangingPunct="1">
              <a:spcBef>
                <a:spcPct val="30000"/>
              </a:spcBef>
              <a:spcAft>
                <a:spcPts val="1200"/>
              </a:spcAft>
            </a:pPr>
            <a:r>
              <a:rPr lang="en-US" sz="2600" dirty="0">
                <a:ea typeface="ＭＳ Ｐゴシック" pitchFamily="-65" charset="-128"/>
              </a:rPr>
              <a:t>The </a:t>
            </a:r>
            <a:r>
              <a:rPr lang="en-US" sz="2600" b="1" dirty="0">
                <a:ea typeface="ＭＳ Ｐゴシック" pitchFamily="-65" charset="-128"/>
              </a:rPr>
              <a:t>DRDP</a:t>
            </a:r>
            <a:r>
              <a:rPr lang="en-US" sz="2600" dirty="0">
                <a:ea typeface="ＭＳ Ｐゴシック" pitchFamily="-65" charset="-128"/>
              </a:rPr>
              <a:t> provides a structure and a tool for recording an individual child’s development and documenting progress.</a:t>
            </a:r>
          </a:p>
          <a:p>
            <a:pPr eaLnBrk="1" hangingPunct="1">
              <a:spcBef>
                <a:spcPct val="30000"/>
              </a:spcBef>
              <a:spcAft>
                <a:spcPts val="1200"/>
              </a:spcAft>
            </a:pPr>
            <a:r>
              <a:rPr lang="en-US" sz="2600" dirty="0">
                <a:ea typeface="ＭＳ Ｐゴシック" pitchFamily="-65" charset="-128"/>
              </a:rPr>
              <a:t>All volumes of the California Learning and Development Foundations provide the research backing for the DRDP (2015).</a:t>
            </a:r>
          </a:p>
          <a:p>
            <a:pPr eaLnBrk="1" hangingPunct="1">
              <a:spcBef>
                <a:spcPct val="30000"/>
              </a:spcBef>
            </a:pPr>
            <a:endParaRPr lang="en-US" sz="2600" dirty="0">
              <a:ea typeface="ＭＳ Ｐゴシック" pitchFamily="-65" charset="-128"/>
            </a:endParaRPr>
          </a:p>
        </p:txBody>
      </p:sp>
      <p:sp>
        <p:nvSpPr>
          <p:cNvPr id="90116" name="Slide Number Placeholder 4"/>
          <p:cNvSpPr>
            <a:spLocks noGrp="1"/>
          </p:cNvSpPr>
          <p:nvPr>
            <p:ph type="sldNum" sz="quarter" idx="10"/>
          </p:nvPr>
        </p:nvSpPr>
        <p:spPr>
          <a:noFill/>
        </p:spPr>
        <p:txBody>
          <a:bodyPr/>
          <a:lstStyle/>
          <a:p>
            <a:fld id="{F34B4691-80F0-5847-91AD-2FD7881A32CB}" type="slidenum">
              <a:rPr lang="en-US"/>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D27C5-80FA-D14F-938E-125372591D55}"/>
              </a:ext>
            </a:extLst>
          </p:cNvPr>
          <p:cNvSpPr>
            <a:spLocks noGrp="1"/>
          </p:cNvSpPr>
          <p:nvPr>
            <p:ph type="title" sz="quarter"/>
          </p:nvPr>
        </p:nvSpPr>
        <p:spPr/>
        <p:txBody>
          <a:bodyPr/>
          <a:lstStyle/>
          <a:p>
            <a:r>
              <a:rPr lang="en-US" dirty="0"/>
              <a:t>DRDP- Infant Toddler </a:t>
            </a:r>
          </a:p>
        </p:txBody>
      </p:sp>
      <p:pic>
        <p:nvPicPr>
          <p:cNvPr id="9" name="Content Placeholder 8">
            <a:extLst>
              <a:ext uri="{FF2B5EF4-FFF2-40B4-BE49-F238E27FC236}">
                <a16:creationId xmlns:a16="http://schemas.microsoft.com/office/drawing/2014/main" id="{98C6E39A-6F56-FE4A-B54B-736907D9BFDA}"/>
              </a:ext>
            </a:extLst>
          </p:cNvPr>
          <p:cNvPicPr>
            <a:picLocks noGrp="1" noChangeAspect="1"/>
          </p:cNvPicPr>
          <p:nvPr>
            <p:ph sz="quarter" idx="1"/>
          </p:nvPr>
        </p:nvPicPr>
        <p:blipFill>
          <a:blip r:embed="rId3"/>
          <a:stretch>
            <a:fillRect/>
          </a:stretch>
        </p:blipFill>
        <p:spPr>
          <a:xfrm>
            <a:off x="1295400" y="3771900"/>
            <a:ext cx="2417661" cy="1866900"/>
          </a:xfrm>
          <a:prstGeom prst="rect">
            <a:avLst/>
          </a:prstGeom>
          <a:ln w="57150">
            <a:solidFill>
              <a:srgbClr val="FFC000"/>
            </a:solidFill>
          </a:ln>
        </p:spPr>
      </p:pic>
      <p:sp>
        <p:nvSpPr>
          <p:cNvPr id="4" name="Content Placeholder 3">
            <a:extLst>
              <a:ext uri="{FF2B5EF4-FFF2-40B4-BE49-F238E27FC236}">
                <a16:creationId xmlns:a16="http://schemas.microsoft.com/office/drawing/2014/main" id="{24D55DF8-C2B9-2443-8157-D98002DE6E23}"/>
              </a:ext>
            </a:extLst>
          </p:cNvPr>
          <p:cNvSpPr>
            <a:spLocks noGrp="1"/>
          </p:cNvSpPr>
          <p:nvPr>
            <p:ph sz="quarter" idx="2"/>
          </p:nvPr>
        </p:nvSpPr>
        <p:spPr>
          <a:xfrm>
            <a:off x="4313518" y="3810000"/>
            <a:ext cx="3810000" cy="2171700"/>
          </a:xfrm>
        </p:spPr>
        <p:txBody>
          <a:bodyPr/>
          <a:lstStyle/>
          <a:p>
            <a:r>
              <a:rPr lang="en-US" dirty="0"/>
              <a:t>5 domains </a:t>
            </a:r>
          </a:p>
          <a:p>
            <a:r>
              <a:rPr lang="en-US" dirty="0"/>
              <a:t>21 measures </a:t>
            </a:r>
          </a:p>
        </p:txBody>
      </p:sp>
      <p:sp>
        <p:nvSpPr>
          <p:cNvPr id="6" name="Content Placeholder 5">
            <a:extLst>
              <a:ext uri="{FF2B5EF4-FFF2-40B4-BE49-F238E27FC236}">
                <a16:creationId xmlns:a16="http://schemas.microsoft.com/office/drawing/2014/main" id="{5D467667-DA65-6440-BA3A-FADC1BD106BA}"/>
              </a:ext>
            </a:extLst>
          </p:cNvPr>
          <p:cNvSpPr>
            <a:spLocks noGrp="1"/>
          </p:cNvSpPr>
          <p:nvPr>
            <p:ph sz="quarter" idx="4"/>
          </p:nvPr>
        </p:nvSpPr>
        <p:spPr>
          <a:xfrm>
            <a:off x="4313518" y="1524000"/>
            <a:ext cx="3810000" cy="2012203"/>
          </a:xfrm>
        </p:spPr>
        <p:txBody>
          <a:bodyPr/>
          <a:lstStyle/>
          <a:p>
            <a:r>
              <a:rPr lang="en-US" dirty="0"/>
              <a:t>5 domains </a:t>
            </a:r>
          </a:p>
          <a:p>
            <a:r>
              <a:rPr lang="en-US" dirty="0"/>
              <a:t>29 measures </a:t>
            </a:r>
          </a:p>
        </p:txBody>
      </p:sp>
      <p:sp>
        <p:nvSpPr>
          <p:cNvPr id="7" name="Slide Number Placeholder 6">
            <a:extLst>
              <a:ext uri="{FF2B5EF4-FFF2-40B4-BE49-F238E27FC236}">
                <a16:creationId xmlns:a16="http://schemas.microsoft.com/office/drawing/2014/main" id="{DA45DC09-4146-634C-8766-89653F078E5E}"/>
              </a:ext>
            </a:extLst>
          </p:cNvPr>
          <p:cNvSpPr>
            <a:spLocks noGrp="1"/>
          </p:cNvSpPr>
          <p:nvPr>
            <p:ph type="sldNum" sz="quarter" idx="10"/>
          </p:nvPr>
        </p:nvSpPr>
        <p:spPr/>
        <p:txBody>
          <a:bodyPr/>
          <a:lstStyle/>
          <a:p>
            <a:fld id="{8A163CCF-A911-4242-B0B2-7CDFEB4D4F6D}" type="slidenum">
              <a:rPr lang="en-US" smtClean="0"/>
              <a:pPr/>
              <a:t>22</a:t>
            </a:fld>
            <a:endParaRPr lang="en-US"/>
          </a:p>
        </p:txBody>
      </p:sp>
      <p:pic>
        <p:nvPicPr>
          <p:cNvPr id="10" name="Content Placeholder 9">
            <a:extLst>
              <a:ext uri="{FF2B5EF4-FFF2-40B4-BE49-F238E27FC236}">
                <a16:creationId xmlns:a16="http://schemas.microsoft.com/office/drawing/2014/main" id="{F7D74992-9F2D-634F-9A3C-19EFB89CC5A8}"/>
              </a:ext>
            </a:extLst>
          </p:cNvPr>
          <p:cNvPicPr>
            <a:picLocks noGrp="1" noChangeAspect="1"/>
          </p:cNvPicPr>
          <p:nvPr>
            <p:ph sz="quarter" idx="3"/>
          </p:nvPr>
        </p:nvPicPr>
        <p:blipFill rotWithShape="1">
          <a:blip r:embed="rId4" cstate="email">
            <a:extLst>
              <a:ext uri="{28A0092B-C50C-407E-A947-70E740481C1C}">
                <a14:useLocalDpi xmlns:a14="http://schemas.microsoft.com/office/drawing/2010/main" val="0"/>
              </a:ext>
            </a:extLst>
          </a:blip>
          <a:srcRect/>
          <a:stretch/>
        </p:blipFill>
        <p:spPr>
          <a:xfrm>
            <a:off x="1361230" y="1543797"/>
            <a:ext cx="2286000" cy="1803400"/>
          </a:xfrm>
          <a:prstGeom prst="rect">
            <a:avLst/>
          </a:prstGeom>
          <a:ln w="57150">
            <a:solidFill>
              <a:srgbClr val="FFC000"/>
            </a:solidFill>
          </a:ln>
        </p:spPr>
      </p:pic>
    </p:spTree>
    <p:extLst>
      <p:ext uri="{BB962C8B-B14F-4D97-AF65-F5344CB8AC3E}">
        <p14:creationId xmlns:p14="http://schemas.microsoft.com/office/powerpoint/2010/main" val="3441644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2"/>
          </p:nvPr>
        </p:nvSpPr>
        <p:spPr>
          <a:xfrm>
            <a:off x="4191000" y="1030126"/>
            <a:ext cx="4191000" cy="1523519"/>
          </a:xfrm>
        </p:spPr>
        <p:txBody>
          <a:bodyPr/>
          <a:lstStyle/>
          <a:p>
            <a:r>
              <a:rPr lang="en-US" sz="2400" dirty="0"/>
              <a:t>8 Domains </a:t>
            </a:r>
          </a:p>
          <a:p>
            <a:r>
              <a:rPr lang="en-US" sz="2400" dirty="0"/>
              <a:t>56 Measures  </a:t>
            </a:r>
          </a:p>
          <a:p>
            <a:r>
              <a:rPr lang="en-US" sz="2400" dirty="0"/>
              <a:t>10 Conditional Measures  </a:t>
            </a:r>
          </a:p>
          <a:p>
            <a:endParaRPr lang="en-US" sz="2400" dirty="0"/>
          </a:p>
        </p:txBody>
      </p:sp>
      <p:sp>
        <p:nvSpPr>
          <p:cNvPr id="2" name="Content Placeholder 1"/>
          <p:cNvSpPr>
            <a:spLocks noGrp="1"/>
          </p:cNvSpPr>
          <p:nvPr>
            <p:ph sz="quarter" idx="3"/>
          </p:nvPr>
        </p:nvSpPr>
        <p:spPr>
          <a:xfrm>
            <a:off x="4191000" y="2895600"/>
            <a:ext cx="4229100" cy="1560394"/>
          </a:xfrm>
        </p:spPr>
        <p:txBody>
          <a:bodyPr/>
          <a:lstStyle/>
          <a:p>
            <a:r>
              <a:rPr lang="en-US" sz="2400" dirty="0"/>
              <a:t>6 Domains </a:t>
            </a:r>
          </a:p>
          <a:p>
            <a:r>
              <a:rPr lang="en-US" sz="2400" dirty="0"/>
              <a:t>43 Measures </a:t>
            </a:r>
          </a:p>
          <a:p>
            <a:r>
              <a:rPr lang="en-US" sz="2400" dirty="0"/>
              <a:t>13 Conditional Measures</a:t>
            </a:r>
          </a:p>
          <a:p>
            <a:endParaRPr lang="en-US" sz="2400" dirty="0"/>
          </a:p>
        </p:txBody>
      </p:sp>
      <p:sp>
        <p:nvSpPr>
          <p:cNvPr id="3" name="Content Placeholder 2"/>
          <p:cNvSpPr>
            <a:spLocks noGrp="1"/>
          </p:cNvSpPr>
          <p:nvPr>
            <p:ph sz="quarter" idx="4"/>
          </p:nvPr>
        </p:nvSpPr>
        <p:spPr>
          <a:xfrm>
            <a:off x="4191000" y="4797949"/>
            <a:ext cx="3810000" cy="1553377"/>
          </a:xfrm>
        </p:spPr>
        <p:txBody>
          <a:bodyPr/>
          <a:lstStyle/>
          <a:p>
            <a:r>
              <a:rPr lang="en-US" sz="2400" dirty="0"/>
              <a:t>5 Sub-Domains </a:t>
            </a:r>
          </a:p>
          <a:p>
            <a:r>
              <a:rPr lang="en-US" sz="2400" dirty="0"/>
              <a:t>29 Measures </a:t>
            </a:r>
          </a:p>
          <a:p>
            <a:endParaRPr lang="en-US" sz="2400" dirty="0"/>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42429" y="1030126"/>
            <a:ext cx="1991371" cy="1523519"/>
          </a:xfrm>
          <a:prstGeom prst="rect">
            <a:avLst/>
          </a:prstGeom>
          <a:ln w="57150">
            <a:solidFill>
              <a:srgbClr val="FFC000"/>
            </a:solidFill>
          </a:ln>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737947" y="2895600"/>
            <a:ext cx="1995853" cy="1560394"/>
          </a:xfrm>
          <a:prstGeom prst="rect">
            <a:avLst/>
          </a:prstGeom>
          <a:ln w="38100" cap="sq">
            <a:solidFill>
              <a:srgbClr val="FFC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8B1D7236-FF01-A640-9E2F-C9F495EF0393}"/>
              </a:ext>
            </a:extLst>
          </p:cNvPr>
          <p:cNvPicPr>
            <a:picLocks noChangeAspect="1"/>
          </p:cNvPicPr>
          <p:nvPr/>
        </p:nvPicPr>
        <p:blipFill>
          <a:blip r:embed="rId5"/>
          <a:stretch>
            <a:fillRect/>
          </a:stretch>
        </p:blipFill>
        <p:spPr>
          <a:xfrm>
            <a:off x="1741222" y="4800600"/>
            <a:ext cx="1992578" cy="1550726"/>
          </a:xfrm>
          <a:prstGeom prst="rect">
            <a:avLst/>
          </a:prstGeom>
          <a:ln w="38100" cap="sq">
            <a:solidFill>
              <a:srgbClr val="FFC000"/>
            </a:solidFill>
            <a:miter lim="800000"/>
          </a:ln>
          <a:effectLst>
            <a:outerShdw blurRad="57150" dist="50800" dir="2700000" algn="tl" rotWithShape="0">
              <a:srgbClr val="000000">
                <a:alpha val="40000"/>
              </a:srgbClr>
            </a:outerShdw>
          </a:effectLst>
        </p:spPr>
      </p:pic>
      <p:sp>
        <p:nvSpPr>
          <p:cNvPr id="9" name="Title 1">
            <a:extLst>
              <a:ext uri="{FF2B5EF4-FFF2-40B4-BE49-F238E27FC236}">
                <a16:creationId xmlns:a16="http://schemas.microsoft.com/office/drawing/2014/main" id="{AD7ED1EA-BE58-A243-A0B0-7AD2B1F935A7}"/>
              </a:ext>
            </a:extLst>
          </p:cNvPr>
          <p:cNvSpPr>
            <a:spLocks noGrp="1"/>
          </p:cNvSpPr>
          <p:nvPr>
            <p:ph type="title" sz="quarter"/>
          </p:nvPr>
        </p:nvSpPr>
        <p:spPr>
          <a:xfrm>
            <a:off x="685800" y="0"/>
            <a:ext cx="7239000" cy="1143000"/>
          </a:xfrm>
        </p:spPr>
        <p:txBody>
          <a:bodyPr/>
          <a:lstStyle/>
          <a:p>
            <a:r>
              <a:rPr lang="en-US" sz="3600" dirty="0"/>
              <a:t>DRDP- Preschool</a:t>
            </a:r>
          </a:p>
        </p:txBody>
      </p:sp>
    </p:spTree>
    <p:extLst>
      <p:ext uri="{BB962C8B-B14F-4D97-AF65-F5344CB8AC3E}">
        <p14:creationId xmlns:p14="http://schemas.microsoft.com/office/powerpoint/2010/main" val="2152889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938" y="180306"/>
            <a:ext cx="7239000" cy="1143000"/>
          </a:xfrm>
        </p:spPr>
        <p:txBody>
          <a:bodyPr/>
          <a:lstStyle/>
          <a:p>
            <a:r>
              <a:rPr lang="en-US" dirty="0"/>
              <a:t>DRDP- School-Age </a:t>
            </a:r>
          </a:p>
        </p:txBody>
      </p:sp>
      <p:sp>
        <p:nvSpPr>
          <p:cNvPr id="4" name="Text Placeholder 3"/>
          <p:cNvSpPr>
            <a:spLocks noGrp="1"/>
          </p:cNvSpPr>
          <p:nvPr>
            <p:ph type="body" sz="half" idx="1"/>
          </p:nvPr>
        </p:nvSpPr>
        <p:spPr>
          <a:xfrm>
            <a:off x="4448978" y="1786747"/>
            <a:ext cx="3810000" cy="1960914"/>
          </a:xfrm>
        </p:spPr>
        <p:txBody>
          <a:bodyPr/>
          <a:lstStyle/>
          <a:p>
            <a:r>
              <a:rPr lang="en-US" sz="2800" dirty="0"/>
              <a:t>2 domains </a:t>
            </a:r>
          </a:p>
          <a:p>
            <a:r>
              <a:rPr lang="en-US" sz="2800" dirty="0"/>
              <a:t>13 measures </a:t>
            </a:r>
          </a:p>
          <a:p>
            <a:endParaRPr lang="en-US" sz="2800" dirty="0"/>
          </a:p>
        </p:txBody>
      </p:sp>
      <p:pic>
        <p:nvPicPr>
          <p:cNvPr id="8" name="Content Placeholder 7"/>
          <p:cNvPicPr>
            <a:picLocks noGrp="1" noChangeAspect="1"/>
          </p:cNvPicPr>
          <p:nvPr>
            <p:ph sz="quarter" idx="2"/>
          </p:nvPr>
        </p:nvPicPr>
        <p:blipFill rotWithShape="1">
          <a:blip r:embed="rId3">
            <a:extLst>
              <a:ext uri="{28A0092B-C50C-407E-A947-70E740481C1C}">
                <a14:useLocalDpi xmlns:a14="http://schemas.microsoft.com/office/drawing/2010/main" val="0"/>
              </a:ext>
            </a:extLst>
          </a:blip>
          <a:stretch/>
        </p:blipFill>
        <p:spPr>
          <a:xfrm>
            <a:off x="1720529" y="3755281"/>
            <a:ext cx="2584771" cy="1961385"/>
          </a:xfrm>
          <a:ln w="38100">
            <a:solidFill>
              <a:srgbClr val="FFC000"/>
            </a:solidFill>
          </a:ln>
        </p:spPr>
      </p:pic>
      <p:sp>
        <p:nvSpPr>
          <p:cNvPr id="6" name="Content Placeholder 5"/>
          <p:cNvSpPr>
            <a:spLocks noGrp="1"/>
          </p:cNvSpPr>
          <p:nvPr>
            <p:ph sz="quarter" idx="3"/>
          </p:nvPr>
        </p:nvSpPr>
        <p:spPr>
          <a:xfrm>
            <a:off x="4448978" y="4170427"/>
            <a:ext cx="3810000" cy="1807606"/>
          </a:xfrm>
        </p:spPr>
        <p:txBody>
          <a:bodyPr/>
          <a:lstStyle/>
          <a:p>
            <a:r>
              <a:rPr lang="en-US" sz="2800" dirty="0"/>
              <a:t>6 domains </a:t>
            </a:r>
          </a:p>
          <a:p>
            <a:r>
              <a:rPr lang="en-US" sz="2800" dirty="0"/>
              <a:t>31 measures </a:t>
            </a:r>
          </a:p>
          <a:p>
            <a:endParaRPr lang="en-US" sz="2800" dirty="0"/>
          </a:p>
        </p:txBody>
      </p:sp>
      <p:sp>
        <p:nvSpPr>
          <p:cNvPr id="5" name="Slide Number Placeholder 4"/>
          <p:cNvSpPr>
            <a:spLocks noGrp="1"/>
          </p:cNvSpPr>
          <p:nvPr>
            <p:ph type="sldNum" sz="quarter" idx="10"/>
          </p:nvPr>
        </p:nvSpPr>
        <p:spPr/>
        <p:txBody>
          <a:bodyPr/>
          <a:lstStyle/>
          <a:p>
            <a:fld id="{87B56463-7A38-3F46-AD32-726C4D0FED3C}" type="slidenum">
              <a:rPr lang="en-US" smtClean="0"/>
              <a:pPr/>
              <a:t>24</a:t>
            </a:fld>
            <a:endParaRPr lang="en-US"/>
          </a:p>
        </p:txBody>
      </p:sp>
      <p:sp>
        <p:nvSpPr>
          <p:cNvPr id="7" name="Rectangle 6"/>
          <p:cNvSpPr/>
          <p:nvPr/>
        </p:nvSpPr>
        <p:spPr>
          <a:xfrm>
            <a:off x="1720529" y="1354383"/>
            <a:ext cx="2572339" cy="2189514"/>
          </a:xfrm>
          <a:prstGeom prst="rect">
            <a:avLst/>
          </a:prstGeom>
          <a:blipFill rotWithShape="0">
            <a:blip r:embed="rId4">
              <a:extLst>
                <a:ext uri="{28A0092B-C50C-407E-A947-70E740481C1C}">
                  <a14:useLocalDpi xmlns:a14="http://schemas.microsoft.com/office/drawing/2010/main" val="0"/>
                </a:ext>
              </a:extLst>
            </a:blip>
            <a:stretch>
              <a:fillRect/>
            </a:stretch>
          </a:blipFill>
          <a:ln w="38100">
            <a:solidFill>
              <a:srgbClr val="FFC000"/>
            </a:solidFill>
          </a:ln>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970759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sz="quarter"/>
          </p:nvPr>
        </p:nvSpPr>
        <p:spPr>
          <a:xfrm>
            <a:off x="914400" y="0"/>
            <a:ext cx="7239000" cy="1143000"/>
          </a:xfrm>
        </p:spPr>
        <p:txBody>
          <a:bodyPr/>
          <a:lstStyle/>
          <a:p>
            <a:pPr eaLnBrk="1" hangingPunct="1"/>
            <a:r>
              <a:rPr lang="en-US" sz="4000">
                <a:ea typeface="ＭＳ Ｐゴシック" pitchFamily="-65" charset="-128"/>
              </a:rPr>
              <a:t>Compare and Contrast</a:t>
            </a:r>
          </a:p>
        </p:txBody>
      </p:sp>
      <p:pic>
        <p:nvPicPr>
          <p:cNvPr id="3078" name="Picture 6"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00400"/>
            <a:ext cx="928688" cy="1066800"/>
          </a:xfrm>
          <a:prstGeom prst="rect">
            <a:avLst/>
          </a:prstGeom>
          <a:noFill/>
          <a:ln w="9525">
            <a:noFill/>
            <a:miter lim="800000"/>
            <a:headEnd/>
            <a:tailEnd/>
          </a:ln>
        </p:spPr>
      </p:pic>
      <p:pic>
        <p:nvPicPr>
          <p:cNvPr id="3079" name="Picture 7" descr="Pictur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419600"/>
            <a:ext cx="1447800" cy="801688"/>
          </a:xfrm>
          <a:prstGeom prst="rect">
            <a:avLst/>
          </a:prstGeom>
          <a:noFill/>
          <a:ln w="9525">
            <a:noFill/>
            <a:miter lim="800000"/>
            <a:headEnd/>
            <a:tailEnd/>
          </a:ln>
        </p:spPr>
      </p:pic>
      <p:pic>
        <p:nvPicPr>
          <p:cNvPr id="3080" name="Picture 8" descr="Picture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5283328"/>
            <a:ext cx="1114425" cy="1143000"/>
          </a:xfrm>
          <a:prstGeom prst="rect">
            <a:avLst/>
          </a:prstGeom>
          <a:noFill/>
          <a:ln w="9525">
            <a:noFill/>
            <a:miter lim="800000"/>
            <a:headEnd/>
            <a:tailEnd/>
          </a:ln>
        </p:spPr>
      </p:pic>
      <p:sp>
        <p:nvSpPr>
          <p:cNvPr id="3081" name="TextBox 9"/>
          <p:cNvSpPr txBox="1">
            <a:spLocks noChangeArrowheads="1"/>
          </p:cNvSpPr>
          <p:nvPr/>
        </p:nvSpPr>
        <p:spPr bwMode="auto">
          <a:xfrm>
            <a:off x="7013575" y="1270000"/>
            <a:ext cx="184150"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12" name="Slide Number Placeholder 11"/>
          <p:cNvSpPr>
            <a:spLocks noGrp="1"/>
          </p:cNvSpPr>
          <p:nvPr>
            <p:ph type="sldNum" sz="quarter" idx="10"/>
          </p:nvPr>
        </p:nvSpPr>
        <p:spPr/>
        <p:txBody>
          <a:bodyPr/>
          <a:lstStyle/>
          <a:p>
            <a:fld id="{24ABE372-62BD-334F-A857-5558E9D4A81E}" type="slidenum">
              <a:rPr lang="en-US"/>
              <a:pPr/>
              <a:t>25</a:t>
            </a:fld>
            <a:endParaRPr lang="en-US"/>
          </a:p>
        </p:txBody>
      </p:sp>
      <p:pic>
        <p:nvPicPr>
          <p:cNvPr id="5" name="Content Placeholder 4"/>
          <p:cNvPicPr>
            <a:picLocks noGrp="1" noChangeAspect="1"/>
          </p:cNvPicPr>
          <p:nvPr>
            <p:ph sz="quarter" idx="1"/>
          </p:nvPr>
        </p:nvPicPr>
        <p:blipFill rotWithShape="1">
          <a:blip r:embed="rId6">
            <a:extLst>
              <a:ext uri="{28A0092B-C50C-407E-A947-70E740481C1C}">
                <a14:useLocalDpi xmlns:a14="http://schemas.microsoft.com/office/drawing/2010/main" val="0"/>
              </a:ext>
            </a:extLst>
          </a:blip>
          <a:srcRect/>
          <a:stretch/>
        </p:blipFill>
        <p:spPr>
          <a:xfrm>
            <a:off x="838200" y="1066800"/>
            <a:ext cx="3099452" cy="2191609"/>
          </a:xfrm>
          <a:prstGeom prst="rect">
            <a:avLst/>
          </a:prstGeom>
          <a:ln w="38100" cap="sq">
            <a:solidFill>
              <a:srgbClr val="EE55F1"/>
            </a:solidFill>
            <a:prstDash val="solid"/>
            <a:miter lim="800000"/>
          </a:ln>
          <a:effectLst>
            <a:outerShdw blurRad="50800" dist="38100" dir="2700000" algn="tl" rotWithShape="0">
              <a:srgbClr val="000000">
                <a:alpha val="43000"/>
              </a:srgbClr>
            </a:outerShdw>
          </a:effectLst>
        </p:spPr>
      </p:pic>
      <p:pic>
        <p:nvPicPr>
          <p:cNvPr id="7" name="Content Placeholder 6" descr="Screen Shot 2015-09-18 at 8.51.42 AM.png"/>
          <p:cNvPicPr>
            <a:picLocks noGrp="1" noChangeAspect="1"/>
          </p:cNvPicPr>
          <p:nvPr>
            <p:ph sz="quarter" idx="4"/>
          </p:nvPr>
        </p:nvPicPr>
        <p:blipFill rotWithShape="1">
          <a:blip r:embed="rId7">
            <a:extLst>
              <a:ext uri="{28A0092B-C50C-407E-A947-70E740481C1C}">
                <a14:useLocalDpi xmlns:a14="http://schemas.microsoft.com/office/drawing/2010/main" val="0"/>
              </a:ext>
            </a:extLst>
          </a:blip>
          <a:srcRect/>
          <a:stretch/>
        </p:blipFill>
        <p:spPr>
          <a:xfrm>
            <a:off x="3352800" y="1905000"/>
            <a:ext cx="3200149" cy="2304288"/>
          </a:xfrm>
          <a:prstGeom prst="rect">
            <a:avLst/>
          </a:prstGeom>
          <a:ln w="38100" cap="sq">
            <a:solidFill>
              <a:srgbClr val="EE55F1"/>
            </a:solidFill>
            <a:prstDash val="solid"/>
            <a:miter lim="800000"/>
          </a:ln>
          <a:effectLst>
            <a:outerShdw blurRad="50800" dist="38100" dir="2700000" algn="tl" rotWithShape="0">
              <a:srgbClr val="000000">
                <a:alpha val="43000"/>
              </a:srgbClr>
            </a:outerShdw>
          </a:effectLst>
        </p:spPr>
      </p:pic>
      <p:pic>
        <p:nvPicPr>
          <p:cNvPr id="6" name="Content Placeholder 5"/>
          <p:cNvPicPr>
            <a:picLocks noGrp="1" noChangeAspect="1"/>
          </p:cNvPicPr>
          <p:nvPr>
            <p:ph sz="quarter" idx="2"/>
          </p:nvPr>
        </p:nvPicPr>
        <p:blipFill rotWithShape="1">
          <a:blip r:embed="rId8">
            <a:extLst>
              <a:ext uri="{28A0092B-C50C-407E-A947-70E740481C1C}">
                <a14:useLocalDpi xmlns:a14="http://schemas.microsoft.com/office/drawing/2010/main" val="0"/>
              </a:ext>
            </a:extLst>
          </a:blip>
          <a:srcRect/>
          <a:stretch/>
        </p:blipFill>
        <p:spPr>
          <a:xfrm>
            <a:off x="5534809" y="2863319"/>
            <a:ext cx="3200400" cy="2312172"/>
          </a:xfrm>
          <a:prstGeom prst="rect">
            <a:avLst/>
          </a:prstGeom>
          <a:ln w="38100" cap="sq">
            <a:solidFill>
              <a:srgbClr val="EE55F1"/>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descr="Screen Shot 2015-09-18 at 8.51.49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b="-8422"/>
          <a:stretch/>
        </p:blipFill>
        <p:spPr>
          <a:xfrm>
            <a:off x="685800" y="838200"/>
            <a:ext cx="7924800" cy="6267941"/>
          </a:xfrm>
        </p:spPr>
      </p:pic>
      <p:sp>
        <p:nvSpPr>
          <p:cNvPr id="4099" name="Rectangle 1026"/>
          <p:cNvSpPr>
            <a:spLocks noGrp="1" noChangeArrowheads="1"/>
          </p:cNvSpPr>
          <p:nvPr>
            <p:ph type="title"/>
          </p:nvPr>
        </p:nvSpPr>
        <p:spPr>
          <a:xfrm>
            <a:off x="685800" y="1337"/>
            <a:ext cx="7772400" cy="914400"/>
          </a:xfrm>
        </p:spPr>
        <p:txBody>
          <a:bodyPr/>
          <a:lstStyle/>
          <a:p>
            <a:pPr eaLnBrk="1" hangingPunct="1"/>
            <a:r>
              <a:rPr lang="en-US" sz="4000" dirty="0">
                <a:ea typeface="ＭＳ Ｐゴシック" pitchFamily="-65" charset="-128"/>
              </a:rPr>
              <a:t>Navigation Map </a:t>
            </a:r>
          </a:p>
        </p:txBody>
      </p:sp>
      <p:sp>
        <p:nvSpPr>
          <p:cNvPr id="51206" name="AutoShape 1030" descr="Rectangular Callout: Developmental Domain"/>
          <p:cNvSpPr>
            <a:spLocks noChangeArrowheads="1"/>
          </p:cNvSpPr>
          <p:nvPr/>
        </p:nvSpPr>
        <p:spPr bwMode="auto">
          <a:xfrm>
            <a:off x="6477000" y="533400"/>
            <a:ext cx="2286000" cy="457200"/>
          </a:xfrm>
          <a:prstGeom prst="wedgeRectCallout">
            <a:avLst>
              <a:gd name="adj1" fmla="val -166548"/>
              <a:gd name="adj2" fmla="val 46338"/>
            </a:avLst>
          </a:prstGeom>
          <a:solidFill>
            <a:srgbClr val="FF0000"/>
          </a:solidFill>
          <a:ln w="19050">
            <a:solidFill>
              <a:schemeClr val="tx1"/>
            </a:solidFill>
            <a:miter lim="800000"/>
            <a:headEnd/>
            <a:tailEnd/>
          </a:ln>
        </p:spPr>
        <p:txBody>
          <a:bodyPr anchor="ctr" anchorCtr="1">
            <a:prstTxWarp prst="textNoShape">
              <a:avLst/>
            </a:prstTxWarp>
          </a:bodyPr>
          <a:lstStyle/>
          <a:p>
            <a:r>
              <a:rPr lang="en-US" sz="1800" b="1" dirty="0"/>
              <a:t>Developmental Domain</a:t>
            </a:r>
          </a:p>
        </p:txBody>
      </p:sp>
      <p:sp>
        <p:nvSpPr>
          <p:cNvPr id="51207" name="AutoShape 1031" descr="Rectangular Callout: Measure"/>
          <p:cNvSpPr>
            <a:spLocks noChangeArrowheads="1"/>
          </p:cNvSpPr>
          <p:nvPr/>
        </p:nvSpPr>
        <p:spPr bwMode="auto">
          <a:xfrm>
            <a:off x="546100" y="342900"/>
            <a:ext cx="1752600" cy="381000"/>
          </a:xfrm>
          <a:prstGeom prst="wedgeRectCallout">
            <a:avLst>
              <a:gd name="adj1" fmla="val -13858"/>
              <a:gd name="adj2" fmla="val 142084"/>
            </a:avLst>
          </a:prstGeom>
          <a:solidFill>
            <a:srgbClr val="FFFF00"/>
          </a:solidFill>
          <a:ln w="9525">
            <a:solidFill>
              <a:schemeClr val="tx1"/>
            </a:solidFill>
            <a:miter lim="800000"/>
            <a:headEnd/>
            <a:tailEnd/>
          </a:ln>
        </p:spPr>
        <p:txBody>
          <a:bodyPr anchor="ctr" anchorCtr="1">
            <a:prstTxWarp prst="textNoShape">
              <a:avLst/>
            </a:prstTxWarp>
          </a:bodyPr>
          <a:lstStyle/>
          <a:p>
            <a:r>
              <a:rPr lang="en-US" sz="2200" b="1" dirty="0"/>
              <a:t>Measure</a:t>
            </a:r>
          </a:p>
        </p:txBody>
      </p:sp>
      <p:sp>
        <p:nvSpPr>
          <p:cNvPr id="51208" name="AutoShape 1032" descr="Rectangular Callout: Developmental Level"/>
          <p:cNvSpPr>
            <a:spLocks noChangeArrowheads="1"/>
          </p:cNvSpPr>
          <p:nvPr/>
        </p:nvSpPr>
        <p:spPr bwMode="auto">
          <a:xfrm>
            <a:off x="3352800" y="4191000"/>
            <a:ext cx="2286000" cy="762000"/>
          </a:xfrm>
          <a:prstGeom prst="wedgeRectCallout">
            <a:avLst>
              <a:gd name="adj1" fmla="val -49417"/>
              <a:gd name="adj2" fmla="val -353347"/>
            </a:avLst>
          </a:prstGeom>
          <a:solidFill>
            <a:srgbClr val="00CC99"/>
          </a:solidFill>
          <a:ln w="9525">
            <a:solidFill>
              <a:schemeClr val="tx1"/>
            </a:solidFill>
            <a:miter lim="800000"/>
            <a:headEnd/>
            <a:tailEnd/>
          </a:ln>
        </p:spPr>
        <p:txBody>
          <a:bodyPr>
            <a:prstTxWarp prst="textNoShape">
              <a:avLst/>
            </a:prstTxWarp>
          </a:bodyPr>
          <a:lstStyle/>
          <a:p>
            <a:r>
              <a:rPr lang="en-US" sz="2200" b="1" dirty="0"/>
              <a:t>Developmental Level</a:t>
            </a:r>
          </a:p>
        </p:txBody>
      </p:sp>
      <p:sp>
        <p:nvSpPr>
          <p:cNvPr id="51209" name="AutoShape 1033" descr="Rectangular Callout: Descriptor"/>
          <p:cNvSpPr>
            <a:spLocks noChangeArrowheads="1"/>
          </p:cNvSpPr>
          <p:nvPr/>
        </p:nvSpPr>
        <p:spPr bwMode="auto">
          <a:xfrm>
            <a:off x="7010400" y="2819400"/>
            <a:ext cx="1676400" cy="457200"/>
          </a:xfrm>
          <a:prstGeom prst="wedgeRectCallout">
            <a:avLst>
              <a:gd name="adj1" fmla="val -98645"/>
              <a:gd name="adj2" fmla="val -107977"/>
            </a:avLst>
          </a:prstGeom>
          <a:solidFill>
            <a:srgbClr val="3366FF"/>
          </a:solidFill>
          <a:ln w="9525">
            <a:solidFill>
              <a:schemeClr val="tx1"/>
            </a:solidFill>
            <a:miter lim="800000"/>
            <a:headEnd/>
            <a:tailEnd/>
          </a:ln>
        </p:spPr>
        <p:txBody>
          <a:bodyPr>
            <a:prstTxWarp prst="textNoShape">
              <a:avLst/>
            </a:prstTxWarp>
          </a:bodyPr>
          <a:lstStyle/>
          <a:p>
            <a:r>
              <a:rPr lang="en-US" sz="2200" b="1" dirty="0"/>
              <a:t>Descriptor</a:t>
            </a:r>
          </a:p>
        </p:txBody>
      </p:sp>
      <p:sp>
        <p:nvSpPr>
          <p:cNvPr id="51210" name="AutoShape 1034"/>
          <p:cNvSpPr>
            <a:spLocks noChangeArrowheads="1"/>
          </p:cNvSpPr>
          <p:nvPr/>
        </p:nvSpPr>
        <p:spPr bwMode="auto">
          <a:xfrm flipV="1">
            <a:off x="7137400" y="5105400"/>
            <a:ext cx="1524000" cy="457200"/>
          </a:xfrm>
          <a:prstGeom prst="wedgeRectCallout">
            <a:avLst>
              <a:gd name="adj1" fmla="val -55504"/>
              <a:gd name="adj2" fmla="val 184593"/>
            </a:avLst>
          </a:prstGeom>
          <a:solidFill>
            <a:srgbClr val="CC00CC"/>
          </a:solidFill>
          <a:ln w="9525">
            <a:solidFill>
              <a:schemeClr val="tx1"/>
            </a:solidFill>
            <a:miter lim="800000"/>
            <a:headEnd/>
            <a:tailEnd/>
          </a:ln>
        </p:spPr>
        <p:txBody>
          <a:bodyPr rot="10800000">
            <a:prstTxWarp prst="textNoShape">
              <a:avLst/>
            </a:prstTxWarp>
          </a:bodyPr>
          <a:lstStyle/>
          <a:p>
            <a:r>
              <a:rPr lang="en-US" sz="2200" b="1"/>
              <a:t>Example</a:t>
            </a:r>
          </a:p>
        </p:txBody>
      </p:sp>
      <p:sp>
        <p:nvSpPr>
          <p:cNvPr id="51212" name="AutoShape 1036" descr="Rectangular Callout: Definition"/>
          <p:cNvSpPr>
            <a:spLocks noChangeArrowheads="1"/>
          </p:cNvSpPr>
          <p:nvPr/>
        </p:nvSpPr>
        <p:spPr bwMode="auto">
          <a:xfrm>
            <a:off x="6248400" y="1219200"/>
            <a:ext cx="1752600" cy="381000"/>
          </a:xfrm>
          <a:prstGeom prst="wedgeRectCallout">
            <a:avLst>
              <a:gd name="adj1" fmla="val -166049"/>
              <a:gd name="adj2" fmla="val -40423"/>
            </a:avLst>
          </a:prstGeom>
          <a:solidFill>
            <a:srgbClr val="FF9900"/>
          </a:solidFill>
          <a:ln w="9525">
            <a:solidFill>
              <a:schemeClr val="tx1"/>
            </a:solidFill>
            <a:miter lim="800000"/>
            <a:headEnd/>
            <a:tailEnd/>
          </a:ln>
        </p:spPr>
        <p:txBody>
          <a:bodyPr anchor="ctr" anchorCtr="1">
            <a:prstTxWarp prst="textNoShape">
              <a:avLst/>
            </a:prstTxWarp>
          </a:bodyPr>
          <a:lstStyle/>
          <a:p>
            <a:r>
              <a:rPr lang="en-US" sz="2200" b="1" dirty="0"/>
              <a:t>Definition</a:t>
            </a:r>
          </a:p>
        </p:txBody>
      </p:sp>
      <p:sp>
        <p:nvSpPr>
          <p:cNvPr id="4106" name="Slide Number Placeholder 10"/>
          <p:cNvSpPr>
            <a:spLocks noGrp="1"/>
          </p:cNvSpPr>
          <p:nvPr>
            <p:ph type="sldNum" sz="quarter" idx="10"/>
          </p:nvPr>
        </p:nvSpPr>
        <p:spPr>
          <a:noFill/>
        </p:spPr>
        <p:txBody>
          <a:bodyPr/>
          <a:lstStyle/>
          <a:p>
            <a:fld id="{338E2DED-8CAD-2F42-BEFD-99C1F5ADAE39}" type="slidenum">
              <a:rPr lang="en-US"/>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additive="base">
                                        <p:cTn id="7" dur="500" fill="hold"/>
                                        <p:tgtEl>
                                          <p:spTgt spid="51206"/>
                                        </p:tgtEl>
                                        <p:attrNameLst>
                                          <p:attrName>ppt_x</p:attrName>
                                        </p:attrNameLst>
                                      </p:cBhvr>
                                      <p:tavLst>
                                        <p:tav tm="0">
                                          <p:val>
                                            <p:strVal val="0-#ppt_w/2"/>
                                          </p:val>
                                        </p:tav>
                                        <p:tav tm="100000">
                                          <p:val>
                                            <p:strVal val="#ppt_x"/>
                                          </p:val>
                                        </p:tav>
                                      </p:tavLst>
                                    </p:anim>
                                    <p:anim calcmode="lin" valueType="num">
                                      <p:cBhvr additive="base">
                                        <p:cTn id="8" dur="500" fill="hold"/>
                                        <p:tgtEl>
                                          <p:spTgt spid="512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7"/>
                                        </p:tgtEl>
                                        <p:attrNameLst>
                                          <p:attrName>style.visibility</p:attrName>
                                        </p:attrNameLst>
                                      </p:cBhvr>
                                      <p:to>
                                        <p:strVal val="visible"/>
                                      </p:to>
                                    </p:set>
                                    <p:anim calcmode="lin" valueType="num">
                                      <p:cBhvr additive="base">
                                        <p:cTn id="13" dur="500" fill="hold"/>
                                        <p:tgtEl>
                                          <p:spTgt spid="51207"/>
                                        </p:tgtEl>
                                        <p:attrNameLst>
                                          <p:attrName>ppt_x</p:attrName>
                                        </p:attrNameLst>
                                      </p:cBhvr>
                                      <p:tavLst>
                                        <p:tav tm="0">
                                          <p:val>
                                            <p:strVal val="0-#ppt_w/2"/>
                                          </p:val>
                                        </p:tav>
                                        <p:tav tm="100000">
                                          <p:val>
                                            <p:strVal val="#ppt_x"/>
                                          </p:val>
                                        </p:tav>
                                      </p:tavLst>
                                    </p:anim>
                                    <p:anim calcmode="lin" valueType="num">
                                      <p:cBhvr additive="base">
                                        <p:cTn id="14" dur="500" fill="hold"/>
                                        <p:tgtEl>
                                          <p:spTgt spid="5120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12"/>
                                        </p:tgtEl>
                                        <p:attrNameLst>
                                          <p:attrName>style.visibility</p:attrName>
                                        </p:attrNameLst>
                                      </p:cBhvr>
                                      <p:to>
                                        <p:strVal val="visible"/>
                                      </p:to>
                                    </p:set>
                                    <p:anim calcmode="lin" valueType="num">
                                      <p:cBhvr additive="base">
                                        <p:cTn id="19" dur="500" fill="hold"/>
                                        <p:tgtEl>
                                          <p:spTgt spid="51212"/>
                                        </p:tgtEl>
                                        <p:attrNameLst>
                                          <p:attrName>ppt_x</p:attrName>
                                        </p:attrNameLst>
                                      </p:cBhvr>
                                      <p:tavLst>
                                        <p:tav tm="0">
                                          <p:val>
                                            <p:strVal val="0-#ppt_w/2"/>
                                          </p:val>
                                        </p:tav>
                                        <p:tav tm="100000">
                                          <p:val>
                                            <p:strVal val="#ppt_x"/>
                                          </p:val>
                                        </p:tav>
                                      </p:tavLst>
                                    </p:anim>
                                    <p:anim calcmode="lin" valueType="num">
                                      <p:cBhvr additive="base">
                                        <p:cTn id="20" dur="500" fill="hold"/>
                                        <p:tgtEl>
                                          <p:spTgt spid="512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51208"/>
                                        </p:tgtEl>
                                        <p:attrNameLst>
                                          <p:attrName>style.visibility</p:attrName>
                                        </p:attrNameLst>
                                      </p:cBhvr>
                                      <p:to>
                                        <p:strVal val="visible"/>
                                      </p:to>
                                    </p:set>
                                    <p:anim calcmode="lin" valueType="num">
                                      <p:cBhvr>
                                        <p:cTn id="25" dur="1000" fill="hold"/>
                                        <p:tgtEl>
                                          <p:spTgt spid="51208"/>
                                        </p:tgtEl>
                                        <p:attrNameLst>
                                          <p:attrName>ppt_w</p:attrName>
                                        </p:attrNameLst>
                                      </p:cBhvr>
                                      <p:tavLst>
                                        <p:tav tm="0">
                                          <p:val>
                                            <p:fltVal val="0"/>
                                          </p:val>
                                        </p:tav>
                                        <p:tav tm="100000">
                                          <p:val>
                                            <p:strVal val="#ppt_w"/>
                                          </p:val>
                                        </p:tav>
                                      </p:tavLst>
                                    </p:anim>
                                    <p:anim calcmode="lin" valueType="num">
                                      <p:cBhvr>
                                        <p:cTn id="26" dur="1000" fill="hold"/>
                                        <p:tgtEl>
                                          <p:spTgt spid="51208"/>
                                        </p:tgtEl>
                                        <p:attrNameLst>
                                          <p:attrName>ppt_h</p:attrName>
                                        </p:attrNameLst>
                                      </p:cBhvr>
                                      <p:tavLst>
                                        <p:tav tm="0">
                                          <p:val>
                                            <p:fltVal val="0"/>
                                          </p:val>
                                        </p:tav>
                                        <p:tav tm="100000">
                                          <p:val>
                                            <p:strVal val="#ppt_h"/>
                                          </p:val>
                                        </p:tav>
                                      </p:tavLst>
                                    </p:anim>
                                    <p:anim calcmode="lin" valueType="num">
                                      <p:cBhvr>
                                        <p:cTn id="27"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1209"/>
                                        </p:tgtEl>
                                        <p:attrNameLst>
                                          <p:attrName>style.visibility</p:attrName>
                                        </p:attrNameLst>
                                      </p:cBhvr>
                                      <p:to>
                                        <p:strVal val="visible"/>
                                      </p:to>
                                    </p:set>
                                    <p:anim calcmode="lin" valueType="num">
                                      <p:cBhvr additive="base">
                                        <p:cTn id="33" dur="500" fill="hold"/>
                                        <p:tgtEl>
                                          <p:spTgt spid="51209"/>
                                        </p:tgtEl>
                                        <p:attrNameLst>
                                          <p:attrName>ppt_x</p:attrName>
                                        </p:attrNameLst>
                                      </p:cBhvr>
                                      <p:tavLst>
                                        <p:tav tm="0">
                                          <p:val>
                                            <p:strVal val="0-#ppt_w/2"/>
                                          </p:val>
                                        </p:tav>
                                        <p:tav tm="100000">
                                          <p:val>
                                            <p:strVal val="#ppt_x"/>
                                          </p:val>
                                        </p:tav>
                                      </p:tavLst>
                                    </p:anim>
                                    <p:anim calcmode="lin" valueType="num">
                                      <p:cBhvr additive="base">
                                        <p:cTn id="34" dur="500" fill="hold"/>
                                        <p:tgtEl>
                                          <p:spTgt spid="5120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51210"/>
                                        </p:tgtEl>
                                        <p:attrNameLst>
                                          <p:attrName>style.visibility</p:attrName>
                                        </p:attrNameLst>
                                      </p:cBhvr>
                                      <p:to>
                                        <p:strVal val="visible"/>
                                      </p:to>
                                    </p:set>
                                    <p:anim calcmode="lin" valueType="num">
                                      <p:cBhvr additive="base">
                                        <p:cTn id="39" dur="500" fill="hold"/>
                                        <p:tgtEl>
                                          <p:spTgt spid="51210"/>
                                        </p:tgtEl>
                                        <p:attrNameLst>
                                          <p:attrName>ppt_x</p:attrName>
                                        </p:attrNameLst>
                                      </p:cBhvr>
                                      <p:tavLst>
                                        <p:tav tm="0">
                                          <p:val>
                                            <p:strVal val="0-#ppt_w/2"/>
                                          </p:val>
                                        </p:tav>
                                        <p:tav tm="100000">
                                          <p:val>
                                            <p:strVal val="#ppt_x"/>
                                          </p:val>
                                        </p:tav>
                                      </p:tavLst>
                                    </p:anim>
                                    <p:anim calcmode="lin" valueType="num">
                                      <p:cBhvr additive="base">
                                        <p:cTn id="40" dur="500" fill="hold"/>
                                        <p:tgtEl>
                                          <p:spTgt spid="51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autoUpdateAnimBg="0"/>
      <p:bldP spid="51207" grpId="0" animBg="1" autoUpdateAnimBg="0"/>
      <p:bldP spid="51208" grpId="0" animBg="1" autoUpdateAnimBg="0"/>
      <p:bldP spid="51209" grpId="0" animBg="1" autoUpdateAnimBg="0"/>
      <p:bldP spid="51210" grpId="0" animBg="1" autoUpdateAnimBg="0"/>
      <p:bldP spid="51212"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z="4000" dirty="0">
                <a:ea typeface="ＭＳ Ｐゴシック" pitchFamily="-65" charset="-128"/>
              </a:rPr>
              <a:t>Remember,</a:t>
            </a:r>
            <a:br>
              <a:rPr lang="en-US" sz="4000" dirty="0">
                <a:ea typeface="ＭＳ Ｐゴシック" pitchFamily="-65" charset="-128"/>
              </a:rPr>
            </a:br>
            <a:r>
              <a:rPr lang="en-US" sz="4000" dirty="0">
                <a:ea typeface="ＭＳ Ｐゴシック" pitchFamily="-65" charset="-128"/>
              </a:rPr>
              <a:t>the examples listed…</a:t>
            </a:r>
          </a:p>
        </p:txBody>
      </p:sp>
      <p:sp>
        <p:nvSpPr>
          <p:cNvPr id="1179651" name="Rectangle 3"/>
          <p:cNvSpPr>
            <a:spLocks noGrp="1" noChangeArrowheads="1"/>
          </p:cNvSpPr>
          <p:nvPr>
            <p:ph idx="1"/>
          </p:nvPr>
        </p:nvSpPr>
        <p:spPr>
          <a:xfrm>
            <a:off x="990600" y="3124200"/>
            <a:ext cx="7772400" cy="2286000"/>
          </a:xfrm>
          <a:solidFill>
            <a:srgbClr val="FFFFFF"/>
          </a:solidFill>
          <a:ln>
            <a:solidFill>
              <a:srgbClr val="FF0000"/>
            </a:solidFill>
          </a:ln>
          <a:effectLst>
            <a:outerShdw dist="107763" dir="8100000" algn="ctr" rotWithShape="0">
              <a:srgbClr val="FFFFFF">
                <a:alpha val="50000"/>
              </a:srgbClr>
            </a:outerShdw>
          </a:effectLst>
        </p:spPr>
        <p:txBody>
          <a:bodyPr/>
          <a:lstStyle/>
          <a:p>
            <a:pPr marL="0" indent="0" algn="ctr" eaLnBrk="1" hangingPunct="1">
              <a:lnSpc>
                <a:spcPct val="90000"/>
              </a:lnSpc>
              <a:buFontTx/>
              <a:buNone/>
              <a:defRPr/>
            </a:pPr>
            <a:endParaRPr lang="en-US" dirty="0">
              <a:ea typeface="MS PGothic" pitchFamily="34" charset="-128"/>
              <a:cs typeface="MS PGothic" pitchFamily="34" charset="-128"/>
            </a:endParaRPr>
          </a:p>
          <a:p>
            <a:pPr marL="0" indent="0" algn="ctr" eaLnBrk="1" hangingPunct="1">
              <a:lnSpc>
                <a:spcPct val="90000"/>
              </a:lnSpc>
              <a:buFontTx/>
              <a:buNone/>
              <a:defRPr/>
            </a:pPr>
            <a:r>
              <a:rPr lang="en-US" dirty="0">
                <a:ea typeface="MS PGothic" pitchFamily="34" charset="-128"/>
                <a:cs typeface="MS PGothic" pitchFamily="34" charset="-128"/>
              </a:rPr>
              <a:t>are only a few ways a child might demonstrate a particular developmental level.</a:t>
            </a:r>
          </a:p>
        </p:txBody>
      </p:sp>
      <p:sp>
        <p:nvSpPr>
          <p:cNvPr id="92164" name="Slide Number Placeholder 4"/>
          <p:cNvSpPr>
            <a:spLocks noGrp="1"/>
          </p:cNvSpPr>
          <p:nvPr>
            <p:ph type="sldNum" sz="quarter" idx="10"/>
          </p:nvPr>
        </p:nvSpPr>
        <p:spPr>
          <a:noFill/>
        </p:spPr>
        <p:txBody>
          <a:bodyPr/>
          <a:lstStyle/>
          <a:p>
            <a:fld id="{B0E5CCE2-15ED-F749-B750-362AD9426846}" type="slidenum">
              <a:rPr lang="en-US"/>
              <a:pPr/>
              <a:t>27</a:t>
            </a:fld>
            <a:endParaRPr lang="en-US"/>
          </a:p>
        </p:txBody>
      </p:sp>
      <p:pic>
        <p:nvPicPr>
          <p:cNvPr id="2" name="Picture 1" descr="rememb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304800"/>
            <a:ext cx="1233321" cy="1222762"/>
          </a:xfrm>
          <a:prstGeom prst="rect">
            <a:avLst/>
          </a:prstGeom>
        </p:spPr>
      </p:pic>
    </p:spTree>
    <p:extLst>
      <p:ext uri="{BB962C8B-B14F-4D97-AF65-F5344CB8AC3E}">
        <p14:creationId xmlns:p14="http://schemas.microsoft.com/office/powerpoint/2010/main" val="2037778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026"/>
          <p:cNvSpPr>
            <a:spLocks noGrp="1" noChangeArrowheads="1"/>
          </p:cNvSpPr>
          <p:nvPr>
            <p:ph type="title"/>
          </p:nvPr>
        </p:nvSpPr>
        <p:spPr/>
        <p:txBody>
          <a:bodyPr/>
          <a:lstStyle/>
          <a:p>
            <a:pPr eaLnBrk="1" hangingPunct="1"/>
            <a:br>
              <a:rPr lang="en-US" sz="4000" dirty="0">
                <a:ea typeface="ＭＳ Ｐゴシック" pitchFamily="-65" charset="-128"/>
              </a:rPr>
            </a:br>
            <a:r>
              <a:rPr lang="en-US" sz="4000" dirty="0">
                <a:ea typeface="ＭＳ Ｐゴシック" pitchFamily="-65" charset="-128"/>
              </a:rPr>
              <a:t>DRDP at a Glance </a:t>
            </a:r>
            <a:br>
              <a:rPr lang="en-US" dirty="0">
                <a:ea typeface="ＭＳ Ｐゴシック" pitchFamily="-65" charset="-128"/>
              </a:rPr>
            </a:br>
            <a:endParaRPr lang="en-US" dirty="0">
              <a:ea typeface="ＭＳ Ｐゴシック" pitchFamily="-65" charset="-128"/>
            </a:endParaRPr>
          </a:p>
        </p:txBody>
      </p:sp>
      <p:sp>
        <p:nvSpPr>
          <p:cNvPr id="7" name="Slide Number Placeholder 6"/>
          <p:cNvSpPr>
            <a:spLocks noGrp="1"/>
          </p:cNvSpPr>
          <p:nvPr>
            <p:ph type="sldNum" sz="quarter" idx="10"/>
          </p:nvPr>
        </p:nvSpPr>
        <p:spPr/>
        <p:txBody>
          <a:bodyPr/>
          <a:lstStyle/>
          <a:p>
            <a:fld id="{1E3FE92E-C4AE-C24A-8290-16CDC0A67949}" type="slidenum">
              <a:rPr lang="en-US"/>
              <a:pPr/>
              <a:t>28</a:t>
            </a:fld>
            <a:endParaRPr lang="en-US"/>
          </a:p>
        </p:txBody>
      </p:sp>
      <p:sp>
        <p:nvSpPr>
          <p:cNvPr id="5124" name="TextBox 3"/>
          <p:cNvSpPr txBox="1">
            <a:spLocks noChangeArrowheads="1"/>
          </p:cNvSpPr>
          <p:nvPr/>
        </p:nvSpPr>
        <p:spPr bwMode="auto">
          <a:xfrm>
            <a:off x="7966075" y="1684338"/>
            <a:ext cx="184150" cy="1323975"/>
          </a:xfrm>
          <a:prstGeom prst="rect">
            <a:avLst/>
          </a:prstGeom>
          <a:noFill/>
          <a:ln w="9525">
            <a:noFill/>
            <a:miter lim="800000"/>
            <a:headEnd/>
            <a:tailEnd/>
          </a:ln>
        </p:spPr>
        <p:txBody>
          <a:bodyPr wrap="none">
            <a:prstTxWarp prst="textNoShape">
              <a:avLst/>
            </a:prstTxWarp>
            <a:spAutoFit/>
          </a:bodyPr>
          <a:lstStyle/>
          <a:p>
            <a:endParaRPr lang="en-US"/>
          </a:p>
        </p:txBody>
      </p:sp>
      <p:pic>
        <p:nvPicPr>
          <p:cNvPr id="5" name="Content Placeholder 4">
            <a:extLst>
              <a:ext uri="{FF2B5EF4-FFF2-40B4-BE49-F238E27FC236}">
                <a16:creationId xmlns:a16="http://schemas.microsoft.com/office/drawing/2014/main" id="{E28F7021-EB60-9C43-9224-235D47DAE643}"/>
              </a:ext>
            </a:extLst>
          </p:cNvPr>
          <p:cNvPicPr>
            <a:picLocks noGrp="1" noChangeAspect="1"/>
          </p:cNvPicPr>
          <p:nvPr>
            <p:ph idx="1"/>
          </p:nvPr>
        </p:nvPicPr>
        <p:blipFill>
          <a:blip r:embed="rId3"/>
          <a:stretch>
            <a:fillRect/>
          </a:stretch>
        </p:blipFill>
        <p:spPr>
          <a:xfrm>
            <a:off x="1321142" y="1295400"/>
            <a:ext cx="6806516" cy="48006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3810000" y="1219200"/>
            <a:ext cx="38862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lvl="4" eaLnBrk="1" hangingPunct="1">
              <a:spcBef>
                <a:spcPct val="50000"/>
              </a:spcBef>
            </a:pPr>
            <a:r>
              <a:rPr lang="en-US" sz="4400">
                <a:solidFill>
                  <a:srgbClr val="FFCC33"/>
                </a:solidFill>
              </a:rPr>
              <a:t>Definitions</a:t>
            </a:r>
          </a:p>
        </p:txBody>
      </p:sp>
      <p:sp>
        <p:nvSpPr>
          <p:cNvPr id="435203" name="Rectangle 3"/>
          <p:cNvSpPr>
            <a:spLocks noChangeArrowheads="1"/>
          </p:cNvSpPr>
          <p:nvPr/>
        </p:nvSpPr>
        <p:spPr bwMode="auto">
          <a:xfrm>
            <a:off x="2819400" y="2286000"/>
            <a:ext cx="60960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61963" lvl="4" indent="-4763" eaLnBrk="1" hangingPunct="1">
              <a:spcBef>
                <a:spcPct val="50000"/>
              </a:spcBef>
            </a:pPr>
            <a:r>
              <a:rPr lang="en-US" sz="4400" dirty="0">
                <a:solidFill>
                  <a:srgbClr val="FFCC33"/>
                </a:solidFill>
              </a:rPr>
              <a:t>Developmental levels</a:t>
            </a:r>
            <a:r>
              <a:rPr lang="en-US" sz="3200" dirty="0">
                <a:solidFill>
                  <a:srgbClr val="FFCC33"/>
                </a:solidFill>
              </a:rPr>
              <a:t> </a:t>
            </a:r>
            <a:endParaRPr lang="en-US" sz="2800" dirty="0">
              <a:solidFill>
                <a:srgbClr val="FFCC33"/>
              </a:solidFill>
            </a:endParaRPr>
          </a:p>
        </p:txBody>
      </p:sp>
      <p:sp>
        <p:nvSpPr>
          <p:cNvPr id="435204" name="Rectangle 4"/>
          <p:cNvSpPr>
            <a:spLocks noChangeArrowheads="1"/>
          </p:cNvSpPr>
          <p:nvPr/>
        </p:nvSpPr>
        <p:spPr bwMode="auto">
          <a:xfrm>
            <a:off x="3810000" y="3352800"/>
            <a:ext cx="40386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61963" lvl="4" indent="-4763" defTabSz="400050" eaLnBrk="1" hangingPunct="1">
              <a:spcBef>
                <a:spcPct val="50000"/>
              </a:spcBef>
            </a:pPr>
            <a:r>
              <a:rPr lang="en-US" sz="4400" dirty="0">
                <a:solidFill>
                  <a:srgbClr val="FFCC33"/>
                </a:solidFill>
              </a:rPr>
              <a:t>Descriptors</a:t>
            </a:r>
          </a:p>
        </p:txBody>
      </p:sp>
      <p:sp>
        <p:nvSpPr>
          <p:cNvPr id="435205" name="Rectangle 5"/>
          <p:cNvSpPr>
            <a:spLocks noChangeArrowheads="1"/>
          </p:cNvSpPr>
          <p:nvPr/>
        </p:nvSpPr>
        <p:spPr bwMode="auto">
          <a:xfrm>
            <a:off x="547255" y="4527202"/>
            <a:ext cx="86106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800" i="1" dirty="0"/>
              <a:t>LOOK to the 4 Ds:</a:t>
            </a:r>
          </a:p>
          <a:p>
            <a:pPr algn="ctr"/>
            <a:r>
              <a:rPr lang="en-US" sz="2800" i="1" dirty="0"/>
              <a:t>Domains, Definitions, Developmental Levels, and </a:t>
            </a:r>
          </a:p>
          <a:p>
            <a:pPr algn="ctr"/>
            <a:r>
              <a:rPr lang="en-US" sz="2800" i="1" dirty="0"/>
              <a:t>Descriptors to clarify the intent of each measure.</a:t>
            </a:r>
          </a:p>
        </p:txBody>
      </p:sp>
      <p:pic>
        <p:nvPicPr>
          <p:cNvPr id="116742" name="Picture 14" descr="MCj0428455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 y="762000"/>
            <a:ext cx="27019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3" name="Text Box 15"/>
          <p:cNvSpPr txBox="1">
            <a:spLocks noChangeArrowheads="1"/>
          </p:cNvSpPr>
          <p:nvPr/>
        </p:nvSpPr>
        <p:spPr bwMode="auto">
          <a:xfrm>
            <a:off x="990600" y="1066800"/>
            <a:ext cx="2133600" cy="2308225"/>
          </a:xfrm>
          <a:prstGeom prst="rect">
            <a:avLst/>
          </a:prstGeom>
          <a:solidFill>
            <a:srgbClr val="FEFBE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dirty="0">
                <a:solidFill>
                  <a:srgbClr val="CC0000"/>
                </a:solidFill>
              </a:rPr>
              <a:t>The Four  Ds</a:t>
            </a:r>
          </a:p>
        </p:txBody>
      </p:sp>
      <p:sp>
        <p:nvSpPr>
          <p:cNvPr id="116744" name="Rectangle 9"/>
          <p:cNvSpPr>
            <a:spLocks noChangeArrowheads="1"/>
          </p:cNvSpPr>
          <p:nvPr/>
        </p:nvSpPr>
        <p:spPr bwMode="auto">
          <a:xfrm>
            <a:off x="4038600" y="228600"/>
            <a:ext cx="3200400" cy="769938"/>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lvl="4" eaLnBrk="1" hangingPunct="1">
              <a:spcBef>
                <a:spcPct val="50000"/>
              </a:spcBef>
            </a:pPr>
            <a:r>
              <a:rPr lang="en-US" sz="4400">
                <a:solidFill>
                  <a:srgbClr val="FFCC33"/>
                </a:solidFill>
              </a:rPr>
              <a:t>Domains</a:t>
            </a:r>
          </a:p>
        </p:txBody>
      </p:sp>
      <p:sp>
        <p:nvSpPr>
          <p:cNvPr id="116746" name="Slide Number Placeholder 12"/>
          <p:cNvSpPr>
            <a:spLocks noGrp="1"/>
          </p:cNvSpPr>
          <p:nvPr>
            <p:ph type="sldNum" sz="quarter" idx="4294967295"/>
          </p:nvPr>
        </p:nvSpPr>
        <p:spPr>
          <a:xfrm>
            <a:off x="8077200" y="6477000"/>
            <a:ext cx="1066800" cy="3810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65E130-2A6F-6C4A-A86A-D18620118FCA}" type="slidenum">
              <a:rPr lang="en-US" sz="1000">
                <a:solidFill>
                  <a:srgbClr val="222268"/>
                </a:solidFill>
              </a:rPr>
              <a:pPr/>
              <a:t>29</a:t>
            </a:fld>
            <a:endParaRPr lang="en-US" sz="1000">
              <a:solidFill>
                <a:srgbClr val="22226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304800"/>
            <a:ext cx="3886200" cy="6324600"/>
          </a:xfrm>
        </p:spPr>
        <p:txBody>
          <a:bodyPr/>
          <a:lstStyle/>
          <a:p>
            <a:pPr eaLnBrk="1" hangingPunct="1"/>
            <a:r>
              <a:rPr lang="en-US" sz="4000" dirty="0">
                <a:ea typeface="ＭＳ Ｐゴシック" pitchFamily="-65" charset="-128"/>
              </a:rPr>
              <a:t>As children participate in the typical daily program</a:t>
            </a:r>
            <a:br>
              <a:rPr lang="en-US" sz="4000" dirty="0">
                <a:ea typeface="ＭＳ Ｐゴシック" pitchFamily="-65" charset="-128"/>
              </a:rPr>
            </a:br>
            <a:endParaRPr lang="en-US" sz="3200" dirty="0">
              <a:ea typeface="ＭＳ Ｐゴシック" pitchFamily="-65" charset="-128"/>
            </a:endParaRPr>
          </a:p>
        </p:txBody>
      </p:sp>
      <p:pic>
        <p:nvPicPr>
          <p:cNvPr id="1150979" name="Picture 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4127"/>
          <a:stretch/>
        </p:blipFill>
        <p:spPr>
          <a:xfrm>
            <a:off x="4953000" y="73842"/>
            <a:ext cx="4168728" cy="6698030"/>
          </a:xfrm>
          <a:ln w="28575">
            <a:solidFill>
              <a:srgbClr val="000000"/>
            </a:solidFill>
          </a:ln>
          <a:effectLst>
            <a:outerShdw blurRad="63500" dist="56796" dir="6993903" algn="ctr" rotWithShape="0">
              <a:schemeClr val="hlink"/>
            </a:outerShdw>
          </a:effectLst>
        </p:spPr>
      </p:pic>
      <p:sp>
        <p:nvSpPr>
          <p:cNvPr id="5" name="Slide Number Placeholder 4"/>
          <p:cNvSpPr>
            <a:spLocks noGrp="1"/>
          </p:cNvSpPr>
          <p:nvPr>
            <p:ph type="sldNum" sz="quarter" idx="10"/>
          </p:nvPr>
        </p:nvSpPr>
        <p:spPr/>
        <p:txBody>
          <a:bodyPr/>
          <a:lstStyle/>
          <a:p>
            <a:fld id="{CAEC0590-CEC6-F741-B462-BDA784DCC58C}" type="slidenum">
              <a:rPr lang="en-US"/>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sz="4000" dirty="0">
                <a:solidFill>
                  <a:srgbClr val="000000"/>
                </a:solidFill>
                <a:ea typeface="ＭＳ Ｐゴシック" pitchFamily="-65" charset="-128"/>
              </a:rPr>
              <a:t>The DRDP is an </a:t>
            </a:r>
          </a:p>
        </p:txBody>
      </p:sp>
      <p:sp>
        <p:nvSpPr>
          <p:cNvPr id="93187" name="Rectangle 3"/>
          <p:cNvSpPr>
            <a:spLocks noChangeArrowheads="1"/>
          </p:cNvSpPr>
          <p:nvPr/>
        </p:nvSpPr>
        <p:spPr bwMode="auto">
          <a:xfrm>
            <a:off x="762000" y="4953001"/>
            <a:ext cx="7772400" cy="914400"/>
          </a:xfrm>
          <a:prstGeom prst="rect">
            <a:avLst/>
          </a:prstGeom>
          <a:noFill/>
          <a:ln w="9525">
            <a:noFill/>
            <a:miter lim="800000"/>
            <a:headEnd/>
            <a:tailEnd/>
          </a:ln>
        </p:spPr>
        <p:txBody>
          <a:bodyPr anchor="ctr">
            <a:prstTxWarp prst="textNoShape">
              <a:avLst/>
            </a:prstTxWarp>
          </a:bodyPr>
          <a:lstStyle/>
          <a:p>
            <a:pPr algn="ctr"/>
            <a:r>
              <a:rPr lang="en-US" sz="2800" dirty="0">
                <a:solidFill>
                  <a:srgbClr val="000000"/>
                </a:solidFill>
              </a:rPr>
              <a:t>Observation Based Assessment Instrument</a:t>
            </a:r>
          </a:p>
        </p:txBody>
      </p:sp>
      <p:sp>
        <p:nvSpPr>
          <p:cNvPr id="6" name="Slide Number Placeholder 5"/>
          <p:cNvSpPr>
            <a:spLocks noGrp="1"/>
          </p:cNvSpPr>
          <p:nvPr>
            <p:ph type="sldNum" sz="quarter" idx="10"/>
          </p:nvPr>
        </p:nvSpPr>
        <p:spPr/>
        <p:txBody>
          <a:bodyPr/>
          <a:lstStyle/>
          <a:p>
            <a:fld id="{FCA39CD0-65F3-384B-BEFE-A1770A6E940A}" type="slidenum">
              <a:rPr lang="en-US"/>
              <a:pPr/>
              <a:t>30</a:t>
            </a:fld>
            <a:endParaRPr lang="en-US"/>
          </a:p>
        </p:txBody>
      </p:sp>
      <p:pic>
        <p:nvPicPr>
          <p:cNvPr id="3" name="Content Placeholder 2" descr="two kids looking at plants "/>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4625" r="-34625"/>
          <a:stretch/>
        </p:blipFill>
        <p:spPr>
          <a:xfrm>
            <a:off x="2171700" y="1097049"/>
            <a:ext cx="4953000" cy="390190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pPr marL="0" indent="0">
              <a:buFontTx/>
              <a:buNone/>
            </a:pPr>
            <a:r>
              <a:rPr lang="en-US" dirty="0">
                <a:ea typeface="ＭＳ Ｐゴシック" pitchFamily="-65" charset="-128"/>
              </a:rPr>
              <a:t>“Getting to know children as people and as learners gives you the information you need to be an effective decision maker in the classroom.”</a:t>
            </a:r>
          </a:p>
          <a:p>
            <a:pPr marL="169863" indent="-169863" algn="ctr">
              <a:buFontTx/>
              <a:buNone/>
            </a:pPr>
            <a:r>
              <a:rPr lang="en-US" sz="2400" i="1" dirty="0">
                <a:ea typeface="ＭＳ Ｐゴシック" pitchFamily="-65" charset="-128"/>
              </a:rPr>
              <a:t>The Power of Observation</a:t>
            </a:r>
            <a:endParaRPr lang="en-US" dirty="0">
              <a:ea typeface="ＭＳ Ｐゴシック" pitchFamily="-65" charset="-128"/>
            </a:endParaRPr>
          </a:p>
          <a:p>
            <a:endParaRPr lang="en-US"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subTitle" idx="4294967295"/>
          </p:nvPr>
        </p:nvSpPr>
        <p:spPr>
          <a:xfrm>
            <a:off x="1143000" y="838200"/>
            <a:ext cx="7391400" cy="4800600"/>
          </a:xfrm>
        </p:spPr>
        <p:txBody>
          <a:bodyPr/>
          <a:lstStyle/>
          <a:p>
            <a:pPr marL="169863" indent="-169863">
              <a:buFontTx/>
              <a:buNone/>
              <a:tabLst>
                <a:tab pos="909638" algn="l"/>
              </a:tabLst>
            </a:pPr>
            <a:r>
              <a:rPr lang="en-US" dirty="0">
                <a:ea typeface="ＭＳ Ｐゴシック" pitchFamily="-65" charset="-128"/>
              </a:rPr>
              <a:t>“With the information you learn from observing, you can:</a:t>
            </a:r>
          </a:p>
          <a:p>
            <a:pPr marL="169863" indent="-169863">
              <a:buFontTx/>
              <a:buNone/>
              <a:tabLst>
                <a:tab pos="909638" algn="l"/>
              </a:tabLst>
            </a:pPr>
            <a:r>
              <a:rPr lang="en-US" dirty="0">
                <a:ea typeface="ＭＳ Ｐゴシック" pitchFamily="-65" charset="-128"/>
              </a:rPr>
              <a:t>		• select the right materials, </a:t>
            </a:r>
          </a:p>
          <a:p>
            <a:pPr marL="169863" indent="-169863">
              <a:buFontTx/>
              <a:buNone/>
              <a:tabLst>
                <a:tab pos="909638" algn="l"/>
              </a:tabLst>
            </a:pPr>
            <a:r>
              <a:rPr lang="en-US" dirty="0">
                <a:ea typeface="ＭＳ Ｐゴシック" pitchFamily="-65" charset="-128"/>
              </a:rPr>
              <a:t>		• plan appropriate activities, </a:t>
            </a:r>
          </a:p>
          <a:p>
            <a:pPr marL="169863" indent="-169863">
              <a:buFontTx/>
              <a:buNone/>
              <a:tabLst>
                <a:tab pos="909638" algn="l"/>
              </a:tabLst>
            </a:pPr>
            <a:r>
              <a:rPr lang="en-US" dirty="0">
                <a:ea typeface="ＭＳ Ｐゴシック" pitchFamily="-65" charset="-128"/>
              </a:rPr>
              <a:t>		• ask questions that guide 		  children in learning to 				  understand the world around 		  them.”</a:t>
            </a:r>
          </a:p>
          <a:p>
            <a:pPr marL="169863" indent="-169863" algn="ctr">
              <a:buFontTx/>
              <a:buNone/>
              <a:tabLst>
                <a:tab pos="909638" algn="l"/>
              </a:tabLst>
            </a:pPr>
            <a:r>
              <a:rPr lang="en-US" sz="2000" i="1" dirty="0">
                <a:ea typeface="ＭＳ Ｐゴシック" pitchFamily="-65" charset="-128"/>
              </a:rPr>
              <a:t>The Power of Observation</a:t>
            </a:r>
          </a:p>
          <a:p>
            <a:pPr marL="169863" indent="-169863" algn="ctr">
              <a:buFontTx/>
              <a:buNone/>
              <a:tabLst>
                <a:tab pos="909638" algn="l"/>
              </a:tabLst>
            </a:pPr>
            <a:endParaRPr lang="en-US" sz="1200" dirty="0">
              <a:ea typeface="ＭＳ Ｐゴシック" pitchFamily="-65" charset="-128"/>
            </a:endParaRPr>
          </a:p>
        </p:txBody>
      </p:sp>
      <p:sp>
        <p:nvSpPr>
          <p:cNvPr id="4" name="Slide Number Placeholder 3"/>
          <p:cNvSpPr>
            <a:spLocks noGrp="1"/>
          </p:cNvSpPr>
          <p:nvPr>
            <p:ph type="sldNum" sz="quarter" idx="10"/>
          </p:nvPr>
        </p:nvSpPr>
        <p:spPr/>
        <p:txBody>
          <a:bodyPr/>
          <a:lstStyle/>
          <a:p>
            <a:fld id="{A32BF19A-0DD5-BE47-9821-75102462005B}" type="slidenum">
              <a:rPr lang="en-US"/>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990600" y="304800"/>
            <a:ext cx="7696200" cy="1143000"/>
          </a:xfrm>
        </p:spPr>
        <p:txBody>
          <a:bodyPr/>
          <a:lstStyle/>
          <a:p>
            <a:pPr eaLnBrk="1" hangingPunct="1"/>
            <a:r>
              <a:rPr lang="en-US" sz="3600" dirty="0">
                <a:ea typeface="ＭＳ Ｐゴシック" pitchFamily="-65" charset="-128"/>
              </a:rPr>
              <a:t>Develop Methods for Recording Observations and Collecting Evidence</a:t>
            </a:r>
            <a:endParaRPr lang="en-US" sz="3600" dirty="0">
              <a:solidFill>
                <a:srgbClr val="FFFFFF"/>
              </a:solidFill>
              <a:ea typeface="ＭＳ Ｐゴシック" pitchFamily="-65" charset="-128"/>
            </a:endParaRPr>
          </a:p>
        </p:txBody>
      </p:sp>
      <p:sp>
        <p:nvSpPr>
          <p:cNvPr id="97283" name="Rectangle 3"/>
          <p:cNvSpPr>
            <a:spLocks noGrp="1" noChangeArrowheads="1"/>
          </p:cNvSpPr>
          <p:nvPr>
            <p:ph type="body" sz="half" idx="1"/>
          </p:nvPr>
        </p:nvSpPr>
        <p:spPr>
          <a:xfrm>
            <a:off x="1295400" y="1600200"/>
            <a:ext cx="3810000" cy="4495800"/>
          </a:xfrm>
        </p:spPr>
        <p:txBody>
          <a:bodyPr/>
          <a:lstStyle/>
          <a:p>
            <a:pPr eaLnBrk="1" hangingPunct="1">
              <a:lnSpc>
                <a:spcPct val="115000"/>
              </a:lnSpc>
              <a:buFont typeface="Wingdings" pitchFamily="-65" charset="2"/>
              <a:buChar char="§"/>
            </a:pPr>
            <a:r>
              <a:rPr lang="en-US" sz="2400" dirty="0">
                <a:ea typeface="ＭＳ Ｐゴシック" pitchFamily="-65" charset="-128"/>
              </a:rPr>
              <a:t>Anecdotal records</a:t>
            </a:r>
          </a:p>
          <a:p>
            <a:pPr eaLnBrk="1" hangingPunct="1">
              <a:lnSpc>
                <a:spcPct val="115000"/>
              </a:lnSpc>
              <a:buFont typeface="Wingdings" pitchFamily="-65" charset="2"/>
              <a:buChar char="§"/>
            </a:pPr>
            <a:r>
              <a:rPr lang="en-US" sz="2400" dirty="0">
                <a:ea typeface="ＭＳ Ｐゴシック" pitchFamily="-65" charset="-128"/>
              </a:rPr>
              <a:t>Photographs</a:t>
            </a:r>
          </a:p>
          <a:p>
            <a:pPr eaLnBrk="1" hangingPunct="1">
              <a:lnSpc>
                <a:spcPct val="115000"/>
              </a:lnSpc>
              <a:buFont typeface="Wingdings" pitchFamily="-65" charset="2"/>
              <a:buChar char="§"/>
            </a:pPr>
            <a:r>
              <a:rPr lang="en-US" sz="2400" dirty="0">
                <a:ea typeface="ＭＳ Ｐゴシック" pitchFamily="-65" charset="-128"/>
              </a:rPr>
              <a:t>Audio and video records</a:t>
            </a:r>
          </a:p>
          <a:p>
            <a:pPr eaLnBrk="1" hangingPunct="1">
              <a:lnSpc>
                <a:spcPct val="115000"/>
              </a:lnSpc>
              <a:buFont typeface="Wingdings" pitchFamily="-65" charset="2"/>
              <a:buChar char="§"/>
            </a:pPr>
            <a:r>
              <a:rPr lang="en-US" sz="2400" dirty="0">
                <a:ea typeface="ＭＳ Ｐゴシック" pitchFamily="-65" charset="-128"/>
              </a:rPr>
              <a:t>Running records</a:t>
            </a:r>
          </a:p>
          <a:p>
            <a:pPr eaLnBrk="1" hangingPunct="1">
              <a:lnSpc>
                <a:spcPct val="115000"/>
              </a:lnSpc>
              <a:buFont typeface="Wingdings" pitchFamily="-65" charset="2"/>
              <a:buChar char="§"/>
            </a:pPr>
            <a:r>
              <a:rPr lang="en-US" sz="2400" dirty="0">
                <a:ea typeface="ＭＳ Ｐゴシック" pitchFamily="-65" charset="-128"/>
              </a:rPr>
              <a:t>Sketches</a:t>
            </a:r>
          </a:p>
          <a:p>
            <a:pPr eaLnBrk="1" hangingPunct="1">
              <a:lnSpc>
                <a:spcPct val="115000"/>
              </a:lnSpc>
              <a:buFont typeface="Wingdings" pitchFamily="-65" charset="2"/>
              <a:buChar char="§"/>
            </a:pPr>
            <a:r>
              <a:rPr lang="en-US" sz="2400" dirty="0">
                <a:ea typeface="ＭＳ Ｐゴシック" pitchFamily="-65" charset="-128"/>
              </a:rPr>
              <a:t>Work samples</a:t>
            </a:r>
          </a:p>
          <a:p>
            <a:pPr eaLnBrk="1" hangingPunct="1">
              <a:lnSpc>
                <a:spcPct val="115000"/>
              </a:lnSpc>
              <a:buFont typeface="Wingdings" pitchFamily="-65" charset="2"/>
              <a:buChar char="§"/>
            </a:pPr>
            <a:r>
              <a:rPr lang="en-US" sz="2400" dirty="0">
                <a:ea typeface="ＭＳ Ｐゴシック" pitchFamily="-65" charset="-128"/>
              </a:rPr>
              <a:t>Daily logs</a:t>
            </a:r>
          </a:p>
          <a:p>
            <a:pPr eaLnBrk="1" hangingPunct="1">
              <a:lnSpc>
                <a:spcPct val="115000"/>
              </a:lnSpc>
              <a:buFont typeface="Wingdings" pitchFamily="-65" charset="2"/>
              <a:buChar char="§"/>
            </a:pPr>
            <a:r>
              <a:rPr lang="en-US" sz="2400" dirty="0">
                <a:ea typeface="ＭＳ Ｐゴシック" pitchFamily="-65" charset="-128"/>
              </a:rPr>
              <a:t>Frequency counts</a:t>
            </a:r>
          </a:p>
        </p:txBody>
      </p:sp>
      <p:sp>
        <p:nvSpPr>
          <p:cNvPr id="6" name="Slide Number Placeholder 5"/>
          <p:cNvSpPr>
            <a:spLocks noGrp="1"/>
          </p:cNvSpPr>
          <p:nvPr>
            <p:ph type="sldNum" sz="quarter" idx="10"/>
          </p:nvPr>
        </p:nvSpPr>
        <p:spPr/>
        <p:txBody>
          <a:bodyPr/>
          <a:lstStyle/>
          <a:p>
            <a:fld id="{C8C7CDAF-719C-FD40-8C7D-CF07A48A5B3A}" type="slidenum">
              <a:rPr lang="en-US"/>
              <a:pPr/>
              <a:t>33</a:t>
            </a:fld>
            <a:endParaRPr lang="en-US"/>
          </a:p>
        </p:txBody>
      </p:sp>
      <p:pic>
        <p:nvPicPr>
          <p:cNvPr id="3" name="Picture 2" descr="IPAD photo"/>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88773" y="2495198"/>
            <a:ext cx="1002427" cy="1312482"/>
          </a:xfrm>
          <a:prstGeom prst="rect">
            <a:avLst/>
          </a:prstGeom>
        </p:spPr>
      </p:pic>
      <p:pic>
        <p:nvPicPr>
          <p:cNvPr id="4" name="Picture 3" descr="micro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586" y="4270878"/>
            <a:ext cx="1168400" cy="116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2" descr="clipboard.png"/>
          <p:cNvPicPr>
            <a:picLocks noGrp="1" noChangeAspect="1"/>
          </p:cNvPicPr>
          <p:nvPr>
            <p:ph sz="half" idx="2"/>
          </p:nvPr>
        </p:nvPicPr>
        <p:blipFill>
          <a:blip r:embed="rId5">
            <a:extLst>
              <a:ext uri="{28A0092B-C50C-407E-A947-70E740481C1C}">
                <a14:useLocalDpi xmlns:a14="http://schemas.microsoft.com/office/drawing/2010/main" val="0"/>
              </a:ext>
            </a:extLst>
          </a:blip>
          <a:srcRect l="7627" r="7627"/>
          <a:stretch>
            <a:fillRect/>
          </a:stretch>
        </p:blipFill>
        <p:spPr>
          <a:xfrm>
            <a:off x="7239000" y="4038600"/>
            <a:ext cx="1456840" cy="1719072"/>
          </a:xfrm>
        </p:spPr>
      </p:pic>
      <p:pic>
        <p:nvPicPr>
          <p:cNvPr id="11" name="Picture 10" descr="img_2812_14460230934_o.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20901984">
            <a:off x="6258455" y="2021017"/>
            <a:ext cx="2117691" cy="15894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762000" y="76200"/>
            <a:ext cx="8229600" cy="1143000"/>
          </a:xfrm>
        </p:spPr>
        <p:txBody>
          <a:bodyPr/>
          <a:lstStyle/>
          <a:p>
            <a:pPr eaLnBrk="1" hangingPunct="1"/>
            <a:r>
              <a:rPr lang="en-US" sz="4000">
                <a:ea typeface="ＭＳ Ｐゴシック" pitchFamily="-65" charset="-128"/>
              </a:rPr>
              <a:t>Noticing Descriptions and Interpretations</a:t>
            </a:r>
          </a:p>
        </p:txBody>
      </p:sp>
      <p:pic>
        <p:nvPicPr>
          <p:cNvPr id="98307" name="Picture 3" descr="Picture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295400"/>
            <a:ext cx="5468938" cy="4495800"/>
          </a:xfrm>
        </p:spPr>
      </p:pic>
      <p:sp>
        <p:nvSpPr>
          <p:cNvPr id="98308" name="Slide Number Placeholder 4"/>
          <p:cNvSpPr>
            <a:spLocks noGrp="1"/>
          </p:cNvSpPr>
          <p:nvPr>
            <p:ph type="sldNum" sz="quarter" idx="10"/>
          </p:nvPr>
        </p:nvSpPr>
        <p:spPr>
          <a:noFill/>
        </p:spPr>
        <p:txBody>
          <a:bodyPr/>
          <a:lstStyle/>
          <a:p>
            <a:fld id="{70D31F0F-5063-F74C-A093-72F8E21F3470}" type="slidenum">
              <a:rPr lang="en-US"/>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dsc_0841edited_15292966239_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219200"/>
            <a:ext cx="7772400" cy="4495800"/>
          </a:xfrm>
        </p:spPr>
      </p:pic>
      <p:sp>
        <p:nvSpPr>
          <p:cNvPr id="99330" name="Rectangle 2"/>
          <p:cNvSpPr>
            <a:spLocks noGrp="1" noChangeArrowheads="1"/>
          </p:cNvSpPr>
          <p:nvPr>
            <p:ph type="title"/>
          </p:nvPr>
        </p:nvSpPr>
        <p:spPr/>
        <p:txBody>
          <a:bodyPr/>
          <a:lstStyle/>
          <a:p>
            <a:pPr eaLnBrk="1" hangingPunct="1"/>
            <a:r>
              <a:rPr lang="en-US">
                <a:ea typeface="ＭＳ Ｐゴシック" pitchFamily="-65" charset="-128"/>
              </a:rPr>
              <a:t>Still Photo Observation</a:t>
            </a:r>
          </a:p>
        </p:txBody>
      </p:sp>
      <p:sp>
        <p:nvSpPr>
          <p:cNvPr id="7" name="Slide Number Placeholder 6"/>
          <p:cNvSpPr>
            <a:spLocks noGrp="1"/>
          </p:cNvSpPr>
          <p:nvPr>
            <p:ph type="sldNum" sz="quarter" idx="10"/>
          </p:nvPr>
        </p:nvSpPr>
        <p:spPr/>
        <p:txBody>
          <a:bodyPr/>
          <a:lstStyle/>
          <a:p>
            <a:fld id="{A2C7C0B7-F233-4540-9AD4-3966B9914722}" type="slidenum">
              <a:rPr lang="en-US"/>
              <a:pPr/>
              <a:t>35</a:t>
            </a:fld>
            <a:endParaRPr lang="en-US"/>
          </a:p>
        </p:txBody>
      </p:sp>
      <p:sp>
        <p:nvSpPr>
          <p:cNvPr id="99333" name="Rectangle 5"/>
          <p:cNvSpPr>
            <a:spLocks noGrp="1" noChangeArrowheads="1"/>
          </p:cNvSpPr>
          <p:nvPr>
            <p:ph type="body" sz="half" idx="4294967295"/>
          </p:nvPr>
        </p:nvSpPr>
        <p:spPr>
          <a:xfrm>
            <a:off x="1828800" y="5943600"/>
            <a:ext cx="6781800" cy="457200"/>
          </a:xfrm>
        </p:spPr>
        <p:txBody>
          <a:bodyPr/>
          <a:lstStyle/>
          <a:p>
            <a:pPr eaLnBrk="1" hangingPunct="1">
              <a:lnSpc>
                <a:spcPct val="90000"/>
              </a:lnSpc>
              <a:spcBef>
                <a:spcPct val="50000"/>
              </a:spcBef>
              <a:buSzTx/>
              <a:buFontTx/>
              <a:buNone/>
            </a:pPr>
            <a:r>
              <a:rPr lang="en-US" sz="1000" dirty="0">
                <a:ea typeface="ＭＳ Ｐゴシック" pitchFamily="-65" charset="-128"/>
              </a:rPr>
              <a:t>Adapted by permission, The Art of Awareness © 2000 Deb Curtis and Margie Carter, Redleaf Press. St. Paul, Minnesota, www.redleafpress.org.</a:t>
            </a:r>
          </a:p>
          <a:p>
            <a:pPr eaLnBrk="1" hangingPunct="1">
              <a:lnSpc>
                <a:spcPct val="90000"/>
              </a:lnSpc>
            </a:pPr>
            <a:endParaRPr lang="en-US" sz="1800" dirty="0">
              <a:ea typeface="ＭＳ Ｐゴシック" pitchFamily="-65"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sz="quarter"/>
          </p:nvPr>
        </p:nvSpPr>
        <p:spPr>
          <a:xfrm>
            <a:off x="381000" y="152400"/>
            <a:ext cx="8763000" cy="609600"/>
          </a:xfrm>
        </p:spPr>
        <p:txBody>
          <a:bodyPr/>
          <a:lstStyle/>
          <a:p>
            <a:r>
              <a:rPr lang="en-US" sz="3600">
                <a:ea typeface="ＭＳ Ｐゴシック" pitchFamily="-65" charset="-128"/>
              </a:rPr>
              <a:t>Definitions: Descriptive and Interpretive</a:t>
            </a:r>
          </a:p>
        </p:txBody>
      </p:sp>
      <p:sp>
        <p:nvSpPr>
          <p:cNvPr id="48131" name="Rectangle 3"/>
          <p:cNvSpPr>
            <a:spLocks noGrp="1" noChangeArrowheads="1"/>
          </p:cNvSpPr>
          <p:nvPr>
            <p:ph sz="quarter" idx="3"/>
          </p:nvPr>
        </p:nvSpPr>
        <p:spPr>
          <a:xfrm>
            <a:off x="838200" y="1676400"/>
            <a:ext cx="3505200" cy="4038600"/>
          </a:xfrm>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FontTx/>
              <a:buNone/>
            </a:pPr>
            <a:r>
              <a:rPr lang="en-US" sz="2400" dirty="0">
                <a:ea typeface="ＭＳ Ｐゴシック" pitchFamily="-65" charset="-128"/>
              </a:rPr>
              <a:t>What are the specific details?</a:t>
            </a:r>
          </a:p>
          <a:p>
            <a:pPr marL="0" indent="0">
              <a:buFontTx/>
              <a:buNone/>
            </a:pPr>
            <a:endParaRPr lang="en-US" sz="1200" dirty="0">
              <a:ea typeface="ＭＳ Ｐゴシック" pitchFamily="-65" charset="-128"/>
            </a:endParaRPr>
          </a:p>
          <a:p>
            <a:pPr marL="0" indent="0">
              <a:buFontTx/>
              <a:buNone/>
            </a:pPr>
            <a:r>
              <a:rPr lang="en-US" sz="2400" dirty="0">
                <a:ea typeface="ＭＳ Ｐゴシック" pitchFamily="-65" charset="-128"/>
              </a:rPr>
              <a:t>What you actually…</a:t>
            </a:r>
          </a:p>
          <a:p>
            <a:pPr lvl="1">
              <a:lnSpc>
                <a:spcPct val="100000"/>
              </a:lnSpc>
              <a:buClr>
                <a:srgbClr val="352FFF"/>
              </a:buClr>
            </a:pPr>
            <a:r>
              <a:rPr lang="en-US" sz="2000" dirty="0">
                <a:ea typeface="ＭＳ Ｐゴシック" pitchFamily="-65" charset="-128"/>
              </a:rPr>
              <a:t> Observed</a:t>
            </a:r>
          </a:p>
          <a:p>
            <a:pPr lvl="1">
              <a:lnSpc>
                <a:spcPct val="100000"/>
              </a:lnSpc>
              <a:buClr>
                <a:srgbClr val="352FFF"/>
              </a:buClr>
            </a:pPr>
            <a:r>
              <a:rPr lang="en-US" sz="2000" dirty="0">
                <a:ea typeface="ＭＳ Ｐゴシック" pitchFamily="-65" charset="-128"/>
              </a:rPr>
              <a:t> Read</a:t>
            </a:r>
          </a:p>
          <a:p>
            <a:pPr lvl="1">
              <a:lnSpc>
                <a:spcPct val="100000"/>
              </a:lnSpc>
              <a:buClr>
                <a:srgbClr val="352FFF"/>
              </a:buClr>
            </a:pPr>
            <a:r>
              <a:rPr lang="en-US" sz="2000" dirty="0">
                <a:ea typeface="ＭＳ Ｐゴシック" pitchFamily="-65" charset="-128"/>
              </a:rPr>
              <a:t> Heard</a:t>
            </a:r>
          </a:p>
          <a:p>
            <a:pPr marL="0" indent="0">
              <a:buFontTx/>
              <a:buNone/>
            </a:pPr>
            <a:endParaRPr lang="en-US" sz="1200" i="1" dirty="0">
              <a:ea typeface="ＭＳ Ｐゴシック" pitchFamily="-65" charset="-128"/>
            </a:endParaRPr>
          </a:p>
          <a:p>
            <a:pPr marL="0" indent="0">
              <a:buFontTx/>
              <a:buNone/>
            </a:pPr>
            <a:r>
              <a:rPr lang="en-US" sz="2000" i="1" dirty="0">
                <a:ea typeface="ＭＳ Ｐゴシック" pitchFamily="-65" charset="-128"/>
              </a:rPr>
              <a:t>Example: He is holding shirt  with one hand and pen in other hand.</a:t>
            </a:r>
          </a:p>
        </p:txBody>
      </p:sp>
      <p:sp>
        <p:nvSpPr>
          <p:cNvPr id="48132" name="Rectangle 4"/>
          <p:cNvSpPr>
            <a:spLocks noGrp="1" noChangeArrowheads="1"/>
          </p:cNvSpPr>
          <p:nvPr>
            <p:ph sz="quarter" idx="4"/>
          </p:nvPr>
        </p:nvSpPr>
        <p:spPr>
          <a:xfrm>
            <a:off x="5181600" y="1676400"/>
            <a:ext cx="3505200" cy="4038600"/>
          </a:xfrm>
          <a:solidFill>
            <a:srgbClr val="FDFFFA"/>
          </a:solidFill>
          <a:ln w="28575">
            <a:solidFill>
              <a:srgbClr val="000066"/>
            </a:solidFill>
          </a:ln>
          <a:effectLst>
            <a:outerShdw blurRad="63500" dist="107763" dir="2700000" algn="ctr" rotWithShape="0">
              <a:schemeClr val="bg2">
                <a:alpha val="74998"/>
              </a:schemeClr>
            </a:outerShdw>
          </a:effectLst>
        </p:spPr>
        <p:txBody>
          <a:bodyPr/>
          <a:lstStyle/>
          <a:p>
            <a:pPr marL="0" indent="0">
              <a:buFontTx/>
              <a:buNone/>
            </a:pPr>
            <a:r>
              <a:rPr lang="en-US" sz="2400" dirty="0">
                <a:ea typeface="ＭＳ Ｐゴシック" pitchFamily="-65" charset="-128"/>
              </a:rPr>
              <a:t>What were your initial reactions?</a:t>
            </a:r>
          </a:p>
          <a:p>
            <a:pPr marL="0" indent="0">
              <a:buFontTx/>
              <a:buNone/>
            </a:pPr>
            <a:endParaRPr lang="en-US" sz="1200" dirty="0">
              <a:ea typeface="ＭＳ Ｐゴシック" pitchFamily="-65" charset="-128"/>
            </a:endParaRPr>
          </a:p>
          <a:p>
            <a:pPr marL="0" indent="0">
              <a:buFontTx/>
              <a:buNone/>
            </a:pPr>
            <a:r>
              <a:rPr lang="en-US" sz="2400" dirty="0">
                <a:ea typeface="ＭＳ Ｐゴシック" pitchFamily="-65" charset="-128"/>
              </a:rPr>
              <a:t>How you felt about what you…</a:t>
            </a:r>
          </a:p>
          <a:p>
            <a:pPr lvl="1">
              <a:lnSpc>
                <a:spcPct val="100000"/>
              </a:lnSpc>
              <a:buClr>
                <a:srgbClr val="352FFF"/>
              </a:buClr>
            </a:pPr>
            <a:r>
              <a:rPr lang="en-US" sz="2000" dirty="0">
                <a:ea typeface="ＭＳ Ｐゴシック" pitchFamily="-65" charset="-128"/>
              </a:rPr>
              <a:t> Observed</a:t>
            </a:r>
          </a:p>
          <a:p>
            <a:pPr lvl="1">
              <a:lnSpc>
                <a:spcPct val="100000"/>
              </a:lnSpc>
              <a:buClr>
                <a:srgbClr val="352FFF"/>
              </a:buClr>
            </a:pPr>
            <a:r>
              <a:rPr lang="en-US" sz="2000" dirty="0">
                <a:ea typeface="ＭＳ Ｐゴシック" pitchFamily="-65" charset="-128"/>
              </a:rPr>
              <a:t> Read</a:t>
            </a:r>
          </a:p>
          <a:p>
            <a:pPr lvl="1">
              <a:lnSpc>
                <a:spcPct val="100000"/>
              </a:lnSpc>
              <a:buClr>
                <a:srgbClr val="352FFF"/>
              </a:buClr>
            </a:pPr>
            <a:r>
              <a:rPr lang="en-US" sz="2000" dirty="0">
                <a:ea typeface="ＭＳ Ｐゴシック" pitchFamily="-65" charset="-128"/>
              </a:rPr>
              <a:t> Heard  </a:t>
            </a:r>
          </a:p>
          <a:p>
            <a:pPr lvl="1">
              <a:lnSpc>
                <a:spcPct val="100000"/>
              </a:lnSpc>
              <a:buClr>
                <a:srgbClr val="352FFF"/>
              </a:buClr>
              <a:buFontTx/>
              <a:buNone/>
            </a:pPr>
            <a:endParaRPr lang="en-US" sz="1200" dirty="0">
              <a:ea typeface="ＭＳ Ｐゴシック" pitchFamily="-65" charset="-128"/>
            </a:endParaRPr>
          </a:p>
          <a:p>
            <a:pPr lvl="1" indent="-687388">
              <a:lnSpc>
                <a:spcPct val="100000"/>
              </a:lnSpc>
              <a:spcBef>
                <a:spcPct val="0"/>
              </a:spcBef>
              <a:buClr>
                <a:srgbClr val="352FFF"/>
              </a:buClr>
              <a:buFontTx/>
              <a:buNone/>
            </a:pPr>
            <a:r>
              <a:rPr lang="en-US" sz="2000" i="1" dirty="0">
                <a:ea typeface="ＭＳ Ｐゴシック" pitchFamily="-65" charset="-128"/>
              </a:rPr>
              <a:t>Example: He looks worried.</a:t>
            </a:r>
          </a:p>
        </p:txBody>
      </p:sp>
      <p:sp>
        <p:nvSpPr>
          <p:cNvPr id="100357" name="Rectangle 5"/>
          <p:cNvSpPr>
            <a:spLocks noChangeArrowheads="1"/>
          </p:cNvSpPr>
          <p:nvPr/>
        </p:nvSpPr>
        <p:spPr bwMode="auto">
          <a:xfrm>
            <a:off x="533400" y="990600"/>
            <a:ext cx="3733800" cy="519113"/>
          </a:xfrm>
          <a:prstGeom prst="rect">
            <a:avLst/>
          </a:prstGeom>
          <a:noFill/>
          <a:ln w="9525">
            <a:noFill/>
            <a:miter lim="800000"/>
            <a:headEnd/>
            <a:tailEnd/>
          </a:ln>
        </p:spPr>
        <p:txBody>
          <a:bodyPr>
            <a:prstTxWarp prst="textNoShape">
              <a:avLst/>
            </a:prstTxWarp>
            <a:spAutoFit/>
          </a:bodyPr>
          <a:lstStyle/>
          <a:p>
            <a:pPr algn="ctr" eaLnBrk="0" hangingPunct="0"/>
            <a:r>
              <a:rPr kumimoji="1" lang="en-US" sz="2800" b="1"/>
              <a:t>Descriptive</a:t>
            </a:r>
          </a:p>
        </p:txBody>
      </p:sp>
      <p:sp>
        <p:nvSpPr>
          <p:cNvPr id="100358" name="Rectangle 6"/>
          <p:cNvSpPr>
            <a:spLocks noChangeArrowheads="1"/>
          </p:cNvSpPr>
          <p:nvPr/>
        </p:nvSpPr>
        <p:spPr bwMode="auto">
          <a:xfrm>
            <a:off x="4808538" y="990600"/>
            <a:ext cx="3878262" cy="519113"/>
          </a:xfrm>
          <a:prstGeom prst="rect">
            <a:avLst/>
          </a:prstGeom>
          <a:noFill/>
          <a:ln w="9525">
            <a:noFill/>
            <a:miter lim="800000"/>
            <a:headEnd/>
            <a:tailEnd/>
          </a:ln>
        </p:spPr>
        <p:txBody>
          <a:bodyPr>
            <a:prstTxWarp prst="textNoShape">
              <a:avLst/>
            </a:prstTxWarp>
            <a:spAutoFit/>
          </a:bodyPr>
          <a:lstStyle/>
          <a:p>
            <a:pPr algn="ctr" eaLnBrk="0" hangingPunct="0"/>
            <a:r>
              <a:rPr kumimoji="1" lang="en-US" sz="2800" b="1"/>
              <a:t>Interpretive</a:t>
            </a:r>
          </a:p>
        </p:txBody>
      </p:sp>
      <p:sp>
        <p:nvSpPr>
          <p:cNvPr id="8" name="Slide Number Placeholder 7"/>
          <p:cNvSpPr>
            <a:spLocks noGrp="1"/>
          </p:cNvSpPr>
          <p:nvPr>
            <p:ph type="sldNum" sz="quarter" idx="10"/>
          </p:nvPr>
        </p:nvSpPr>
        <p:spPr/>
        <p:txBody>
          <a:bodyPr/>
          <a:lstStyle/>
          <a:p>
            <a:fld id="{240A2010-E0D9-6C47-8AF1-DFD998B91A1A}" type="slidenum">
              <a:rPr lang="en-US"/>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838200" y="304800"/>
            <a:ext cx="7696200" cy="914400"/>
          </a:xfrm>
        </p:spPr>
        <p:txBody>
          <a:bodyPr/>
          <a:lstStyle/>
          <a:p>
            <a:pPr eaLnBrk="1" hangingPunct="1"/>
            <a:r>
              <a:rPr lang="en-US" sz="4000" dirty="0">
                <a:ea typeface="ＭＳ Ｐゴシック" pitchFamily="-65" charset="-128"/>
              </a:rPr>
              <a:t>Steps to Completing the DRDP </a:t>
            </a:r>
            <a:endParaRPr lang="en-US" sz="1800" i="1" dirty="0">
              <a:solidFill>
                <a:srgbClr val="FFFFFF"/>
              </a:solidFill>
              <a:ea typeface="ＭＳ Ｐゴシック" pitchFamily="-65" charset="-128"/>
            </a:endParaRPr>
          </a:p>
        </p:txBody>
      </p:sp>
      <p:sp>
        <p:nvSpPr>
          <p:cNvPr id="101380" name="Slide Number Placeholder 4"/>
          <p:cNvSpPr>
            <a:spLocks noGrp="1"/>
          </p:cNvSpPr>
          <p:nvPr>
            <p:ph type="sldNum" sz="quarter" idx="10"/>
          </p:nvPr>
        </p:nvSpPr>
        <p:spPr>
          <a:noFill/>
        </p:spPr>
        <p:txBody>
          <a:bodyPr/>
          <a:lstStyle/>
          <a:p>
            <a:fld id="{87AFCBF9-BB6C-E84F-B7DA-1C3D247716C4}" type="slidenum">
              <a:rPr lang="en-US"/>
              <a:pPr/>
              <a:t>37</a:t>
            </a:fld>
            <a:endParaRPr lang="en-US"/>
          </a:p>
        </p:txBody>
      </p:sp>
      <p:pic>
        <p:nvPicPr>
          <p:cNvPr id="6" name="Content Placeholder 5" descr="175340__stepping-stones_p.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rot="5400000">
            <a:off x="2138462" y="2463156"/>
            <a:ext cx="5038030" cy="291415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09600" y="304800"/>
            <a:ext cx="7772400" cy="533400"/>
          </a:xfrm>
        </p:spPr>
        <p:txBody>
          <a:bodyPr/>
          <a:lstStyle/>
          <a:p>
            <a:pPr eaLnBrk="1" hangingPunct="1"/>
            <a:r>
              <a:rPr lang="en-US" sz="4000">
                <a:ea typeface="ＭＳ Ｐゴシック" pitchFamily="-65" charset="-128"/>
              </a:rPr>
              <a:t>Complete the Information Page</a:t>
            </a:r>
            <a:endParaRPr lang="en-US">
              <a:ea typeface="ＭＳ Ｐゴシック" pitchFamily="-65" charset="-128"/>
            </a:endParaRPr>
          </a:p>
        </p:txBody>
      </p:sp>
      <p:sp>
        <p:nvSpPr>
          <p:cNvPr id="6148" name="Rectangle 3"/>
          <p:cNvSpPr>
            <a:spLocks noChangeArrowheads="1"/>
          </p:cNvSpPr>
          <p:nvPr/>
        </p:nvSpPr>
        <p:spPr bwMode="auto">
          <a:xfrm>
            <a:off x="8839200" y="6400800"/>
            <a:ext cx="304800" cy="228600"/>
          </a:xfrm>
          <a:prstGeom prst="rect">
            <a:avLst/>
          </a:prstGeom>
          <a:solidFill>
            <a:srgbClr val="99CCFF"/>
          </a:solidFill>
          <a:ln w="9525">
            <a:noFill/>
            <a:miter lim="800000"/>
            <a:headEnd/>
            <a:tailEnd/>
          </a:ln>
        </p:spPr>
        <p:txBody>
          <a:bodyPr wrap="none" anchor="ctr">
            <a:prstTxWarp prst="textNoShape">
              <a:avLst/>
            </a:prstTxWarp>
          </a:bodyPr>
          <a:lstStyle/>
          <a:p>
            <a:pPr algn="ctr" eaLnBrk="0" hangingPunct="0"/>
            <a:endParaRPr lang="en-US"/>
          </a:p>
        </p:txBody>
      </p:sp>
      <p:sp>
        <p:nvSpPr>
          <p:cNvPr id="6149" name="Slide Number Placeholder 5"/>
          <p:cNvSpPr>
            <a:spLocks noGrp="1"/>
          </p:cNvSpPr>
          <p:nvPr>
            <p:ph type="sldNum" sz="quarter" idx="10"/>
          </p:nvPr>
        </p:nvSpPr>
        <p:spPr>
          <a:noFill/>
        </p:spPr>
        <p:txBody>
          <a:bodyPr/>
          <a:lstStyle/>
          <a:p>
            <a:fld id="{99D28DE1-DDB3-0640-BD3B-9819F1D595F3}" type="slidenum">
              <a:rPr lang="en-US"/>
              <a:pPr/>
              <a:t>38</a:t>
            </a:fld>
            <a:endParaRPr lang="en-US"/>
          </a:p>
        </p:txBody>
      </p:sp>
      <p:pic>
        <p:nvPicPr>
          <p:cNvPr id="6" name="Content Placeholder 5"/>
          <p:cNvPicPr>
            <a:picLocks noGrp="1" noChangeAspect="1"/>
          </p:cNvPicPr>
          <p:nvPr>
            <p:ph idx="1"/>
          </p:nvPr>
        </p:nvPicPr>
        <p:blipFill>
          <a:blip r:embed="rId3"/>
          <a:stretch>
            <a:fillRect/>
          </a:stretch>
        </p:blipFill>
        <p:spPr>
          <a:xfrm>
            <a:off x="914400" y="1143000"/>
            <a:ext cx="784396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4267200" y="1219200"/>
            <a:ext cx="2895600" cy="762000"/>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a:solidFill>
                  <a:srgbClr val="FFCC33"/>
                </a:solidFill>
              </a:rPr>
              <a:t>Definitions</a:t>
            </a:r>
          </a:p>
        </p:txBody>
      </p:sp>
      <p:sp>
        <p:nvSpPr>
          <p:cNvPr id="435203" name="Rectangle 3"/>
          <p:cNvSpPr>
            <a:spLocks noChangeArrowheads="1"/>
          </p:cNvSpPr>
          <p:nvPr/>
        </p:nvSpPr>
        <p:spPr bwMode="auto">
          <a:xfrm>
            <a:off x="3276600" y="2209800"/>
            <a:ext cx="55626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dirty="0">
                <a:solidFill>
                  <a:srgbClr val="FFCC33"/>
                </a:solidFill>
              </a:rPr>
              <a:t>Developmental levels</a:t>
            </a:r>
            <a:r>
              <a:rPr lang="en-US" sz="3200" dirty="0">
                <a:solidFill>
                  <a:srgbClr val="FFCC33"/>
                </a:solidFill>
              </a:rPr>
              <a:t> </a:t>
            </a:r>
            <a:endParaRPr lang="en-US" sz="2800" dirty="0">
              <a:solidFill>
                <a:srgbClr val="FFCC33"/>
              </a:solidFill>
            </a:endParaRPr>
          </a:p>
        </p:txBody>
      </p:sp>
      <p:sp>
        <p:nvSpPr>
          <p:cNvPr id="435204" name="Rectangle 4"/>
          <p:cNvSpPr>
            <a:spLocks noChangeArrowheads="1"/>
          </p:cNvSpPr>
          <p:nvPr/>
        </p:nvSpPr>
        <p:spPr bwMode="auto">
          <a:xfrm>
            <a:off x="3962400" y="3208338"/>
            <a:ext cx="3505200" cy="769938"/>
          </a:xfrm>
          <a:prstGeom prst="rect">
            <a:avLst/>
          </a:prstGeom>
          <a:solidFill>
            <a:srgbClr val="000066"/>
          </a:solidFill>
          <a:ln w="9525">
            <a:noFill/>
            <a:miter lim="800000"/>
            <a:headEnd/>
            <a:tailEnd/>
          </a:ln>
        </p:spPr>
        <p:txBody>
          <a:bodyPr>
            <a:prstTxWarp prst="textNoShape">
              <a:avLst/>
            </a:prstTxWarp>
            <a:spAutoFit/>
          </a:bodyPr>
          <a:lstStyle/>
          <a:p>
            <a:pPr marL="0" lvl="4" algn="ctr" defTabSz="400050">
              <a:spcBef>
                <a:spcPct val="50000"/>
              </a:spcBef>
            </a:pPr>
            <a:r>
              <a:rPr lang="en-US" sz="4400" dirty="0">
                <a:solidFill>
                  <a:srgbClr val="FEFFF4"/>
                </a:solidFill>
              </a:rPr>
              <a:t>Descriptors</a:t>
            </a:r>
          </a:p>
        </p:txBody>
      </p:sp>
      <p:sp>
        <p:nvSpPr>
          <p:cNvPr id="435205" name="Rectangle 5"/>
          <p:cNvSpPr>
            <a:spLocks noChangeArrowheads="1"/>
          </p:cNvSpPr>
          <p:nvPr/>
        </p:nvSpPr>
        <p:spPr bwMode="auto">
          <a:xfrm>
            <a:off x="228600" y="4572000"/>
            <a:ext cx="8610600" cy="1016000"/>
          </a:xfrm>
          <a:prstGeom prst="rect">
            <a:avLst/>
          </a:prstGeom>
          <a:noFill/>
          <a:ln w="9525">
            <a:noFill/>
            <a:miter lim="800000"/>
            <a:headEnd/>
            <a:tailEnd/>
          </a:ln>
        </p:spPr>
        <p:txBody>
          <a:bodyPr>
            <a:prstTxWarp prst="textNoShape">
              <a:avLst/>
            </a:prstTxWarp>
            <a:spAutoFit/>
          </a:bodyPr>
          <a:lstStyle/>
          <a:p>
            <a:pPr algn="ctr" eaLnBrk="0" hangingPunct="0"/>
            <a:r>
              <a:rPr lang="en-US" sz="2000" i="1" dirty="0"/>
              <a:t>LOOK to the 4 Ds:</a:t>
            </a:r>
          </a:p>
          <a:p>
            <a:pPr algn="ctr" eaLnBrk="0" hangingPunct="0"/>
            <a:r>
              <a:rPr lang="en-US" sz="2000" i="1" dirty="0"/>
              <a:t>Domains, Definitions, Developmental Levels, and </a:t>
            </a:r>
          </a:p>
          <a:p>
            <a:pPr algn="ctr" eaLnBrk="0" hangingPunct="0"/>
            <a:r>
              <a:rPr lang="en-US" sz="2000" i="1" dirty="0"/>
              <a:t>Descriptors to clarify the intent of each measure.</a:t>
            </a:r>
          </a:p>
        </p:txBody>
      </p:sp>
      <p:pic>
        <p:nvPicPr>
          <p:cNvPr id="102406" name="Picture 14" descr="MCj04284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2701925" cy="2743200"/>
          </a:xfrm>
          <a:prstGeom prst="rect">
            <a:avLst/>
          </a:prstGeom>
          <a:noFill/>
          <a:ln w="9525">
            <a:noFill/>
            <a:miter lim="800000"/>
            <a:headEnd/>
            <a:tailEnd/>
          </a:ln>
        </p:spPr>
      </p:pic>
      <p:sp>
        <p:nvSpPr>
          <p:cNvPr id="102407" name="Text Box 15"/>
          <p:cNvSpPr txBox="1">
            <a:spLocks noChangeArrowheads="1"/>
          </p:cNvSpPr>
          <p:nvPr/>
        </p:nvSpPr>
        <p:spPr bwMode="auto">
          <a:xfrm>
            <a:off x="838200" y="1066800"/>
            <a:ext cx="2133600" cy="2308225"/>
          </a:xfrm>
          <a:prstGeom prst="rect">
            <a:avLst/>
          </a:prstGeom>
          <a:solidFill>
            <a:srgbClr val="FEFBE0"/>
          </a:solidFill>
          <a:ln w="9525">
            <a:noFill/>
            <a:miter lim="800000"/>
            <a:headEnd/>
            <a:tailEnd/>
          </a:ln>
        </p:spPr>
        <p:txBody>
          <a:bodyPr>
            <a:prstTxWarp prst="textNoShape">
              <a:avLst/>
            </a:prstTxWarp>
            <a:spAutoFit/>
          </a:bodyPr>
          <a:lstStyle/>
          <a:p>
            <a:pPr algn="ctr">
              <a:spcBef>
                <a:spcPct val="50000"/>
              </a:spcBef>
            </a:pPr>
            <a:r>
              <a:rPr lang="en-US" sz="4800">
                <a:solidFill>
                  <a:srgbClr val="CC0000"/>
                </a:solidFill>
              </a:rPr>
              <a:t>The Four  Ds</a:t>
            </a:r>
          </a:p>
        </p:txBody>
      </p:sp>
      <p:sp>
        <p:nvSpPr>
          <p:cNvPr id="102408" name="Rectangle 9"/>
          <p:cNvSpPr>
            <a:spLocks noChangeArrowheads="1"/>
          </p:cNvSpPr>
          <p:nvPr/>
        </p:nvSpPr>
        <p:spPr bwMode="auto">
          <a:xfrm>
            <a:off x="4419600" y="228600"/>
            <a:ext cx="2590800" cy="769938"/>
          </a:xfrm>
          <a:prstGeom prst="rect">
            <a:avLst/>
          </a:prstGeom>
          <a:solidFill>
            <a:srgbClr val="000066"/>
          </a:solidFill>
          <a:ln w="9525">
            <a:noFill/>
            <a:miter lim="800000"/>
            <a:headEnd/>
            <a:tailEnd/>
          </a:ln>
        </p:spPr>
        <p:txBody>
          <a:bodyPr>
            <a:prstTxWarp prst="textNoShape">
              <a:avLst/>
            </a:prstTxWarp>
            <a:spAutoFit/>
          </a:bodyPr>
          <a:lstStyle/>
          <a:p>
            <a:pPr marL="0" lvl="4">
              <a:spcBef>
                <a:spcPts val="600"/>
              </a:spcBef>
            </a:pPr>
            <a:r>
              <a:rPr lang="en-US" sz="4400">
                <a:solidFill>
                  <a:srgbClr val="FFCC33"/>
                </a:solidFill>
              </a:rPr>
              <a:t>Domains</a:t>
            </a:r>
          </a:p>
        </p:txBody>
      </p:sp>
      <p:sp>
        <p:nvSpPr>
          <p:cNvPr id="10" name="Slide Number Placeholder 9"/>
          <p:cNvSpPr>
            <a:spLocks noGrp="1"/>
          </p:cNvSpPr>
          <p:nvPr>
            <p:ph type="sldNum" sz="quarter" idx="10"/>
          </p:nvPr>
        </p:nvSpPr>
        <p:spPr/>
        <p:txBody>
          <a:bodyPr/>
          <a:lstStyle/>
          <a:p>
            <a:fld id="{E94053CD-F48F-E04F-9DBD-23466B6D1C0A}" type="slidenum">
              <a:rPr lang="en-US"/>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813779" y="192790"/>
            <a:ext cx="8001000" cy="1143000"/>
          </a:xfrm>
        </p:spPr>
        <p:txBody>
          <a:bodyPr/>
          <a:lstStyle/>
          <a:p>
            <a:pPr eaLnBrk="1" hangingPunct="1"/>
            <a:r>
              <a:rPr lang="en-US" sz="4000" dirty="0">
                <a:ea typeface="ＭＳ Ｐゴシック" pitchFamily="-65" charset="-128"/>
              </a:rPr>
              <a:t>Collected documentation includes:</a:t>
            </a:r>
          </a:p>
        </p:txBody>
      </p:sp>
      <p:sp>
        <p:nvSpPr>
          <p:cNvPr id="71683" name="Rectangle 3"/>
          <p:cNvSpPr>
            <a:spLocks noGrp="1" noChangeArrowheads="1"/>
          </p:cNvSpPr>
          <p:nvPr>
            <p:ph type="body" sz="half" idx="1"/>
          </p:nvPr>
        </p:nvSpPr>
        <p:spPr>
          <a:xfrm>
            <a:off x="959641" y="1524000"/>
            <a:ext cx="3810000" cy="4495800"/>
          </a:xfrm>
        </p:spPr>
        <p:txBody>
          <a:bodyPr/>
          <a:lstStyle/>
          <a:p>
            <a:pPr marL="292100" indent="-292100" eaLnBrk="1" hangingPunct="1"/>
            <a:r>
              <a:rPr lang="en-US" sz="2800" dirty="0">
                <a:ea typeface="ＭＳ Ｐゴシック" pitchFamily="-65" charset="-128"/>
              </a:rPr>
              <a:t>Anecdotal notes</a:t>
            </a:r>
          </a:p>
          <a:p>
            <a:pPr marL="292100" indent="-292100" eaLnBrk="1" hangingPunct="1"/>
            <a:r>
              <a:rPr lang="en-US" sz="2800" dirty="0">
                <a:ea typeface="ＭＳ Ｐゴシック" pitchFamily="-65" charset="-128"/>
              </a:rPr>
              <a:t>Photos</a:t>
            </a:r>
          </a:p>
          <a:p>
            <a:pPr marL="292100" indent="-292100" eaLnBrk="1" hangingPunct="1"/>
            <a:r>
              <a:rPr lang="en-US" sz="2800" dirty="0">
                <a:ea typeface="ＭＳ Ｐゴシック" pitchFamily="-65" charset="-128"/>
              </a:rPr>
              <a:t>Work samples</a:t>
            </a:r>
          </a:p>
          <a:p>
            <a:pPr marL="292100" indent="-292100" eaLnBrk="1" hangingPunct="1"/>
            <a:r>
              <a:rPr lang="en-US" sz="2800" dirty="0">
                <a:ea typeface="ＭＳ Ｐゴシック" pitchFamily="-65" charset="-128"/>
              </a:rPr>
              <a:t>Other evidence of knowledge and behaviors</a:t>
            </a:r>
          </a:p>
        </p:txBody>
      </p:sp>
      <p:sp>
        <p:nvSpPr>
          <p:cNvPr id="8" name="Slide Number Placeholder 7"/>
          <p:cNvSpPr>
            <a:spLocks noGrp="1"/>
          </p:cNvSpPr>
          <p:nvPr>
            <p:ph type="sldNum" sz="quarter" idx="10"/>
          </p:nvPr>
        </p:nvSpPr>
        <p:spPr/>
        <p:txBody>
          <a:bodyPr/>
          <a:lstStyle/>
          <a:p>
            <a:fld id="{9A76C0C3-2B4C-4747-BD88-75BE5F4B2099}" type="slidenum">
              <a:rPr lang="en-US"/>
              <a:pPr/>
              <a:t>4</a:t>
            </a:fld>
            <a:endParaRPr lang="en-US"/>
          </a:p>
        </p:txBody>
      </p:sp>
      <p:pic>
        <p:nvPicPr>
          <p:cNvPr id="3" name="Content Placeholder 2" descr="clipboard.png"/>
          <p:cNvPicPr>
            <a:picLocks noGrp="1" noChangeAspect="1"/>
          </p:cNvPicPr>
          <p:nvPr>
            <p:ph sz="half" idx="2"/>
          </p:nvPr>
        </p:nvPicPr>
        <p:blipFill>
          <a:blip r:embed="rId3">
            <a:extLst>
              <a:ext uri="{28A0092B-C50C-407E-A947-70E740481C1C}">
                <a14:useLocalDpi xmlns:a14="http://schemas.microsoft.com/office/drawing/2010/main" val="0"/>
              </a:ext>
            </a:extLst>
          </a:blip>
          <a:srcRect l="7627" r="7627"/>
          <a:stretch>
            <a:fillRect/>
          </a:stretch>
        </p:blipFill>
        <p:spPr>
          <a:xfrm>
            <a:off x="5005953" y="1676400"/>
            <a:ext cx="1456840" cy="1719072"/>
          </a:xfrm>
        </p:spPr>
      </p:pic>
      <p:pic>
        <p:nvPicPr>
          <p:cNvPr id="5" name="Picture 4" descr="StickyNot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784" y="1752600"/>
            <a:ext cx="1103737" cy="1086842"/>
          </a:xfrm>
          <a:prstGeom prst="rect">
            <a:avLst/>
          </a:prstGeom>
        </p:spPr>
      </p:pic>
      <p:pic>
        <p:nvPicPr>
          <p:cNvPr id="7" name="Picture 6" descr="img_0256_9411764954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85271">
            <a:off x="5478282" y="4942225"/>
            <a:ext cx="1482547" cy="1111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camera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4419600"/>
            <a:ext cx="1223082" cy="1288739"/>
          </a:xfrm>
          <a:prstGeom prst="rect">
            <a:avLst/>
          </a:prstGeom>
        </p:spPr>
      </p:pic>
      <p:pic>
        <p:nvPicPr>
          <p:cNvPr id="9" name="Picture 8" descr="img_2812_14460230934_o.jpg"/>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553200" y="3276600"/>
            <a:ext cx="2117691" cy="158947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Shot 2015-08-13 at 7.37.40 PM.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51" t="119" r="151" b="-14778"/>
          <a:stretch/>
        </p:blipFill>
        <p:spPr>
          <a:xfrm>
            <a:off x="838200" y="1828800"/>
            <a:ext cx="7772400" cy="2304618"/>
          </a:xfrm>
          <a:prstGeom prst="rect">
            <a:avLst/>
          </a:prstGeom>
        </p:spPr>
      </p:pic>
      <p:sp>
        <p:nvSpPr>
          <p:cNvPr id="1137666" name="Rectangle 2"/>
          <p:cNvSpPr>
            <a:spLocks noGrp="1" noChangeArrowheads="1"/>
          </p:cNvSpPr>
          <p:nvPr>
            <p:ph type="title"/>
          </p:nvPr>
        </p:nvSpPr>
        <p:spPr>
          <a:xfrm>
            <a:off x="1143000" y="304800"/>
            <a:ext cx="7239000" cy="1143000"/>
          </a:xfrm>
        </p:spPr>
        <p:txBody>
          <a:bodyPr/>
          <a:lstStyle/>
          <a:p>
            <a:pPr algn="r" eaLnBrk="1" hangingPunct="1"/>
            <a:br>
              <a:rPr lang="en-US" b="1" dirty="0">
                <a:solidFill>
                  <a:srgbClr val="FFCC33"/>
                </a:solidFill>
                <a:effectLst>
                  <a:outerShdw blurRad="38100" dist="38100" dir="2700000" algn="tl">
                    <a:srgbClr val="000000"/>
                  </a:outerShdw>
                </a:effectLst>
                <a:ea typeface="Arial" pitchFamily="-65" charset="0"/>
                <a:cs typeface="Arial" pitchFamily="-65" charset="0"/>
              </a:rPr>
            </a:br>
            <a:r>
              <a:rPr lang="en-US" b="1" dirty="0">
                <a:solidFill>
                  <a:srgbClr val="FFCC33"/>
                </a:solidFill>
                <a:effectLst>
                  <a:outerShdw blurRad="38100" dist="38100" dir="2700000" algn="tl">
                    <a:srgbClr val="000000"/>
                  </a:outerShdw>
                </a:effectLst>
                <a:ea typeface="Arial" pitchFamily="-65" charset="0"/>
                <a:cs typeface="Arial" pitchFamily="-65" charset="0"/>
              </a:rPr>
              <a:t>          </a:t>
            </a:r>
            <a:r>
              <a:rPr lang="en-US" dirty="0">
                <a:ea typeface="Arial" pitchFamily="-65" charset="0"/>
                <a:cs typeface="Arial" pitchFamily="-65" charset="0"/>
              </a:rPr>
              <a:t>A Deeper Look at the     </a:t>
            </a:r>
            <a:br>
              <a:rPr lang="en-US" dirty="0">
                <a:ea typeface="Arial" pitchFamily="-65" charset="0"/>
                <a:cs typeface="Arial" pitchFamily="-65" charset="0"/>
              </a:rPr>
            </a:br>
            <a:r>
              <a:rPr lang="en-US" dirty="0">
                <a:ea typeface="Arial" pitchFamily="-65" charset="0"/>
                <a:cs typeface="Arial" pitchFamily="-65" charset="0"/>
              </a:rPr>
              <a:t>       Descriptors </a:t>
            </a:r>
            <a:br>
              <a:rPr lang="en-US" b="1" dirty="0">
                <a:ea typeface="Arial" pitchFamily="-65" charset="0"/>
                <a:cs typeface="Arial" pitchFamily="-65" charset="0"/>
              </a:rPr>
            </a:br>
            <a:endParaRPr lang="en-US" b="1" dirty="0">
              <a:ea typeface="Arial" pitchFamily="-65" charset="0"/>
              <a:cs typeface="Arial" pitchFamily="-65" charset="0"/>
            </a:endParaRPr>
          </a:p>
        </p:txBody>
      </p:sp>
      <p:pic>
        <p:nvPicPr>
          <p:cNvPr id="10342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2082800" cy="1301750"/>
          </a:xfrm>
          <a:prstGeom prst="rect">
            <a:avLst/>
          </a:prstGeom>
          <a:noFill/>
          <a:ln w="9525">
            <a:noFill/>
            <a:miter lim="800000"/>
            <a:headEnd/>
            <a:tailEnd/>
          </a:ln>
        </p:spPr>
      </p:pic>
      <p:sp>
        <p:nvSpPr>
          <p:cNvPr id="103429" name="TextBox 9"/>
          <p:cNvSpPr txBox="1">
            <a:spLocks noChangeArrowheads="1"/>
          </p:cNvSpPr>
          <p:nvPr/>
        </p:nvSpPr>
        <p:spPr bwMode="auto">
          <a:xfrm>
            <a:off x="3429000" y="5410200"/>
            <a:ext cx="4419600" cy="233363"/>
          </a:xfrm>
          <a:prstGeom prst="rect">
            <a:avLst/>
          </a:prstGeom>
          <a:noFill/>
          <a:ln w="9525">
            <a:noFill/>
            <a:miter lim="800000"/>
            <a:headEnd/>
            <a:tailEnd/>
          </a:ln>
        </p:spPr>
        <p:txBody>
          <a:bodyPr>
            <a:prstTxWarp prst="textNoShape">
              <a:avLst/>
            </a:prstTxWarp>
            <a:spAutoFit/>
          </a:bodyPr>
          <a:lstStyle/>
          <a:p>
            <a:endParaRPr lang="en-US"/>
          </a:p>
        </p:txBody>
      </p:sp>
      <p:sp>
        <p:nvSpPr>
          <p:cNvPr id="12" name="Content Placeholder 2"/>
          <p:cNvSpPr txBox="1">
            <a:spLocks/>
          </p:cNvSpPr>
          <p:nvPr/>
        </p:nvSpPr>
        <p:spPr bwMode="auto">
          <a:xfrm>
            <a:off x="1524000" y="4419600"/>
            <a:ext cx="6705600" cy="2209800"/>
          </a:xfrm>
          <a:prstGeom prst="rect">
            <a:avLst/>
          </a:prstGeom>
          <a:noFill/>
          <a:ln w="9525">
            <a:noFill/>
            <a:miter lim="800000"/>
            <a:headEnd/>
            <a:tailEnd/>
          </a:ln>
        </p:spPr>
        <p:txBody>
          <a:bodyPr>
            <a:prstTxWarp prst="textNoShape">
              <a:avLst/>
            </a:prstTxWarp>
          </a:bodyPr>
          <a:lstStyle/>
          <a:p>
            <a:pPr algn="ctr">
              <a:spcBef>
                <a:spcPct val="20000"/>
              </a:spcBef>
            </a:pPr>
            <a:r>
              <a:rPr lang="en-US" sz="2800" dirty="0"/>
              <a:t>Each developmental level has a </a:t>
            </a:r>
            <a:r>
              <a:rPr lang="en-US" sz="2800" b="1" dirty="0"/>
              <a:t>descriptor</a:t>
            </a:r>
            <a:r>
              <a:rPr lang="en-US" sz="2800" dirty="0"/>
              <a:t> that defines the behaviors that would be observed if a child were at that developmental level.</a:t>
            </a:r>
          </a:p>
          <a:p>
            <a:pPr>
              <a:spcBef>
                <a:spcPct val="20000"/>
              </a:spcBef>
            </a:pPr>
            <a:endParaRPr lang="en-US" sz="2400" dirty="0">
              <a:solidFill>
                <a:srgbClr val="FFC000"/>
              </a:solidFill>
            </a:endParaRPr>
          </a:p>
        </p:txBody>
      </p:sp>
      <p:sp>
        <p:nvSpPr>
          <p:cNvPr id="13" name="Rounded Rectangular Callout 12"/>
          <p:cNvSpPr>
            <a:spLocks noChangeArrowheads="1"/>
          </p:cNvSpPr>
          <p:nvPr/>
        </p:nvSpPr>
        <p:spPr bwMode="auto">
          <a:xfrm>
            <a:off x="5486400" y="3886200"/>
            <a:ext cx="1676400" cy="533400"/>
          </a:xfrm>
          <a:prstGeom prst="wedgeRoundRectCallout">
            <a:avLst>
              <a:gd name="adj1" fmla="val -22852"/>
              <a:gd name="adj2" fmla="val -86704"/>
              <a:gd name="adj3" fmla="val 16667"/>
            </a:avLst>
          </a:prstGeom>
          <a:gradFill rotWithShape="1">
            <a:gsLst>
              <a:gs pos="0">
                <a:srgbClr val="FFFF90"/>
              </a:gs>
              <a:gs pos="100000">
                <a:srgbClr val="FFFF70"/>
              </a:gs>
            </a:gsLst>
            <a:lin ang="5400000"/>
          </a:gradFill>
          <a:ln w="9525">
            <a:solidFill>
              <a:srgbClr val="F8FC7D"/>
            </a:solidFill>
            <a:miter lim="800000"/>
            <a:headEnd/>
            <a:tailEnd/>
          </a:ln>
          <a:effectLst>
            <a:outerShdw dist="23000" dir="5400000" rotWithShape="0">
              <a:srgbClr val="808080">
                <a:alpha val="34999"/>
              </a:srgbClr>
            </a:outerShdw>
          </a:effectLst>
        </p:spPr>
        <p:txBody>
          <a:bodyPr anchor="ctr"/>
          <a:lstStyle/>
          <a:p>
            <a:pPr algn="ctr">
              <a:defRPr/>
            </a:pPr>
            <a:r>
              <a:rPr lang="en-US" sz="1800" i="1" dirty="0">
                <a:latin typeface="Arial" charset="0"/>
                <a:ea typeface="+mn-ea"/>
                <a:cs typeface="+mn-cs"/>
              </a:rPr>
              <a:t>Descriptor</a:t>
            </a:r>
          </a:p>
        </p:txBody>
      </p:sp>
      <p:sp>
        <p:nvSpPr>
          <p:cNvPr id="103432" name="Slide Number Placeholder 8"/>
          <p:cNvSpPr>
            <a:spLocks noGrp="1"/>
          </p:cNvSpPr>
          <p:nvPr>
            <p:ph type="sldNum" sz="quarter" idx="10"/>
          </p:nvPr>
        </p:nvSpPr>
        <p:spPr>
          <a:noFill/>
        </p:spPr>
        <p:txBody>
          <a:bodyPr/>
          <a:lstStyle/>
          <a:p>
            <a:fld id="{31AFCA79-90E6-1D4B-8AAE-0576DBA9FE16}" type="slidenum">
              <a:rPr lang="en-US"/>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a:t>
            </a:r>
          </a:p>
        </p:txBody>
      </p:sp>
      <p:sp>
        <p:nvSpPr>
          <p:cNvPr id="3" name="Content Placeholder 2"/>
          <p:cNvSpPr>
            <a:spLocks noGrp="1"/>
          </p:cNvSpPr>
          <p:nvPr>
            <p:ph sz="half" idx="1"/>
          </p:nvPr>
        </p:nvSpPr>
        <p:spPr>
          <a:xfrm>
            <a:off x="1600200" y="2743200"/>
            <a:ext cx="6477000" cy="2193925"/>
          </a:xfrm>
          <a:solidFill>
            <a:schemeClr val="accent1">
              <a:lumMod val="60000"/>
              <a:lumOff val="40000"/>
            </a:schemeClr>
          </a:solidFill>
        </p:spPr>
        <p:txBody>
          <a:bodyPr/>
          <a:lstStyle/>
          <a:p>
            <a:pPr marL="0" indent="0" eaLnBrk="1" hangingPunct="1">
              <a:buFontTx/>
              <a:buNone/>
              <a:defRPr/>
            </a:pPr>
            <a:r>
              <a:rPr lang="en-US" dirty="0">
                <a:ea typeface="Arial" pitchFamily="-84" charset="0"/>
                <a:cs typeface="Arial" pitchFamily="-84" charset="0"/>
              </a:rPr>
              <a:t>If the descriptor has </a:t>
            </a:r>
            <a:r>
              <a:rPr lang="en-US" b="1" dirty="0">
                <a:ea typeface="Arial" pitchFamily="-84" charset="0"/>
                <a:cs typeface="Arial" pitchFamily="-84" charset="0"/>
              </a:rPr>
              <a:t>;</a:t>
            </a:r>
            <a:r>
              <a:rPr lang="en-US" dirty="0">
                <a:ea typeface="Arial" pitchFamily="-84" charset="0"/>
                <a:cs typeface="Arial" pitchFamily="-84" charset="0"/>
              </a:rPr>
              <a:t> followed by </a:t>
            </a:r>
            <a:r>
              <a:rPr lang="en-US" b="1" dirty="0">
                <a:ea typeface="Arial" pitchFamily="-84" charset="0"/>
                <a:cs typeface="Arial" pitchFamily="-84" charset="0"/>
              </a:rPr>
              <a:t>and</a:t>
            </a:r>
            <a:r>
              <a:rPr lang="en-US" i="1" dirty="0">
                <a:ea typeface="Arial" pitchFamily="-84" charset="0"/>
                <a:cs typeface="Arial" pitchFamily="-84" charset="0"/>
              </a:rPr>
              <a:t>,</a:t>
            </a:r>
            <a:r>
              <a:rPr lang="en-US" dirty="0">
                <a:ea typeface="Arial" pitchFamily="-84" charset="0"/>
                <a:cs typeface="Arial" pitchFamily="-84" charset="0"/>
              </a:rPr>
              <a:t>  the child </a:t>
            </a:r>
            <a:r>
              <a:rPr lang="en-US" u="sng" dirty="0">
                <a:ea typeface="Arial" pitchFamily="-84" charset="0"/>
                <a:cs typeface="Arial" pitchFamily="-84" charset="0"/>
              </a:rPr>
              <a:t>must</a:t>
            </a:r>
            <a:r>
              <a:rPr lang="en-US" dirty="0">
                <a:ea typeface="Arial" pitchFamily="-84" charset="0"/>
                <a:cs typeface="Arial" pitchFamily="-84" charset="0"/>
              </a:rPr>
              <a:t> demonstrate all the behaviors, </a:t>
            </a:r>
            <a:r>
              <a:rPr lang="en-US" u="sng" dirty="0">
                <a:ea typeface="Arial" pitchFamily="-84" charset="0"/>
                <a:cs typeface="Arial" pitchFamily="-84" charset="0"/>
              </a:rPr>
              <a:t>but not necessarily</a:t>
            </a:r>
            <a:r>
              <a:rPr lang="en-US" dirty="0">
                <a:ea typeface="Arial" pitchFamily="-84" charset="0"/>
                <a:cs typeface="Arial" pitchFamily="-84" charset="0"/>
              </a:rPr>
              <a:t> during the same observation.</a:t>
            </a:r>
          </a:p>
        </p:txBody>
      </p:sp>
      <p:pic>
        <p:nvPicPr>
          <p:cNvPr id="3153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1200" y="4953000"/>
            <a:ext cx="177482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9" name="Slide Number Placeholder 10"/>
          <p:cNvSpPr>
            <a:spLocks noGrp="1"/>
          </p:cNvSpPr>
          <p:nvPr>
            <p:ph type="sldNum" sz="quarter" idx="4294967295"/>
          </p:nvPr>
        </p:nvSpPr>
        <p:spPr>
          <a:xfrm>
            <a:off x="8077200" y="6477000"/>
            <a:ext cx="1066800" cy="3810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546817-C470-5E4C-A17D-8D803615FCD9}" type="slidenum">
              <a:rPr lang="en-US" sz="1000">
                <a:solidFill>
                  <a:srgbClr val="222268"/>
                </a:solidFill>
              </a:rPr>
              <a:pPr/>
              <a:t>41</a:t>
            </a:fld>
            <a:endParaRPr lang="en-US" sz="1000">
              <a:solidFill>
                <a:srgbClr val="222268"/>
              </a:solidFill>
            </a:endParaRPr>
          </a:p>
        </p:txBody>
      </p:sp>
      <p:pic>
        <p:nvPicPr>
          <p:cNvPr id="6" name="Picture 5" descr="Screen Shot 2015-08-13 at 7.37.40 PM.png"/>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350" y="0"/>
            <a:ext cx="9128126"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5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0"/>
          </p:nvPr>
        </p:nvSpPr>
        <p:spPr/>
        <p:txBody>
          <a:bodyPr/>
          <a:lstStyle/>
          <a:p>
            <a:fld id="{8C040D02-B306-954D-BBFE-7F1694EA8F34}" type="slidenum">
              <a:rPr lang="en-US" smtClean="0"/>
              <a:pPr/>
              <a:t>42</a:t>
            </a:fld>
            <a:endParaRPr lang="en-US"/>
          </a:p>
        </p:txBody>
      </p:sp>
      <p:pic>
        <p:nvPicPr>
          <p:cNvPr id="6" name="Content Placeholder 5" descr="Screen Shot 2015-08-13 at 7.38.01 PM.png"/>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rcRect l="80" t="1555" r="-80" b="1308"/>
          <a:stretch/>
        </p:blipFill>
        <p:spPr>
          <a:xfrm>
            <a:off x="76200" y="37495"/>
            <a:ext cx="9067800" cy="2328601"/>
          </a:xfrm>
          <a:prstGeom prst="rect">
            <a:avLst/>
          </a:prstGeom>
        </p:spPr>
      </p:pic>
      <p:sp>
        <p:nvSpPr>
          <p:cNvPr id="7" name="Content Placeholder 3"/>
          <p:cNvSpPr>
            <a:spLocks noGrp="1"/>
          </p:cNvSpPr>
          <p:nvPr>
            <p:ph sz="half" idx="2"/>
          </p:nvPr>
        </p:nvSpPr>
        <p:spPr>
          <a:xfrm>
            <a:off x="1447800" y="3124200"/>
            <a:ext cx="7010400" cy="2514600"/>
          </a:xfrm>
          <a:solidFill>
            <a:srgbClr val="FDFFB5"/>
          </a:solidFill>
        </p:spPr>
        <p:txBody>
          <a:bodyPr/>
          <a:lstStyle/>
          <a:p>
            <a:pPr marL="0" indent="0" eaLnBrk="1" hangingPunct="1">
              <a:buFontTx/>
              <a:buNone/>
              <a:defRPr/>
            </a:pPr>
            <a:r>
              <a:rPr lang="en-US" dirty="0">
                <a:solidFill>
                  <a:srgbClr val="000000"/>
                </a:solidFill>
                <a:ea typeface="Arial" pitchFamily="-84" charset="0"/>
                <a:cs typeface="Arial" pitchFamily="-84" charset="0"/>
              </a:rPr>
              <a:t>If the descriptor says </a:t>
            </a:r>
            <a:r>
              <a:rPr lang="en-US" b="1" dirty="0">
                <a:solidFill>
                  <a:srgbClr val="000000"/>
                </a:solidFill>
                <a:ea typeface="Arial" pitchFamily="-84" charset="0"/>
                <a:cs typeface="Arial" pitchFamily="-84" charset="0"/>
              </a:rPr>
              <a:t>and</a:t>
            </a:r>
            <a:r>
              <a:rPr lang="en-US" dirty="0">
                <a:solidFill>
                  <a:srgbClr val="000000"/>
                </a:solidFill>
                <a:ea typeface="Arial" pitchFamily="-84" charset="0"/>
                <a:cs typeface="Arial" pitchFamily="-84" charset="0"/>
              </a:rPr>
              <a:t>, then the child </a:t>
            </a:r>
            <a:r>
              <a:rPr lang="en-US" u="sng" dirty="0">
                <a:solidFill>
                  <a:srgbClr val="000000"/>
                </a:solidFill>
                <a:ea typeface="Arial" pitchFamily="-84" charset="0"/>
                <a:cs typeface="Arial" pitchFamily="-84" charset="0"/>
              </a:rPr>
              <a:t>must</a:t>
            </a:r>
            <a:r>
              <a:rPr lang="en-US" dirty="0">
                <a:solidFill>
                  <a:srgbClr val="000000"/>
                </a:solidFill>
                <a:ea typeface="Arial" pitchFamily="-84" charset="0"/>
                <a:cs typeface="Arial" pitchFamily="-84" charset="0"/>
              </a:rPr>
              <a:t> be able to demonstrate </a:t>
            </a:r>
            <a:r>
              <a:rPr lang="en-US" u="sng" dirty="0">
                <a:solidFill>
                  <a:srgbClr val="000000"/>
                </a:solidFill>
                <a:ea typeface="Arial" pitchFamily="-84" charset="0"/>
                <a:cs typeface="Arial" pitchFamily="-84" charset="0"/>
              </a:rPr>
              <a:t>all</a:t>
            </a:r>
            <a:r>
              <a:rPr lang="en-US" dirty="0">
                <a:solidFill>
                  <a:srgbClr val="000000"/>
                </a:solidFill>
                <a:ea typeface="Arial" pitchFamily="-84" charset="0"/>
                <a:cs typeface="Arial" pitchFamily="-84" charset="0"/>
              </a:rPr>
              <a:t> of the behaviors during the same observation.</a:t>
            </a:r>
          </a:p>
          <a:p>
            <a:pPr marL="0" indent="0" eaLnBrk="1" hangingPunct="1">
              <a:buFontTx/>
              <a:buNone/>
              <a:defRPr/>
            </a:pPr>
            <a:endParaRPr lang="en-US" dirty="0">
              <a:ea typeface="Arial" pitchFamily="-84" charset="0"/>
              <a:cs typeface="Arial" pitchFamily="-84" charset="0"/>
            </a:endParaRPr>
          </a:p>
        </p:txBody>
      </p:sp>
    </p:spTree>
    <p:extLst>
      <p:ext uri="{BB962C8B-B14F-4D97-AF65-F5344CB8AC3E}">
        <p14:creationId xmlns:p14="http://schemas.microsoft.com/office/powerpoint/2010/main" val="26785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solidFill>
                  <a:srgbClr val="B3B3B3"/>
                </a:solidFill>
                <a:effectLst>
                  <a:outerShdw blurRad="38100" dist="38100" dir="2700000" algn="tl">
                    <a:srgbClr val="000000"/>
                  </a:outerShdw>
                </a:effectLst>
                <a:latin typeface="Arial" charset="0"/>
                <a:ea typeface="ＭＳ Ｐゴシック" charset="0"/>
                <a:cs typeface="ＭＳ Ｐゴシック" charset="0"/>
              </a:rPr>
              <a:t>Using the Descriptor</a:t>
            </a:r>
          </a:p>
        </p:txBody>
      </p:sp>
      <p:sp>
        <p:nvSpPr>
          <p:cNvPr id="3" name="Content Placeholder 2"/>
          <p:cNvSpPr>
            <a:spLocks noGrp="1"/>
          </p:cNvSpPr>
          <p:nvPr>
            <p:ph sz="half" idx="1"/>
          </p:nvPr>
        </p:nvSpPr>
        <p:spPr>
          <a:xfrm>
            <a:off x="1219200" y="3276600"/>
            <a:ext cx="7010400" cy="2193925"/>
          </a:xfrm>
          <a:solidFill>
            <a:srgbClr val="FDFFB5"/>
          </a:solidFill>
        </p:spPr>
        <p:txBody>
          <a:bodyPr/>
          <a:lstStyle/>
          <a:p>
            <a:pPr marL="0" indent="0" eaLnBrk="1" hangingPunct="1">
              <a:buFontTx/>
              <a:buNone/>
              <a:defRPr/>
            </a:pPr>
            <a:r>
              <a:rPr lang="en-US" sz="3200" dirty="0">
                <a:ea typeface="Arial" pitchFamily="-84" charset="0"/>
                <a:cs typeface="Arial" pitchFamily="-84" charset="0"/>
              </a:rPr>
              <a:t>If the descriptor says </a:t>
            </a:r>
            <a:r>
              <a:rPr lang="en-US" sz="3200" b="1" dirty="0">
                <a:ea typeface="Arial" pitchFamily="-84" charset="0"/>
                <a:cs typeface="Arial" pitchFamily="-84" charset="0"/>
              </a:rPr>
              <a:t>or</a:t>
            </a:r>
            <a:r>
              <a:rPr lang="en-US" sz="3200" dirty="0">
                <a:ea typeface="Arial" pitchFamily="-84" charset="0"/>
                <a:cs typeface="Arial" pitchFamily="-84" charset="0"/>
              </a:rPr>
              <a:t>, a child only needs to demonstrate the behavior in </a:t>
            </a:r>
            <a:r>
              <a:rPr lang="en-US" sz="3200" u="sng" dirty="0">
                <a:ea typeface="Arial" pitchFamily="-84" charset="0"/>
                <a:cs typeface="Arial" pitchFamily="-84" charset="0"/>
              </a:rPr>
              <a:t>one</a:t>
            </a:r>
            <a:r>
              <a:rPr lang="en-US" sz="3200" dirty="0">
                <a:ea typeface="Arial" pitchFamily="-84" charset="0"/>
                <a:cs typeface="Arial" pitchFamily="-84" charset="0"/>
              </a:rPr>
              <a:t> of the listed ways.</a:t>
            </a:r>
          </a:p>
        </p:txBody>
      </p:sp>
      <p:sp>
        <p:nvSpPr>
          <p:cNvPr id="122885" name="Slide Number Placeholder 6"/>
          <p:cNvSpPr>
            <a:spLocks noGrp="1"/>
          </p:cNvSpPr>
          <p:nvPr>
            <p:ph type="sldNum" sz="quarter" idx="4294967295"/>
          </p:nvPr>
        </p:nvSpPr>
        <p:spPr>
          <a:xfrm>
            <a:off x="8077200" y="6477000"/>
            <a:ext cx="1066800" cy="3810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8913EF-B54C-3642-B637-C375A57CC57C}" type="slidenum">
              <a:rPr lang="en-US" sz="1000">
                <a:solidFill>
                  <a:srgbClr val="222268"/>
                </a:solidFill>
              </a:rPr>
              <a:pPr/>
              <a:t>43</a:t>
            </a:fld>
            <a:endParaRPr lang="en-US" sz="1000">
              <a:solidFill>
                <a:srgbClr val="222268"/>
              </a:solidFill>
            </a:endParaRPr>
          </a:p>
        </p:txBody>
      </p:sp>
      <p:pic>
        <p:nvPicPr>
          <p:cNvPr id="11" name="Picture 10" descr="Screen Shot 2015-08-13 at 7.37.40 PM.pn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874" y="0"/>
            <a:ext cx="9128126"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pPr algn="r" eaLnBrk="1" hangingPunct="1"/>
            <a:br>
              <a:rPr lang="en-US" b="1" dirty="0">
                <a:solidFill>
                  <a:srgbClr val="FFCC33"/>
                </a:solidFill>
                <a:effectLst>
                  <a:outerShdw blurRad="38100" dist="38100" dir="2700000" algn="tl">
                    <a:srgbClr val="000000"/>
                  </a:outerShdw>
                </a:effectLst>
                <a:ea typeface="Arial" pitchFamily="-65" charset="0"/>
                <a:cs typeface="Arial" pitchFamily="-65" charset="0"/>
              </a:rPr>
            </a:br>
            <a:r>
              <a:rPr lang="en-US" b="1" dirty="0">
                <a:solidFill>
                  <a:srgbClr val="FFCC33"/>
                </a:solidFill>
                <a:effectLst>
                  <a:outerShdw blurRad="38100" dist="38100" dir="2700000" algn="tl">
                    <a:srgbClr val="000000"/>
                  </a:outerShdw>
                </a:effectLst>
                <a:ea typeface="Arial" pitchFamily="-65" charset="0"/>
                <a:cs typeface="Arial" pitchFamily="-65" charset="0"/>
              </a:rPr>
              <a:t>          </a:t>
            </a:r>
            <a:r>
              <a:rPr lang="en-US" dirty="0">
                <a:ea typeface="Arial" pitchFamily="-65" charset="0"/>
                <a:cs typeface="Arial" pitchFamily="-65" charset="0"/>
              </a:rPr>
              <a:t>A Deeper Look at the     </a:t>
            </a:r>
            <a:br>
              <a:rPr lang="en-US" dirty="0">
                <a:ea typeface="Arial" pitchFamily="-65" charset="0"/>
                <a:cs typeface="Arial" pitchFamily="-65" charset="0"/>
              </a:rPr>
            </a:br>
            <a:r>
              <a:rPr lang="en-US" dirty="0">
                <a:ea typeface="Arial" pitchFamily="-65" charset="0"/>
                <a:cs typeface="Arial" pitchFamily="-65" charset="0"/>
              </a:rPr>
              <a:t>       Descriptors </a:t>
            </a:r>
            <a:br>
              <a:rPr lang="en-US" b="1" dirty="0">
                <a:ea typeface="Arial" pitchFamily="-65" charset="0"/>
                <a:cs typeface="Arial" pitchFamily="-65" charset="0"/>
              </a:rPr>
            </a:br>
            <a:endParaRPr lang="en-US" b="1" dirty="0">
              <a:ea typeface="Arial" pitchFamily="-65" charset="0"/>
              <a:cs typeface="Arial" pitchFamily="-65" charset="0"/>
            </a:endParaRPr>
          </a:p>
        </p:txBody>
      </p:sp>
      <p:sp>
        <p:nvSpPr>
          <p:cNvPr id="59396" name="Content Placeholder 2"/>
          <p:cNvSpPr>
            <a:spLocks noGrp="1"/>
          </p:cNvSpPr>
          <p:nvPr>
            <p:ph idx="1"/>
          </p:nvPr>
        </p:nvSpPr>
        <p:spPr/>
        <p:txBody>
          <a:bodyPr/>
          <a:lstStyle/>
          <a:p>
            <a:pPr eaLnBrk="1" hangingPunct="1">
              <a:defRPr/>
            </a:pPr>
            <a:r>
              <a:rPr lang="en-US" dirty="0">
                <a:ea typeface="Arial" pitchFamily="-84" charset="0"/>
                <a:cs typeface="Arial" pitchFamily="-84" charset="0"/>
              </a:rPr>
              <a:t>Look at COG 3 and COG 7.</a:t>
            </a:r>
          </a:p>
          <a:p>
            <a:pPr eaLnBrk="1" hangingPunct="1">
              <a:defRPr/>
            </a:pPr>
            <a:r>
              <a:rPr lang="en-US" dirty="0">
                <a:ea typeface="Arial" pitchFamily="-84" charset="0"/>
                <a:cs typeface="Arial" pitchFamily="-84" charset="0"/>
              </a:rPr>
              <a:t>Read each descriptor carefully:</a:t>
            </a:r>
          </a:p>
          <a:p>
            <a:pPr lvl="1" eaLnBrk="1" hangingPunct="1">
              <a:defRPr/>
            </a:pPr>
            <a:r>
              <a:rPr lang="en-US" dirty="0">
                <a:ea typeface="Arial" pitchFamily="-84" charset="0"/>
                <a:cs typeface="Arial" pitchFamily="-84" charset="0"/>
              </a:rPr>
              <a:t>Circle the word</a:t>
            </a:r>
            <a:r>
              <a:rPr lang="en-US" b="1" dirty="0">
                <a:ea typeface="Arial" pitchFamily="-84" charset="0"/>
                <a:cs typeface="Arial" pitchFamily="-84" charset="0"/>
              </a:rPr>
              <a:t> or </a:t>
            </a:r>
            <a:r>
              <a:rPr lang="en-US" dirty="0">
                <a:ea typeface="Arial" pitchFamily="-84" charset="0"/>
                <a:cs typeface="Arial" pitchFamily="-84" charset="0"/>
              </a:rPr>
              <a:t> </a:t>
            </a:r>
          </a:p>
          <a:p>
            <a:pPr lvl="1" eaLnBrk="1" hangingPunct="1">
              <a:lnSpc>
                <a:spcPct val="100000"/>
              </a:lnSpc>
              <a:spcBef>
                <a:spcPts val="0"/>
              </a:spcBef>
              <a:defRPr/>
            </a:pPr>
            <a:r>
              <a:rPr lang="en-US" dirty="0">
                <a:ea typeface="Arial" pitchFamily="-84" charset="0"/>
                <a:cs typeface="Arial" pitchFamily="-84" charset="0"/>
              </a:rPr>
              <a:t>Highlight </a:t>
            </a:r>
            <a:r>
              <a:rPr lang="en-US" sz="3200" b="1" dirty="0">
                <a:solidFill>
                  <a:srgbClr val="FFFF00"/>
                </a:solidFill>
                <a:effectLst>
                  <a:outerShdw blurRad="38100" dist="38100" dir="2700000" algn="tl">
                    <a:srgbClr val="000000">
                      <a:alpha val="43137"/>
                    </a:srgbClr>
                  </a:outerShdw>
                </a:effectLst>
                <a:ea typeface="Arial" pitchFamily="-84" charset="0"/>
                <a:cs typeface="Arial" pitchFamily="-84" charset="0"/>
              </a:rPr>
              <a:t>;</a:t>
            </a:r>
            <a:r>
              <a:rPr lang="en-US" b="1" i="1" dirty="0">
                <a:effectLst>
                  <a:outerShdw blurRad="38100" dist="38100" dir="2700000" algn="tl">
                    <a:srgbClr val="000000">
                      <a:alpha val="43137"/>
                    </a:srgbClr>
                  </a:outerShdw>
                </a:effectLst>
                <a:ea typeface="Arial" pitchFamily="-84" charset="0"/>
                <a:cs typeface="Arial" pitchFamily="-84" charset="0"/>
              </a:rPr>
              <a:t> </a:t>
            </a:r>
            <a:r>
              <a:rPr lang="en-US" dirty="0">
                <a:ea typeface="Arial" pitchFamily="-84" charset="0"/>
                <a:cs typeface="Arial" pitchFamily="-84" charset="0"/>
              </a:rPr>
              <a:t>followed by </a:t>
            </a:r>
            <a:r>
              <a:rPr lang="en-US" b="1" dirty="0">
                <a:solidFill>
                  <a:srgbClr val="FFFF00"/>
                </a:solidFill>
                <a:effectLst>
                  <a:outerShdw blurRad="38100" dist="38100" dir="2700000" algn="tl">
                    <a:srgbClr val="000000">
                      <a:alpha val="43137"/>
                    </a:srgbClr>
                  </a:outerShdw>
                </a:effectLst>
                <a:ea typeface="Arial" pitchFamily="-84" charset="0"/>
                <a:cs typeface="Arial" pitchFamily="-84" charset="0"/>
              </a:rPr>
              <a:t>AND</a:t>
            </a:r>
          </a:p>
          <a:p>
            <a:pPr lvl="1" eaLnBrk="1" hangingPunct="1">
              <a:defRPr/>
            </a:pPr>
            <a:r>
              <a:rPr lang="en-US" dirty="0">
                <a:solidFill>
                  <a:srgbClr val="000000"/>
                </a:solidFill>
                <a:ea typeface="Arial" pitchFamily="-84" charset="0"/>
                <a:cs typeface="Arial" pitchFamily="-84" charset="0"/>
              </a:rPr>
              <a:t>Underline </a:t>
            </a:r>
            <a:r>
              <a:rPr lang="en-US" u="sng" dirty="0">
                <a:solidFill>
                  <a:srgbClr val="000000"/>
                </a:solidFill>
                <a:ea typeface="Arial" pitchFamily="-84" charset="0"/>
                <a:cs typeface="Arial" pitchFamily="-84" charset="0"/>
              </a:rPr>
              <a:t>AND</a:t>
            </a:r>
            <a:r>
              <a:rPr lang="en-US" dirty="0">
                <a:solidFill>
                  <a:srgbClr val="000000"/>
                </a:solidFill>
                <a:ea typeface="Arial" pitchFamily="-84" charset="0"/>
                <a:cs typeface="Arial" pitchFamily="-84" charset="0"/>
              </a:rPr>
              <a:t> </a:t>
            </a:r>
            <a:r>
              <a:rPr lang="en-US" b="1" dirty="0">
                <a:solidFill>
                  <a:srgbClr val="FFFF00"/>
                </a:solidFill>
                <a:effectLst>
                  <a:outerShdw blurRad="38100" dist="38100" dir="2700000" algn="tl">
                    <a:srgbClr val="000000"/>
                  </a:outerShdw>
                </a:effectLst>
                <a:ea typeface="Arial" pitchFamily="-84" charset="0"/>
                <a:cs typeface="Arial" pitchFamily="-84" charset="0"/>
              </a:rPr>
              <a:t>(when it connects two skills)</a:t>
            </a:r>
            <a:endParaRPr lang="en-US" dirty="0">
              <a:solidFill>
                <a:srgbClr val="FFFF00"/>
              </a:solidFill>
              <a:ea typeface="Arial" pitchFamily="-84" charset="0"/>
              <a:cs typeface="Arial" pitchFamily="-84" charset="0"/>
            </a:endParaRPr>
          </a:p>
          <a:p>
            <a:pPr eaLnBrk="1" hangingPunct="1">
              <a:defRPr/>
            </a:pPr>
            <a:r>
              <a:rPr lang="en-US" dirty="0">
                <a:ea typeface="Arial" pitchFamily="-84" charset="0"/>
                <a:cs typeface="Arial" pitchFamily="-84" charset="0"/>
              </a:rPr>
              <a:t>Did you get them all?</a:t>
            </a:r>
          </a:p>
        </p:txBody>
      </p:sp>
      <p:sp>
        <p:nvSpPr>
          <p:cNvPr id="124935" name="Slide Number Placeholder 10"/>
          <p:cNvSpPr>
            <a:spLocks noGrp="1"/>
          </p:cNvSpPr>
          <p:nvPr>
            <p:ph type="sldNum" sz="quarter" idx="10"/>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D7E465-4747-7540-A6D6-4C2FCC78BA47}" type="slidenum">
              <a:rPr lang="en-US" sz="1000">
                <a:solidFill>
                  <a:srgbClr val="222268"/>
                </a:solidFill>
              </a:rPr>
              <a:pPr/>
              <a:t>44</a:t>
            </a:fld>
            <a:endParaRPr lang="en-US" sz="1000">
              <a:solidFill>
                <a:srgbClr val="222268"/>
              </a:solidFill>
            </a:endParaRPr>
          </a:p>
        </p:txBody>
      </p:sp>
      <p:pic>
        <p:nvPicPr>
          <p:cNvPr id="124932"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381000"/>
            <a:ext cx="2082800" cy="130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8"/>
          <p:cNvSpPr/>
          <p:nvPr/>
        </p:nvSpPr>
        <p:spPr>
          <a:xfrm>
            <a:off x="3733800" y="2514600"/>
            <a:ext cx="5334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Arial" charset="0"/>
                <a:ea typeface="ＭＳ Ｐゴシック" charset="0"/>
                <a:cs typeface="ＭＳ Ｐゴシック" charset="0"/>
              </a:rPr>
              <a:t>Cognition Sample</a:t>
            </a:r>
          </a:p>
        </p:txBody>
      </p:sp>
      <p:sp>
        <p:nvSpPr>
          <p:cNvPr id="126980" name="Slide Number Placeholder 4"/>
          <p:cNvSpPr>
            <a:spLocks noGrp="1"/>
          </p:cNvSpPr>
          <p:nvPr>
            <p:ph type="sldNum" sz="quarter" idx="4294967295"/>
          </p:nvPr>
        </p:nvSpPr>
        <p:spPr>
          <a:xfrm>
            <a:off x="8001000" y="6381750"/>
            <a:ext cx="9144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2F2976-31A3-EC46-8993-7D506694A64D}" type="slidenum">
              <a:rPr lang="en-US" sz="1000">
                <a:solidFill>
                  <a:srgbClr val="222268"/>
                </a:solidFill>
              </a:rPr>
              <a:pPr/>
              <a:t>45</a:t>
            </a:fld>
            <a:endParaRPr lang="en-US" sz="1000">
              <a:solidFill>
                <a:srgbClr val="222268"/>
              </a:solidFill>
            </a:endParaRPr>
          </a:p>
        </p:txBody>
      </p:sp>
      <p:sp>
        <p:nvSpPr>
          <p:cNvPr id="2" name="Content Placeholder 1"/>
          <p:cNvSpPr>
            <a:spLocks noGrp="1"/>
          </p:cNvSpPr>
          <p:nvPr>
            <p:ph idx="1"/>
          </p:nvPr>
        </p:nvSpPr>
        <p:spPr/>
        <p:txBody>
          <a:bodyP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eaLnBrk="1" hangingPunct="1">
              <a:defRPr/>
            </a:pPr>
            <a:r>
              <a:rPr lang="en-US" sz="4000" dirty="0">
                <a:solidFill>
                  <a:srgbClr val="FFCC33"/>
                </a:solidFill>
                <a:effectLst>
                  <a:outerShdw blurRad="38100" dist="38100" dir="2700000" algn="tl">
                    <a:srgbClr val="000000"/>
                  </a:outerShdw>
                </a:effectLst>
                <a:ea typeface="Arial" pitchFamily="-84" charset="0"/>
                <a:cs typeface="Arial" pitchFamily="-84" charset="0"/>
              </a:rPr>
              <a:t>        </a:t>
            </a:r>
            <a:r>
              <a:rPr lang="en-US" sz="4000" dirty="0">
                <a:ea typeface="Arial" pitchFamily="-84" charset="0"/>
                <a:cs typeface="Arial" pitchFamily="-84" charset="0"/>
              </a:rPr>
              <a:t>A Deeper Look at the    </a:t>
            </a:r>
            <a:br>
              <a:rPr lang="en-US" sz="4000" dirty="0">
                <a:ea typeface="Arial" pitchFamily="-84" charset="0"/>
                <a:cs typeface="Arial" pitchFamily="-84" charset="0"/>
              </a:rPr>
            </a:br>
            <a:r>
              <a:rPr lang="en-US" sz="4000" dirty="0">
                <a:ea typeface="Arial" pitchFamily="-84" charset="0"/>
                <a:cs typeface="Arial" pitchFamily="-84" charset="0"/>
              </a:rPr>
              <a:t>                Descriptors</a:t>
            </a:r>
          </a:p>
        </p:txBody>
      </p:sp>
      <p:sp>
        <p:nvSpPr>
          <p:cNvPr id="129027" name="Content Placeholder 2"/>
          <p:cNvSpPr>
            <a:spLocks noGrp="1"/>
          </p:cNvSpPr>
          <p:nvPr>
            <p:ph idx="1"/>
          </p:nvPr>
        </p:nvSpPr>
        <p:spPr/>
        <p:txBody>
          <a:bodyPr/>
          <a:lstStyle/>
          <a:p>
            <a:pPr eaLnBrk="1" hangingPunct="1"/>
            <a:r>
              <a:rPr lang="en-US" dirty="0">
                <a:latin typeface="Arial" charset="0"/>
                <a:ea typeface="ＭＳ Ｐゴシック" charset="0"/>
                <a:cs typeface="Arial" charset="0"/>
              </a:rPr>
              <a:t>What is the child able to do?</a:t>
            </a:r>
          </a:p>
          <a:p>
            <a:pPr eaLnBrk="1" hangingPunct="1"/>
            <a:r>
              <a:rPr lang="en-US" dirty="0">
                <a:latin typeface="Arial" charset="0"/>
                <a:ea typeface="ＭＳ Ｐゴシック" charset="0"/>
                <a:cs typeface="Arial" charset="0"/>
              </a:rPr>
              <a:t>Look at COG 3 and COG 7 and their descriptors. </a:t>
            </a:r>
          </a:p>
          <a:p>
            <a:pPr eaLnBrk="1" hangingPunct="1"/>
            <a:r>
              <a:rPr lang="en-US" dirty="0">
                <a:latin typeface="Arial" charset="0"/>
                <a:ea typeface="ＭＳ Ｐゴシック" charset="0"/>
                <a:cs typeface="Arial" charset="0"/>
              </a:rPr>
              <a:t>Which parts of the descriptors can the child do?</a:t>
            </a:r>
          </a:p>
        </p:txBody>
      </p:sp>
      <p:sp>
        <p:nvSpPr>
          <p:cNvPr id="129030" name="Slide Number Placeholder 8"/>
          <p:cNvSpPr>
            <a:spLocks noGrp="1"/>
          </p:cNvSpPr>
          <p:nvPr>
            <p:ph type="sldNum" sz="quarter" idx="10"/>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97116C-14B4-104C-8511-4CE2EAD57F03}" type="slidenum">
              <a:rPr lang="en-US" sz="1000">
                <a:solidFill>
                  <a:srgbClr val="222268"/>
                </a:solidFill>
              </a:rPr>
              <a:pPr/>
              <a:t>46</a:t>
            </a:fld>
            <a:endParaRPr lang="en-US" sz="1000">
              <a:solidFill>
                <a:srgbClr val="222268"/>
              </a:solidFill>
            </a:endParaRPr>
          </a:p>
        </p:txBody>
      </p:sp>
      <p:pic>
        <p:nvPicPr>
          <p:cNvPr id="129028"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381000"/>
            <a:ext cx="2082800" cy="130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43000" y="228600"/>
            <a:ext cx="7239000" cy="1143000"/>
          </a:xfrm>
        </p:spPr>
        <p:txBody>
          <a:bodyPr/>
          <a:lstStyle/>
          <a:p>
            <a:pPr eaLnBrk="1" hangingPunct="1"/>
            <a:r>
              <a:rPr lang="en-US" sz="4000">
                <a:ea typeface="ＭＳ Ｐゴシック" pitchFamily="-65" charset="-128"/>
              </a:rPr>
              <a:t>Developmental Level Activity</a:t>
            </a:r>
          </a:p>
        </p:txBody>
      </p:sp>
      <p:sp>
        <p:nvSpPr>
          <p:cNvPr id="109571" name="Rectangle 3"/>
          <p:cNvSpPr>
            <a:spLocks noGrp="1" noChangeArrowheads="1"/>
          </p:cNvSpPr>
          <p:nvPr>
            <p:ph type="body" idx="1"/>
          </p:nvPr>
        </p:nvSpPr>
        <p:spPr>
          <a:xfrm>
            <a:off x="914400" y="1447800"/>
            <a:ext cx="7924800" cy="4495800"/>
          </a:xfrm>
        </p:spPr>
        <p:txBody>
          <a:bodyPr/>
          <a:lstStyle/>
          <a:p>
            <a:pPr marL="0" indent="0" eaLnBrk="1" hangingPunct="1">
              <a:buFontTx/>
              <a:buNone/>
            </a:pPr>
            <a:r>
              <a:rPr lang="en-US" sz="3600">
                <a:ea typeface="ＭＳ Ｐゴシック" pitchFamily="-65" charset="-128"/>
              </a:rPr>
              <a:t>Where are you in your development…</a:t>
            </a:r>
          </a:p>
          <a:p>
            <a:pPr marL="0" indent="0" algn="ctr" eaLnBrk="1" hangingPunct="1">
              <a:buFontTx/>
              <a:buNone/>
            </a:pPr>
            <a:r>
              <a:rPr lang="en-US" sz="3600">
                <a:solidFill>
                  <a:srgbClr val="000099"/>
                </a:solidFill>
                <a:ea typeface="ＭＳ Ｐゴシック" pitchFamily="-65" charset="-128"/>
              </a:rPr>
              <a:t>as a cook?</a:t>
            </a:r>
            <a:endParaRPr lang="en-US" sz="3600">
              <a:solidFill>
                <a:schemeClr val="hlink"/>
              </a:solidFill>
              <a:ea typeface="ＭＳ Ｐゴシック" pitchFamily="-65" charset="-128"/>
            </a:endParaRPr>
          </a:p>
          <a:p>
            <a:pPr marL="0" indent="0" eaLnBrk="1" hangingPunct="1"/>
            <a:endParaRPr lang="en-US">
              <a:ea typeface="ＭＳ Ｐゴシック" pitchFamily="-65" charset="-128"/>
            </a:endParaRPr>
          </a:p>
        </p:txBody>
      </p:sp>
      <p:pic>
        <p:nvPicPr>
          <p:cNvPr id="109572" name="Picture 4" descr="chef-hat-whis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04615">
            <a:off x="2971800" y="3166103"/>
            <a:ext cx="2667000" cy="2820988"/>
          </a:xfrm>
          <a:prstGeom prst="rect">
            <a:avLst/>
          </a:prstGeom>
          <a:solidFill>
            <a:srgbClr val="FFFF00"/>
          </a:solidFill>
          <a:ln w="9525">
            <a:noFill/>
            <a:miter lim="800000"/>
            <a:headEnd/>
            <a:tailEnd/>
          </a:ln>
        </p:spPr>
      </p:pic>
      <p:sp>
        <p:nvSpPr>
          <p:cNvPr id="109573" name="Slide Number Placeholder 5"/>
          <p:cNvSpPr>
            <a:spLocks noGrp="1"/>
          </p:cNvSpPr>
          <p:nvPr>
            <p:ph type="sldNum" sz="quarter" idx="10"/>
          </p:nvPr>
        </p:nvSpPr>
        <p:spPr>
          <a:noFill/>
        </p:spPr>
        <p:txBody>
          <a:bodyPr/>
          <a:lstStyle/>
          <a:p>
            <a:fld id="{F2D995F8-0E8D-C34D-8345-B024E490FC29}" type="slidenum">
              <a:rPr lang="en-US"/>
              <a:pPr/>
              <a:t>47</a:t>
            </a:fld>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amarraHLTH10.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216" t="-1126" r="-1216" b="3385"/>
          <a:stretch/>
        </p:blipFill>
        <p:spPr>
          <a:xfrm>
            <a:off x="76200" y="9144"/>
            <a:ext cx="9067800" cy="6848856"/>
          </a:xfrm>
          <a:solidFill>
            <a:srgbClr val="FEFFF4"/>
          </a:solidFill>
        </p:spPr>
      </p:pic>
      <p:sp>
        <p:nvSpPr>
          <p:cNvPr id="4" name="Slide Number Placeholder 3"/>
          <p:cNvSpPr>
            <a:spLocks noGrp="1"/>
          </p:cNvSpPr>
          <p:nvPr>
            <p:ph type="sldNum" sz="quarter" idx="10"/>
          </p:nvPr>
        </p:nvSpPr>
        <p:spPr/>
        <p:txBody>
          <a:bodyPr/>
          <a:lstStyle/>
          <a:p>
            <a:fld id="{0ED81C40-735D-504D-BC00-4A72B1178DFA}" type="slidenum">
              <a:rPr lang="en-US"/>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4000">
                <a:ea typeface="ＭＳ Ｐゴシック" pitchFamily="-65" charset="-128"/>
              </a:rPr>
              <a:t>Developmental Level Activity</a:t>
            </a:r>
          </a:p>
        </p:txBody>
      </p:sp>
      <p:sp>
        <p:nvSpPr>
          <p:cNvPr id="1198083" name="Rectangle 3"/>
          <p:cNvSpPr>
            <a:spLocks noGrp="1" noChangeArrowheads="1"/>
          </p:cNvSpPr>
          <p:nvPr>
            <p:ph idx="1"/>
          </p:nvPr>
        </p:nvSpPr>
        <p:spPr/>
        <p:txBody>
          <a:bodyPr/>
          <a:lstStyle/>
          <a:p>
            <a:pPr marL="0" indent="0" algn="ctr" eaLnBrk="1" hangingPunct="1">
              <a:buFontTx/>
              <a:buNone/>
            </a:pPr>
            <a:r>
              <a:rPr lang="en-US" dirty="0">
                <a:ea typeface="ＭＳ Ｐゴシック" pitchFamily="-65" charset="-128"/>
              </a:rPr>
              <a:t>Prepare an activity to do with your staff </a:t>
            </a:r>
          </a:p>
          <a:p>
            <a:pPr marL="0" indent="0" algn="ctr" eaLnBrk="1" hangingPunct="1">
              <a:buFontTx/>
              <a:buNone/>
            </a:pPr>
            <a:r>
              <a:rPr lang="en-US" b="1" dirty="0">
                <a:ea typeface="ＭＳ Ｐゴシック" pitchFamily="-65" charset="-128"/>
              </a:rPr>
              <a:t>or</a:t>
            </a:r>
            <a:r>
              <a:rPr lang="en-US" dirty="0">
                <a:ea typeface="ＭＳ Ｐゴシック" pitchFamily="-65" charset="-128"/>
              </a:rPr>
              <a:t>…</a:t>
            </a:r>
          </a:p>
          <a:p>
            <a:pPr marL="0" indent="0" algn="ctr" eaLnBrk="1" hangingPunct="1">
              <a:buFontTx/>
              <a:buNone/>
            </a:pPr>
            <a:r>
              <a:rPr lang="en-US" dirty="0">
                <a:ea typeface="ＭＳ Ｐゴシック" pitchFamily="-65" charset="-128"/>
              </a:rPr>
              <a:t>Participate in the tutorial </a:t>
            </a:r>
          </a:p>
          <a:p>
            <a:pPr marL="0" indent="0" algn="ctr" eaLnBrk="1" hangingPunct="1">
              <a:buFontTx/>
              <a:buNone/>
            </a:pPr>
            <a:r>
              <a:rPr lang="en-US" dirty="0">
                <a:ea typeface="ＭＳ Ｐゴシック" pitchFamily="-65" charset="-128"/>
              </a:rPr>
              <a:t>on the Desired Results website</a:t>
            </a:r>
          </a:p>
        </p:txBody>
      </p:sp>
      <p:sp>
        <p:nvSpPr>
          <p:cNvPr id="110596" name="Slide Number Placeholder 4"/>
          <p:cNvSpPr>
            <a:spLocks noGrp="1"/>
          </p:cNvSpPr>
          <p:nvPr>
            <p:ph type="sldNum" sz="quarter" idx="10"/>
          </p:nvPr>
        </p:nvSpPr>
        <p:spPr>
          <a:noFill/>
        </p:spPr>
        <p:txBody>
          <a:bodyPr/>
          <a:lstStyle/>
          <a:p>
            <a:fld id="{4EAB4912-4E27-5C42-A922-BEBB5A696458}" type="slidenum">
              <a:rPr lang="en-US"/>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100000"/>
                                  </p:iterate>
                                  <p:childTnLst>
                                    <p:set>
                                      <p:cBhvr>
                                        <p:cTn id="6" dur="1" fill="hold">
                                          <p:stCondLst>
                                            <p:cond delay="0"/>
                                          </p:stCondLst>
                                        </p:cTn>
                                        <p:tgtEl>
                                          <p:spTgt spid="1198083">
                                            <p:txEl>
                                              <p:pRg st="0" end="0"/>
                                            </p:txEl>
                                          </p:spTgt>
                                        </p:tgtEl>
                                        <p:attrNameLst>
                                          <p:attrName>style.visibility</p:attrName>
                                        </p:attrNameLst>
                                      </p:cBhvr>
                                      <p:to>
                                        <p:strVal val="visible"/>
                                      </p:to>
                                    </p:set>
                                    <p:anim calcmode="lin" valueType="num">
                                      <p:cBhvr>
                                        <p:cTn id="7" dur="500" fill="hold"/>
                                        <p:tgtEl>
                                          <p:spTgt spid="1198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9808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1980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1980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iterate type="lt">
                                    <p:tmPct val="100000"/>
                                  </p:iterate>
                                  <p:childTnLst>
                                    <p:set>
                                      <p:cBhvr>
                                        <p:cTn id="14" dur="1" fill="hold">
                                          <p:stCondLst>
                                            <p:cond delay="0"/>
                                          </p:stCondLst>
                                        </p:cTn>
                                        <p:tgtEl>
                                          <p:spTgt spid="1198083">
                                            <p:txEl>
                                              <p:pRg st="1" end="1"/>
                                            </p:txEl>
                                          </p:spTgt>
                                        </p:tgtEl>
                                        <p:attrNameLst>
                                          <p:attrName>style.visibility</p:attrName>
                                        </p:attrNameLst>
                                      </p:cBhvr>
                                      <p:to>
                                        <p:strVal val="visible"/>
                                      </p:to>
                                    </p:set>
                                    <p:anim calcmode="lin" valueType="num">
                                      <p:cBhvr>
                                        <p:cTn id="15" dur="500" fill="hold"/>
                                        <p:tgtEl>
                                          <p:spTgt spid="119808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19808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198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198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iterate type="lt">
                                    <p:tmPct val="100000"/>
                                  </p:iterate>
                                  <p:childTnLst>
                                    <p:set>
                                      <p:cBhvr>
                                        <p:cTn id="22" dur="1" fill="hold">
                                          <p:stCondLst>
                                            <p:cond delay="0"/>
                                          </p:stCondLst>
                                        </p:cTn>
                                        <p:tgtEl>
                                          <p:spTgt spid="1198083">
                                            <p:txEl>
                                              <p:pRg st="2" end="2"/>
                                            </p:txEl>
                                          </p:spTgt>
                                        </p:tgtEl>
                                        <p:attrNameLst>
                                          <p:attrName>style.visibility</p:attrName>
                                        </p:attrNameLst>
                                      </p:cBhvr>
                                      <p:to>
                                        <p:strVal val="visible"/>
                                      </p:to>
                                    </p:set>
                                    <p:anim calcmode="lin" valueType="num">
                                      <p:cBhvr>
                                        <p:cTn id="23" dur="500" fill="hold"/>
                                        <p:tgtEl>
                                          <p:spTgt spid="119808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19808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1980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11980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iterate type="lt">
                                    <p:tmPct val="100000"/>
                                  </p:iterate>
                                  <p:childTnLst>
                                    <p:set>
                                      <p:cBhvr>
                                        <p:cTn id="30" dur="1" fill="hold">
                                          <p:stCondLst>
                                            <p:cond delay="0"/>
                                          </p:stCondLst>
                                        </p:cTn>
                                        <p:tgtEl>
                                          <p:spTgt spid="1198083">
                                            <p:txEl>
                                              <p:pRg st="3" end="3"/>
                                            </p:txEl>
                                          </p:spTgt>
                                        </p:tgtEl>
                                        <p:attrNameLst>
                                          <p:attrName>style.visibility</p:attrName>
                                        </p:attrNameLst>
                                      </p:cBhvr>
                                      <p:to>
                                        <p:strVal val="visible"/>
                                      </p:to>
                                    </p:set>
                                    <p:anim calcmode="lin" valueType="num">
                                      <p:cBhvr>
                                        <p:cTn id="31" dur="500" fill="hold"/>
                                        <p:tgtEl>
                                          <p:spTgt spid="119808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19808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11980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11980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08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6858000"/>
          </a:xfrm>
          <a:prstGeom prst="rect">
            <a:avLst/>
          </a:prstGeom>
          <a:noFill/>
          <a:ln w="9525">
            <a:noFill/>
            <a:miter lim="800000"/>
            <a:headEnd/>
            <a:tailEnd/>
          </a:ln>
        </p:spPr>
        <p:txBody>
          <a:bodyPr>
            <a:prstTxWarp prst="textNoShape">
              <a:avLst/>
            </a:prstTxWarp>
          </a:bodyPr>
          <a:lstStyle/>
          <a:p>
            <a:pPr algn="ctr" eaLnBrk="0" hangingPunct="0"/>
            <a:endParaRPr lang="en-US"/>
          </a:p>
        </p:txBody>
      </p:sp>
      <p:sp>
        <p:nvSpPr>
          <p:cNvPr id="73732" name="Rectangle 4"/>
          <p:cNvSpPr>
            <a:spLocks noGrp="1" noChangeArrowheads="1"/>
          </p:cNvSpPr>
          <p:nvPr>
            <p:ph type="title"/>
          </p:nvPr>
        </p:nvSpPr>
        <p:spPr/>
        <p:txBody>
          <a:bodyPr/>
          <a:lstStyle/>
          <a:p>
            <a:pPr eaLnBrk="1" hangingPunct="1"/>
            <a:r>
              <a:rPr lang="en-US" sz="4000" dirty="0">
                <a:ea typeface="ＭＳ Ｐゴシック" pitchFamily="-65" charset="-128"/>
              </a:rPr>
              <a:t>DRDP serves as a way to…</a:t>
            </a:r>
          </a:p>
        </p:txBody>
      </p:sp>
      <p:pic>
        <p:nvPicPr>
          <p:cNvPr id="3" name="Content Placeholder 2" descr="twokidswithpuzzle"/>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533400" y="1447800"/>
            <a:ext cx="8610600" cy="5410200"/>
          </a:xfrm>
        </p:spPr>
      </p:pic>
      <p:sp>
        <p:nvSpPr>
          <p:cNvPr id="73731" name="Rectangle 3"/>
          <p:cNvSpPr>
            <a:spLocks noGrp="1" noChangeArrowheads="1"/>
          </p:cNvSpPr>
          <p:nvPr>
            <p:ph sz="half" idx="2"/>
          </p:nvPr>
        </p:nvSpPr>
        <p:spPr>
          <a:xfrm>
            <a:off x="5410200" y="5523936"/>
            <a:ext cx="3733800" cy="1334064"/>
          </a:xfrm>
          <a:solidFill>
            <a:srgbClr val="FEFFF4">
              <a:alpha val="95000"/>
            </a:srgbClr>
          </a:solidFill>
        </p:spPr>
        <p:txBody>
          <a:bodyPr/>
          <a:lstStyle/>
          <a:p>
            <a:pPr marL="0" indent="0" eaLnBrk="1" hangingPunct="1">
              <a:buFontTx/>
              <a:buNone/>
            </a:pPr>
            <a:r>
              <a:rPr lang="en-US" sz="2800" dirty="0">
                <a:solidFill>
                  <a:schemeClr val="tx2"/>
                </a:solidFill>
                <a:ea typeface="ＭＳ Ｐゴシック" pitchFamily="-65" charset="-128"/>
              </a:rPr>
              <a:t>determine how children are benefiting from programs.</a:t>
            </a:r>
          </a:p>
        </p:txBody>
      </p:sp>
      <p:sp>
        <p:nvSpPr>
          <p:cNvPr id="8" name="Slide Number Placeholder 7"/>
          <p:cNvSpPr>
            <a:spLocks noGrp="1"/>
          </p:cNvSpPr>
          <p:nvPr>
            <p:ph type="sldNum" sz="quarter" idx="10"/>
          </p:nvPr>
        </p:nvSpPr>
        <p:spPr/>
        <p:txBody>
          <a:bodyPr/>
          <a:lstStyle/>
          <a:p>
            <a:fld id="{EEB8EFFA-6A5C-5E4E-8E98-9C32ABE48239}" type="slidenum">
              <a:rPr lang="en-US"/>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a:xfrm>
            <a:off x="0" y="228600"/>
            <a:ext cx="5334000" cy="1143000"/>
          </a:xfrm>
        </p:spPr>
        <p:txBody>
          <a:bodyPr/>
          <a:lstStyle/>
          <a:p>
            <a:pPr eaLnBrk="1" hangingPunct="1"/>
            <a:r>
              <a:rPr lang="en-US" sz="4000">
                <a:ea typeface="ＭＳ Ｐゴシック" pitchFamily="-65" charset="-128"/>
              </a:rPr>
              <a:t>Lunch Break</a:t>
            </a:r>
            <a:endParaRPr lang="en-US">
              <a:ea typeface="ＭＳ Ｐゴシック" pitchFamily="-65" charset="-128"/>
            </a:endParaRPr>
          </a:p>
        </p:txBody>
      </p:sp>
      <p:pic>
        <p:nvPicPr>
          <p:cNvPr id="1254403" name="Picture 1027" descr="appleeat"/>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rot="257755">
            <a:off x="3262313" y="1502552"/>
            <a:ext cx="3895725" cy="3843337"/>
          </a:xfrm>
          <a:prstGeom prst="rect">
            <a:avLst/>
          </a:prstGeom>
          <a:noFill/>
          <a:ln w="28575">
            <a:solidFill>
              <a:schemeClr val="tx1"/>
            </a:solidFill>
            <a:miter lim="800000"/>
            <a:headEnd/>
            <a:tailEnd/>
          </a:ln>
          <a:effectLst>
            <a:outerShdw blurRad="63500" dist="107763" dir="2700000" algn="ctr" rotWithShape="0">
              <a:srgbClr val="000000">
                <a:alpha val="74997"/>
              </a:srgbClr>
            </a:outerShdw>
          </a:effectLst>
        </p:spPr>
      </p:pic>
      <p:sp>
        <p:nvSpPr>
          <p:cNvPr id="5" name="Slide Number Placeholder 4"/>
          <p:cNvSpPr>
            <a:spLocks noGrp="1"/>
          </p:cNvSpPr>
          <p:nvPr>
            <p:ph type="sldNum" sz="quarter" idx="10"/>
          </p:nvPr>
        </p:nvSpPr>
        <p:spPr/>
        <p:txBody>
          <a:bodyPr/>
          <a:lstStyle/>
          <a:p>
            <a:fld id="{B7F379B7-E1F6-FA4B-B3DD-62D91F0466F1}" type="slidenum">
              <a:rPr lang="en-US"/>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228600"/>
            <a:ext cx="8382000" cy="1143000"/>
          </a:xfrm>
        </p:spPr>
        <p:txBody>
          <a:bodyPr/>
          <a:lstStyle/>
          <a:p>
            <a:pPr algn="l" eaLnBrk="1" hangingPunct="1"/>
            <a:r>
              <a:rPr lang="en-US" sz="4000">
                <a:ea typeface="ＭＳ Ｐゴシック" pitchFamily="-65" charset="-128"/>
              </a:rPr>
              <a:t>Review the collected evidence and </a:t>
            </a:r>
            <a:br>
              <a:rPr lang="en-US" sz="4000">
                <a:ea typeface="ＭＳ Ｐゴシック" pitchFamily="-65" charset="-128"/>
              </a:rPr>
            </a:br>
            <a:r>
              <a:rPr lang="en-US" sz="4000">
                <a:ea typeface="ＭＳ Ｐゴシック" pitchFamily="-65" charset="-128"/>
              </a:rPr>
              <a:t>reflect on the child’s development</a:t>
            </a:r>
          </a:p>
        </p:txBody>
      </p:sp>
      <p:sp>
        <p:nvSpPr>
          <p:cNvPr id="6" name="Slide Number Placeholder 5"/>
          <p:cNvSpPr>
            <a:spLocks noGrp="1"/>
          </p:cNvSpPr>
          <p:nvPr>
            <p:ph type="sldNum" sz="quarter" idx="10"/>
          </p:nvPr>
        </p:nvSpPr>
        <p:spPr/>
        <p:txBody>
          <a:bodyPr/>
          <a:lstStyle/>
          <a:p>
            <a:fld id="{BD6A1E85-438A-8E4C-98F5-7D4936CF2488}" type="slidenum">
              <a:rPr lang="en-US"/>
              <a:pPr/>
              <a:t>51</a:t>
            </a:fld>
            <a:endParaRPr lang="en-US"/>
          </a:p>
        </p:txBody>
      </p:sp>
      <p:pic>
        <p:nvPicPr>
          <p:cNvPr id="3" name="Content Placeholder 2" descr="portfolios .JPG"/>
          <p:cNvPicPr>
            <a:picLocks noGrp="1" noChangeAspect="1"/>
          </p:cNvPicPr>
          <p:nvPr>
            <p:ph sz="half" idx="1"/>
          </p:nvPr>
        </p:nvPicPr>
        <p:blipFill>
          <a:blip r:embed="rId3">
            <a:extLst>
              <a:ext uri="{28A0092B-C50C-407E-A947-70E740481C1C}">
                <a14:useLocalDpi xmlns:a14="http://schemas.microsoft.com/office/drawing/2010/main" val="0"/>
              </a:ext>
            </a:extLst>
          </a:blip>
          <a:srcRect t="-28667" b="-28667"/>
          <a:stretch>
            <a:fillRect/>
          </a:stretch>
        </p:blipFill>
        <p:spPr/>
      </p:pic>
      <p:pic>
        <p:nvPicPr>
          <p:cNvPr id="8" name="Content Placeholder 7" descr="DSCN3214.JPG"/>
          <p:cNvPicPr>
            <a:picLocks noGrp="1" noChangeAspect="1"/>
          </p:cNvPicPr>
          <p:nvPr>
            <p:ph sz="half" idx="2"/>
          </p:nvPr>
        </p:nvPicPr>
        <p:blipFill>
          <a:blip r:embed="rId4">
            <a:extLst>
              <a:ext uri="{28A0092B-C50C-407E-A947-70E740481C1C}">
                <a14:useLocalDpi xmlns:a14="http://schemas.microsoft.com/office/drawing/2010/main" val="0"/>
              </a:ext>
            </a:extLst>
          </a:blip>
          <a:srcRect t="-28667" b="-28667"/>
          <a:stretch>
            <a:fillRect/>
          </a:stretch>
        </p:blip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762000" y="0"/>
            <a:ext cx="7848600" cy="1676400"/>
          </a:xfrm>
        </p:spPr>
        <p:txBody>
          <a:bodyPr/>
          <a:lstStyle/>
          <a:p>
            <a:pPr eaLnBrk="1" hangingPunct="1"/>
            <a:r>
              <a:rPr lang="en-US" sz="4000">
                <a:ea typeface="ＭＳ Ｐゴシック" pitchFamily="-65" charset="-128"/>
              </a:rPr>
              <a:t>How do children demonstrate a developmental level is mastered?</a:t>
            </a:r>
          </a:p>
        </p:txBody>
      </p:sp>
      <p:sp>
        <p:nvSpPr>
          <p:cNvPr id="126979" name="Rectangle 3"/>
          <p:cNvSpPr>
            <a:spLocks noGrp="1" noChangeArrowheads="1"/>
          </p:cNvSpPr>
          <p:nvPr>
            <p:ph type="body" idx="1"/>
          </p:nvPr>
        </p:nvSpPr>
        <p:spPr>
          <a:xfrm>
            <a:off x="838200" y="1828800"/>
            <a:ext cx="7772400" cy="3733800"/>
          </a:xfrm>
        </p:spPr>
        <p:txBody>
          <a:bodyPr/>
          <a:lstStyle/>
          <a:p>
            <a:pPr marL="0" indent="0" defTabSz="115888" eaLnBrk="1" hangingPunct="1">
              <a:spcBef>
                <a:spcPct val="0"/>
              </a:spcBef>
              <a:buFontTx/>
              <a:buNone/>
              <a:tabLst>
                <a:tab pos="623888" algn="l"/>
                <a:tab pos="914400" algn="l"/>
              </a:tabLst>
            </a:pPr>
            <a:r>
              <a:rPr lang="en-US" sz="2800" dirty="0">
                <a:ea typeface="ＭＳ Ｐゴシック" pitchFamily="-65" charset="-128"/>
              </a:rPr>
              <a:t>A developmental level is mastered when the child typically demonstrates the behavior(s)</a:t>
            </a:r>
            <a:endParaRPr lang="en-US" dirty="0">
              <a:ea typeface="ＭＳ Ｐゴシック" pitchFamily="-65" charset="-128"/>
            </a:endParaRPr>
          </a:p>
          <a:p>
            <a:pPr marL="1773238" lvl="2" defTabSz="115888" eaLnBrk="1" hangingPunct="1">
              <a:lnSpc>
                <a:spcPct val="160000"/>
              </a:lnSpc>
              <a:buFont typeface="Wingdings" pitchFamily="-65" charset="2"/>
              <a:buChar char="ü"/>
              <a:tabLst>
                <a:tab pos="623888" algn="l"/>
                <a:tab pos="914400" algn="l"/>
              </a:tabLst>
            </a:pPr>
            <a:r>
              <a:rPr lang="en-US" dirty="0">
                <a:ea typeface="ＭＳ Ｐゴシック" pitchFamily="-65" charset="-128"/>
              </a:rPr>
              <a:t>Consistently over time</a:t>
            </a:r>
          </a:p>
          <a:p>
            <a:pPr marL="1773238" lvl="2" defTabSz="115888" eaLnBrk="1" hangingPunct="1">
              <a:lnSpc>
                <a:spcPct val="160000"/>
              </a:lnSpc>
              <a:buFont typeface="Wingdings" pitchFamily="-65" charset="2"/>
              <a:buChar char="ü"/>
              <a:tabLst>
                <a:tab pos="623888" algn="l"/>
                <a:tab pos="914400" algn="l"/>
              </a:tabLst>
            </a:pPr>
            <a:r>
              <a:rPr lang="en-US" dirty="0">
                <a:ea typeface="ＭＳ Ｐゴシック" pitchFamily="-65" charset="-128"/>
              </a:rPr>
              <a:t>In different situations or settings</a:t>
            </a:r>
          </a:p>
        </p:txBody>
      </p:sp>
      <p:sp>
        <p:nvSpPr>
          <p:cNvPr id="126980" name="Slide Number Placeholder 4"/>
          <p:cNvSpPr>
            <a:spLocks noGrp="1"/>
          </p:cNvSpPr>
          <p:nvPr>
            <p:ph type="sldNum" sz="quarter" idx="10"/>
          </p:nvPr>
        </p:nvSpPr>
        <p:spPr>
          <a:noFill/>
        </p:spPr>
        <p:txBody>
          <a:bodyPr/>
          <a:lstStyle/>
          <a:p>
            <a:fld id="{CF12B907-1252-1A42-AE1D-D8C3E9C3E46B}" type="slidenum">
              <a:rPr lang="en-US"/>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Screen Shot 2015-08-11 at 5.42.2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447800" y="1524000"/>
            <a:ext cx="6265030" cy="4710125"/>
          </a:xfrm>
        </p:spPr>
      </p:pic>
      <p:sp>
        <p:nvSpPr>
          <p:cNvPr id="2" name="Title 1"/>
          <p:cNvSpPr>
            <a:spLocks noGrp="1"/>
          </p:cNvSpPr>
          <p:nvPr>
            <p:ph type="title"/>
          </p:nvPr>
        </p:nvSpPr>
        <p:spPr>
          <a:xfrm>
            <a:off x="685800" y="609600"/>
            <a:ext cx="7772400" cy="769441"/>
          </a:xfrm>
        </p:spPr>
        <p:txBody>
          <a:bodyPr/>
          <a:lstStyle/>
          <a:p>
            <a:r>
              <a:rPr lang="en-US" sz="2800" dirty="0"/>
              <a:t>Based on observations, fill-in </a:t>
            </a:r>
            <a:r>
              <a:rPr lang="en-US" sz="2800" b="1" u="sng" dirty="0"/>
              <a:t>one</a:t>
            </a:r>
            <a:r>
              <a:rPr lang="en-US" sz="2800" dirty="0"/>
              <a:t> bubble that best describes the child’s latest developmental level mastered</a:t>
            </a:r>
            <a:br>
              <a:rPr lang="en-US" sz="2800" dirty="0"/>
            </a:br>
            <a:r>
              <a:rPr lang="en-US" sz="2800" dirty="0"/>
              <a:t>    </a:t>
            </a:r>
          </a:p>
        </p:txBody>
      </p:sp>
      <p:sp>
        <p:nvSpPr>
          <p:cNvPr id="11" name="AutoShape 22"/>
          <p:cNvSpPr>
            <a:spLocks noChangeArrowheads="1"/>
          </p:cNvSpPr>
          <p:nvPr/>
        </p:nvSpPr>
        <p:spPr bwMode="auto">
          <a:xfrm rot="10800000" flipV="1">
            <a:off x="7543800" y="2133600"/>
            <a:ext cx="1447800" cy="685800"/>
          </a:xfrm>
          <a:prstGeom prst="rightArrow">
            <a:avLst>
              <a:gd name="adj1" fmla="val 50000"/>
              <a:gd name="adj2" fmla="val 30556"/>
            </a:avLst>
          </a:prstGeom>
          <a:solidFill>
            <a:srgbClr val="FFFF99"/>
          </a:solidFill>
          <a:ln w="9525">
            <a:solidFill>
              <a:schemeClr val="tx1"/>
            </a:solidFill>
            <a:miter lim="800000"/>
            <a:headEnd/>
            <a:tailEnd/>
          </a:ln>
        </p:spPr>
        <p:txBody>
          <a:bodyPr wrap="none" anchor="ctr"/>
          <a:lstStyle/>
          <a:p>
            <a:endParaRPr lang="en-US"/>
          </a:p>
        </p:txBody>
      </p:sp>
      <p:sp>
        <p:nvSpPr>
          <p:cNvPr id="9" name="Oval 8"/>
          <p:cNvSpPr/>
          <p:nvPr/>
        </p:nvSpPr>
        <p:spPr>
          <a:xfrm flipH="1" flipV="1">
            <a:off x="6400800" y="2438400"/>
            <a:ext cx="152399" cy="761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73E63A98-4574-D54E-ADBF-963175478641}" type="slidenum">
              <a:rPr lang="en-US" smtClean="0"/>
              <a:pPr/>
              <a:t>53</a:t>
            </a:fld>
            <a:endParaRPr lang="en-US"/>
          </a:p>
        </p:txBody>
      </p:sp>
    </p:spTree>
    <p:extLst>
      <p:ext uri="{BB962C8B-B14F-4D97-AF65-F5344CB8AC3E}">
        <p14:creationId xmlns:p14="http://schemas.microsoft.com/office/powerpoint/2010/main" val="38208955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36027"/>
            <a:ext cx="7772400" cy="4495800"/>
          </a:xfrm>
        </p:spPr>
        <p:txBody>
          <a:bodyPr/>
          <a:lstStyle/>
          <a:p>
            <a:pPr marL="0" indent="0">
              <a:buNone/>
            </a:pPr>
            <a:r>
              <a:rPr lang="en-US" dirty="0"/>
              <a:t>After marking the developmental level mastered, ask “Is the child emerging to the next level by demonstrating behaviors from the next developmental level, but not yet typically or consistently?” If so…</a:t>
            </a:r>
          </a:p>
        </p:txBody>
      </p:sp>
      <p:sp>
        <p:nvSpPr>
          <p:cNvPr id="4" name="Slide Number Placeholder 3"/>
          <p:cNvSpPr>
            <a:spLocks noGrp="1"/>
          </p:cNvSpPr>
          <p:nvPr>
            <p:ph type="sldNum" sz="quarter" idx="10"/>
          </p:nvPr>
        </p:nvSpPr>
        <p:spPr/>
        <p:txBody>
          <a:bodyPr/>
          <a:lstStyle/>
          <a:p>
            <a:fld id="{73E63A98-4574-D54E-ADBF-963175478641}" type="slidenum">
              <a:rPr lang="en-US" smtClean="0"/>
              <a:pPr/>
              <a:t>54</a:t>
            </a:fld>
            <a:endParaRPr lang="en-US"/>
          </a:p>
        </p:txBody>
      </p:sp>
      <p:pic>
        <p:nvPicPr>
          <p:cNvPr id="5" name="Content Placeholder 4" descr="DSCN38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43600" y="3276600"/>
            <a:ext cx="2841356"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16013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Emerging</a:t>
            </a:r>
          </a:p>
        </p:txBody>
      </p:sp>
      <p:pic>
        <p:nvPicPr>
          <p:cNvPr id="8" name="Content Placeholder 4" descr="Screen Shot 2015-08-11 at 5.42.2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600200" y="1447800"/>
            <a:ext cx="6096000" cy="4547810"/>
          </a:xfrm>
        </p:spPr>
      </p:pic>
      <p:sp>
        <p:nvSpPr>
          <p:cNvPr id="3" name="Slide Number Placeholder 2"/>
          <p:cNvSpPr>
            <a:spLocks noGrp="1"/>
          </p:cNvSpPr>
          <p:nvPr>
            <p:ph type="sldNum" sz="quarter" idx="10"/>
          </p:nvPr>
        </p:nvSpPr>
        <p:spPr/>
        <p:txBody>
          <a:bodyPr/>
          <a:lstStyle/>
          <a:p>
            <a:fld id="{73E63A98-4574-D54E-ADBF-963175478641}" type="slidenum">
              <a:rPr lang="en-US" smtClean="0"/>
              <a:pPr/>
              <a:t>55</a:t>
            </a:fld>
            <a:endParaRPr lang="en-US"/>
          </a:p>
        </p:txBody>
      </p:sp>
      <p:sp>
        <p:nvSpPr>
          <p:cNvPr id="11" name="AutoShape 22"/>
          <p:cNvSpPr>
            <a:spLocks noChangeArrowheads="1"/>
          </p:cNvSpPr>
          <p:nvPr/>
        </p:nvSpPr>
        <p:spPr bwMode="auto">
          <a:xfrm rot="6173436" flipV="1">
            <a:off x="6070599" y="1371600"/>
            <a:ext cx="1143000" cy="533400"/>
          </a:xfrm>
          <a:prstGeom prst="rightArrow">
            <a:avLst>
              <a:gd name="adj1" fmla="val 50000"/>
              <a:gd name="adj2" fmla="val 30556"/>
            </a:avLst>
          </a:prstGeom>
          <a:solidFill>
            <a:srgbClr val="FFFF99"/>
          </a:solidFill>
          <a:ln w="9525">
            <a:solidFill>
              <a:schemeClr val="tx1"/>
            </a:solidFill>
            <a:miter lim="800000"/>
            <a:headEnd/>
            <a:tailEnd/>
          </a:ln>
        </p:spPr>
        <p:txBody>
          <a:bodyPr wrap="none" anchor="ctr"/>
          <a:lstStyle/>
          <a:p>
            <a:endParaRPr lang="en-US"/>
          </a:p>
        </p:txBody>
      </p:sp>
      <p:sp>
        <p:nvSpPr>
          <p:cNvPr id="12" name="Left Arrow 11"/>
          <p:cNvSpPr/>
          <p:nvPr/>
        </p:nvSpPr>
        <p:spPr>
          <a:xfrm flipV="1">
            <a:off x="3733800" y="5334000"/>
            <a:ext cx="1130808" cy="304800"/>
          </a:xfrm>
          <a:prstGeom prst="leftArrow">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  </a:t>
            </a:r>
          </a:p>
        </p:txBody>
      </p:sp>
      <p:sp>
        <p:nvSpPr>
          <p:cNvPr id="9" name="Oval 8"/>
          <p:cNvSpPr/>
          <p:nvPr/>
        </p:nvSpPr>
        <p:spPr>
          <a:xfrm flipH="1" flipV="1">
            <a:off x="6324600" y="2438401"/>
            <a:ext cx="152399" cy="761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14122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Not Yet at the Earliest </a:t>
            </a:r>
            <a:br>
              <a:rPr lang="en-US" sz="4000" dirty="0"/>
            </a:br>
            <a:r>
              <a:rPr lang="en-US" sz="4000" dirty="0"/>
              <a:t>Developmental Level </a:t>
            </a:r>
          </a:p>
        </p:txBody>
      </p:sp>
      <p:pic>
        <p:nvPicPr>
          <p:cNvPr id="14" name="Content Placeholder 4" descr="Screen Shot 2015-08-11 at 5.42.25 PM.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644907" y="1600200"/>
            <a:ext cx="6158985" cy="4495800"/>
          </a:xfrm>
        </p:spPr>
      </p:pic>
      <p:sp>
        <p:nvSpPr>
          <p:cNvPr id="3" name="Slide Number Placeholder 2"/>
          <p:cNvSpPr>
            <a:spLocks noGrp="1"/>
          </p:cNvSpPr>
          <p:nvPr>
            <p:ph type="sldNum" sz="quarter" idx="10"/>
          </p:nvPr>
        </p:nvSpPr>
        <p:spPr/>
        <p:txBody>
          <a:bodyPr/>
          <a:lstStyle/>
          <a:p>
            <a:fld id="{73E63A98-4574-D54E-ADBF-963175478641}" type="slidenum">
              <a:rPr lang="en-US" smtClean="0"/>
              <a:pPr/>
              <a:t>56</a:t>
            </a:fld>
            <a:endParaRPr lang="en-US"/>
          </a:p>
        </p:txBody>
      </p:sp>
      <p:sp>
        <p:nvSpPr>
          <p:cNvPr id="11" name="Left Arrow 10"/>
          <p:cNvSpPr/>
          <p:nvPr/>
        </p:nvSpPr>
        <p:spPr>
          <a:xfrm>
            <a:off x="4343400" y="5410200"/>
            <a:ext cx="1511808" cy="228600"/>
          </a:xfrm>
          <a:prstGeom prst="lef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26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1" nodeType="click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026"/>
          <p:cNvSpPr>
            <a:spLocks noGrp="1" noChangeArrowheads="1"/>
          </p:cNvSpPr>
          <p:nvPr>
            <p:ph type="title"/>
          </p:nvPr>
        </p:nvSpPr>
        <p:spPr/>
        <p:txBody>
          <a:bodyPr/>
          <a:lstStyle/>
          <a:p>
            <a:pPr eaLnBrk="1" hangingPunct="1"/>
            <a:r>
              <a:rPr lang="en-US" sz="4000" dirty="0"/>
              <a:t> Unable to Rate</a:t>
            </a:r>
          </a:p>
        </p:txBody>
      </p:sp>
      <p:pic>
        <p:nvPicPr>
          <p:cNvPr id="5" name="Content Placeholder 4" descr="Screen Shot 2015-08-11 at 5.42.25 PM.png"/>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1663773" y="1295400"/>
            <a:ext cx="6121253" cy="4495800"/>
          </a:xfrm>
        </p:spPr>
      </p:pic>
      <p:sp>
        <p:nvSpPr>
          <p:cNvPr id="2" name="Slide Number Placeholder 1"/>
          <p:cNvSpPr>
            <a:spLocks noGrp="1"/>
          </p:cNvSpPr>
          <p:nvPr>
            <p:ph type="sldNum" sz="quarter" idx="10"/>
          </p:nvPr>
        </p:nvSpPr>
        <p:spPr/>
        <p:txBody>
          <a:bodyPr/>
          <a:lstStyle/>
          <a:p>
            <a:fld id="{73E63A98-4574-D54E-ADBF-963175478641}" type="slidenum">
              <a:rPr lang="en-US" smtClean="0"/>
              <a:pPr/>
              <a:t>57</a:t>
            </a:fld>
            <a:endParaRPr lang="en-US"/>
          </a:p>
        </p:txBody>
      </p:sp>
      <p:sp>
        <p:nvSpPr>
          <p:cNvPr id="13" name="Left Arrow 12"/>
          <p:cNvSpPr/>
          <p:nvPr/>
        </p:nvSpPr>
        <p:spPr>
          <a:xfrm>
            <a:off x="3886200" y="5334000"/>
            <a:ext cx="1435608" cy="228600"/>
          </a:xfrm>
          <a:prstGeom prst="leftArrow">
            <a:avLst>
              <a:gd name="adj1" fmla="val 50000"/>
              <a:gd name="adj2" fmla="val 50000"/>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7724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Measures </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765355" y="1600200"/>
            <a:ext cx="5918090" cy="4495800"/>
          </a:xfrm>
        </p:spPr>
      </p:pic>
      <p:sp>
        <p:nvSpPr>
          <p:cNvPr id="3" name="Slide Number Placeholder 2"/>
          <p:cNvSpPr>
            <a:spLocks noGrp="1"/>
          </p:cNvSpPr>
          <p:nvPr>
            <p:ph type="sldNum" sz="quarter" idx="10"/>
          </p:nvPr>
        </p:nvSpPr>
        <p:spPr/>
        <p:txBody>
          <a:bodyPr/>
          <a:lstStyle/>
          <a:p>
            <a:fld id="{73E63A98-4574-D54E-ADBF-963175478641}" type="slidenum">
              <a:rPr lang="en-US" smtClean="0"/>
              <a:pPr/>
              <a:t>58</a:t>
            </a:fld>
            <a:endParaRPr lang="en-US"/>
          </a:p>
        </p:txBody>
      </p:sp>
      <p:sp>
        <p:nvSpPr>
          <p:cNvPr id="7" name="Left Arrow 6"/>
          <p:cNvSpPr/>
          <p:nvPr/>
        </p:nvSpPr>
        <p:spPr>
          <a:xfrm>
            <a:off x="7543800" y="1625600"/>
            <a:ext cx="1371600" cy="304800"/>
          </a:xfrm>
          <a:prstGeom prst="leftArrow">
            <a:avLst>
              <a:gd name="adj1" fmla="val 64123"/>
              <a:gd name="adj2" fmla="val 50000"/>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1" nodeType="clickEffect">
                                  <p:stCondLst>
                                    <p:cond delay="0"/>
                                  </p:stCondLst>
                                  <p:childTnLst>
                                    <p:anim calcmode="discrete" valueType="str">
                                      <p:cBhvr>
                                        <p:cTn id="10"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Measures</a:t>
            </a:r>
          </a:p>
        </p:txBody>
      </p:sp>
      <p:pic>
        <p:nvPicPr>
          <p:cNvPr id="9" name="Content Placeholder 8"/>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1066800" y="1571263"/>
            <a:ext cx="3522080" cy="4191000"/>
          </a:xfrm>
        </p:spPr>
      </p:pic>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5181600" y="1571263"/>
            <a:ext cx="3172609" cy="4191000"/>
          </a:xfrm>
        </p:spPr>
      </p:pic>
      <p:sp>
        <p:nvSpPr>
          <p:cNvPr id="3" name="Slide Number Placeholder 2"/>
          <p:cNvSpPr>
            <a:spLocks noGrp="1"/>
          </p:cNvSpPr>
          <p:nvPr>
            <p:ph type="sldNum" sz="quarter" idx="10"/>
          </p:nvPr>
        </p:nvSpPr>
        <p:spPr/>
        <p:txBody>
          <a:bodyPr/>
          <a:lstStyle/>
          <a:p>
            <a:fld id="{73E63A98-4574-D54E-ADBF-963175478641}" type="slidenum">
              <a:rPr lang="en-US" smtClean="0"/>
              <a:pPr/>
              <a:t>59</a:t>
            </a:fld>
            <a:endParaRPr lang="en-US"/>
          </a:p>
        </p:txBody>
      </p:sp>
    </p:spTree>
    <p:extLst>
      <p:ext uri="{BB962C8B-B14F-4D97-AF65-F5344CB8AC3E}">
        <p14:creationId xmlns:p14="http://schemas.microsoft.com/office/powerpoint/2010/main" val="99516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sz="half" idx="2"/>
          </p:nvPr>
        </p:nvSpPr>
        <p:spPr>
          <a:xfrm>
            <a:off x="1600200" y="4813299"/>
            <a:ext cx="7315200" cy="1403350"/>
          </a:xfrm>
        </p:spPr>
        <p:txBody>
          <a:bodyPr/>
          <a:lstStyle/>
          <a:p>
            <a:pPr marL="0" indent="0" eaLnBrk="1" hangingPunct="1">
              <a:buFontTx/>
              <a:buNone/>
            </a:pPr>
            <a:r>
              <a:rPr lang="en-US" sz="2800" dirty="0">
                <a:ea typeface="ＭＳ Ｐゴシック" pitchFamily="-65" charset="-128"/>
              </a:rPr>
              <a:t>to assist providers in meeting each child’s developmental needs in each classroom or family child care home.</a:t>
            </a:r>
          </a:p>
        </p:txBody>
      </p:sp>
      <p:sp>
        <p:nvSpPr>
          <p:cNvPr id="2" name="Slide Number Placeholder 1"/>
          <p:cNvSpPr>
            <a:spLocks noGrp="1"/>
          </p:cNvSpPr>
          <p:nvPr>
            <p:ph type="sldNum" sz="quarter" idx="10"/>
          </p:nvPr>
        </p:nvSpPr>
        <p:spPr/>
        <p:txBody>
          <a:bodyPr/>
          <a:lstStyle/>
          <a:p>
            <a:fld id="{72FBE20D-8D8A-D348-A032-467F0AA02A91}" type="slidenum">
              <a:rPr lang="en-US" smtClean="0"/>
              <a:pPr/>
              <a:t>6</a:t>
            </a:fld>
            <a:endParaRPr lang="en-US"/>
          </a:p>
        </p:txBody>
      </p:sp>
      <p:pic>
        <p:nvPicPr>
          <p:cNvPr id="5" name="Content Placeholder 4"/>
          <p:cNvPicPr>
            <a:picLocks noGrp="1" noChangeAspect="1"/>
          </p:cNvPicPr>
          <p:nvPr>
            <p:ph sz="half" idx="1"/>
          </p:nvPr>
        </p:nvPicPr>
        <p:blipFill>
          <a:blip r:embed="rId3"/>
          <a:stretch>
            <a:fillRect/>
          </a:stretch>
        </p:blipFill>
        <p:spPr>
          <a:xfrm>
            <a:off x="545307" y="0"/>
            <a:ext cx="8570902" cy="4571148"/>
          </a:xfrm>
          <a:prstGeom prst="rect">
            <a:avLst/>
          </a:prstGeom>
        </p:spPr>
      </p:pic>
    </p:spTree>
    <p:extLst>
      <p:ext uri="{BB962C8B-B14F-4D97-AF65-F5344CB8AC3E}">
        <p14:creationId xmlns:p14="http://schemas.microsoft.com/office/powerpoint/2010/main" val="2031716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5800" y="295275"/>
            <a:ext cx="7772400" cy="1311275"/>
          </a:xfrm>
        </p:spPr>
        <p:txBody>
          <a:bodyPr/>
          <a:lstStyle/>
          <a:p>
            <a:pPr eaLnBrk="1" hangingPunct="1"/>
            <a:r>
              <a:rPr lang="en-US" sz="4000" dirty="0"/>
              <a:t>Preschool English-Language Development Measures</a:t>
            </a:r>
          </a:p>
        </p:txBody>
      </p:sp>
      <p:pic>
        <p:nvPicPr>
          <p:cNvPr id="4" name="Content Placeholder 5" descr="2015 ELD market .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00200" y="1981200"/>
            <a:ext cx="6619383" cy="3763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0"/>
          </p:nvPr>
        </p:nvSpPr>
        <p:spPr/>
        <p:txBody>
          <a:bodyPr/>
          <a:lstStyle/>
          <a:p>
            <a:fld id="{C46CC620-72C9-4F49-AA36-D2700C836364}" type="slidenum">
              <a:rPr lang="en-US" smtClean="0"/>
              <a:pPr/>
              <a:t>60</a:t>
            </a:fld>
            <a:endParaRPr lang="en-US"/>
          </a:p>
        </p:txBody>
      </p:sp>
    </p:spTree>
    <p:custDataLst>
      <p:tags r:id="rId1"/>
    </p:custDataLst>
    <p:extLst>
      <p:ext uri="{BB962C8B-B14F-4D97-AF65-F5344CB8AC3E}">
        <p14:creationId xmlns:p14="http://schemas.microsoft.com/office/powerpoint/2010/main" val="2740350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685800" y="295275"/>
            <a:ext cx="7772400" cy="1311275"/>
          </a:xfrm>
        </p:spPr>
        <p:txBody>
          <a:bodyPr/>
          <a:lstStyle/>
          <a:p>
            <a:pPr eaLnBrk="1" hangingPunct="1"/>
            <a:r>
              <a:rPr lang="en-US" sz="4000" dirty="0"/>
              <a:t>English-Language Development Measures</a:t>
            </a:r>
          </a:p>
        </p:txBody>
      </p:sp>
      <p:sp>
        <p:nvSpPr>
          <p:cNvPr id="91139" name="Rectangle 3"/>
          <p:cNvSpPr>
            <a:spLocks noGrp="1" noChangeArrowheads="1"/>
          </p:cNvSpPr>
          <p:nvPr>
            <p:ph type="body" sz="half" idx="4294967295"/>
          </p:nvPr>
        </p:nvSpPr>
        <p:spPr>
          <a:xfrm>
            <a:off x="685800" y="1676400"/>
            <a:ext cx="8077200" cy="4875181"/>
          </a:xfrm>
        </p:spPr>
        <p:txBody>
          <a:bodyPr/>
          <a:lstStyle/>
          <a:p>
            <a:pPr eaLnBrk="1" hangingPunct="1">
              <a:lnSpc>
                <a:spcPct val="100000"/>
              </a:lnSpc>
              <a:spcBef>
                <a:spcPct val="50000"/>
              </a:spcBef>
            </a:pPr>
            <a:r>
              <a:rPr lang="en-US" sz="2600" dirty="0"/>
              <a:t>ELD 1: Comprehension of English (Receptive English)</a:t>
            </a:r>
          </a:p>
          <a:p>
            <a:pPr eaLnBrk="1" hangingPunct="1">
              <a:lnSpc>
                <a:spcPct val="100000"/>
              </a:lnSpc>
              <a:spcBef>
                <a:spcPct val="50000"/>
              </a:spcBef>
            </a:pPr>
            <a:r>
              <a:rPr lang="en-US" sz="2600" dirty="0"/>
              <a:t>ELD 2: Self-Expression in English (Expressive English)</a:t>
            </a:r>
          </a:p>
          <a:p>
            <a:pPr eaLnBrk="1" hangingPunct="1">
              <a:lnSpc>
                <a:spcPct val="100000"/>
              </a:lnSpc>
              <a:spcBef>
                <a:spcPct val="50000"/>
              </a:spcBef>
            </a:pPr>
            <a:r>
              <a:rPr lang="en-US" sz="2600" dirty="0"/>
              <a:t>ELD 3: Understanding and Response to English Literacy Activities</a:t>
            </a:r>
          </a:p>
          <a:p>
            <a:pPr eaLnBrk="1" hangingPunct="1">
              <a:lnSpc>
                <a:spcPct val="100000"/>
              </a:lnSpc>
              <a:spcBef>
                <a:spcPct val="50000"/>
              </a:spcBef>
            </a:pPr>
            <a:r>
              <a:rPr lang="en-US" sz="2600" dirty="0"/>
              <a:t>ELD 4: Symbol, Letter, and Print Knowledge in English</a:t>
            </a:r>
          </a:p>
          <a:p>
            <a:pPr eaLnBrk="1" hangingPunct="1">
              <a:lnSpc>
                <a:spcPct val="140000"/>
              </a:lnSpc>
              <a:buFontTx/>
              <a:buNone/>
            </a:pPr>
            <a:endParaRPr lang="en-US" sz="2800" dirty="0"/>
          </a:p>
        </p:txBody>
      </p:sp>
      <p:sp>
        <p:nvSpPr>
          <p:cNvPr id="2" name="Slide Number Placeholder 1"/>
          <p:cNvSpPr>
            <a:spLocks noGrp="1"/>
          </p:cNvSpPr>
          <p:nvPr>
            <p:ph type="sldNum" sz="quarter" idx="10"/>
          </p:nvPr>
        </p:nvSpPr>
        <p:spPr/>
        <p:txBody>
          <a:bodyPr/>
          <a:lstStyle/>
          <a:p>
            <a:fld id="{C46CC620-72C9-4F49-AA36-D2700C836364}" type="slidenum">
              <a:rPr lang="en-US" smtClean="0"/>
              <a:pPr/>
              <a:t>61</a:t>
            </a:fld>
            <a:endParaRPr lang="en-US"/>
          </a:p>
        </p:txBody>
      </p:sp>
    </p:spTree>
    <p:custDataLst>
      <p:tags r:id="rId1"/>
    </p:custDataLst>
    <p:extLst>
      <p:ext uri="{BB962C8B-B14F-4D97-AF65-F5344CB8AC3E}">
        <p14:creationId xmlns:p14="http://schemas.microsoft.com/office/powerpoint/2010/main" val="19749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fade">
                                      <p:cBhvr>
                                        <p:cTn id="7" dur="1000"/>
                                        <p:tgtEl>
                                          <p:spTgt spid="91139">
                                            <p:txEl>
                                              <p:pRg st="0" end="0"/>
                                            </p:txEl>
                                          </p:spTgt>
                                        </p:tgtEl>
                                      </p:cBhvr>
                                    </p:animEffect>
                                    <p:anim calcmode="lin" valueType="num">
                                      <p:cBhvr>
                                        <p:cTn id="8" dur="10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1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1139">
                                            <p:txEl>
                                              <p:pRg st="1" end="1"/>
                                            </p:txEl>
                                          </p:spTgt>
                                        </p:tgtEl>
                                        <p:attrNameLst>
                                          <p:attrName>style.visibility</p:attrName>
                                        </p:attrNameLst>
                                      </p:cBhvr>
                                      <p:to>
                                        <p:strVal val="visible"/>
                                      </p:to>
                                    </p:set>
                                    <p:animEffect transition="in" filter="fade">
                                      <p:cBhvr>
                                        <p:cTn id="14" dur="1000"/>
                                        <p:tgtEl>
                                          <p:spTgt spid="91139">
                                            <p:txEl>
                                              <p:pRg st="1" end="1"/>
                                            </p:txEl>
                                          </p:spTgt>
                                        </p:tgtEl>
                                      </p:cBhvr>
                                    </p:animEffect>
                                    <p:anim calcmode="lin" valueType="num">
                                      <p:cBhvr>
                                        <p:cTn id="15" dur="10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1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1139">
                                            <p:txEl>
                                              <p:pRg st="2" end="2"/>
                                            </p:txEl>
                                          </p:spTgt>
                                        </p:tgtEl>
                                        <p:attrNameLst>
                                          <p:attrName>style.visibility</p:attrName>
                                        </p:attrNameLst>
                                      </p:cBhvr>
                                      <p:to>
                                        <p:strVal val="visible"/>
                                      </p:to>
                                    </p:set>
                                    <p:animEffect transition="in" filter="fade">
                                      <p:cBhvr>
                                        <p:cTn id="21" dur="1000"/>
                                        <p:tgtEl>
                                          <p:spTgt spid="91139">
                                            <p:txEl>
                                              <p:pRg st="2" end="2"/>
                                            </p:txEl>
                                          </p:spTgt>
                                        </p:tgtEl>
                                      </p:cBhvr>
                                    </p:animEffect>
                                    <p:anim calcmode="lin" valueType="num">
                                      <p:cBhvr>
                                        <p:cTn id="22" dur="10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1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1139">
                                            <p:txEl>
                                              <p:pRg st="3" end="3"/>
                                            </p:txEl>
                                          </p:spTgt>
                                        </p:tgtEl>
                                        <p:attrNameLst>
                                          <p:attrName>style.visibility</p:attrName>
                                        </p:attrNameLst>
                                      </p:cBhvr>
                                      <p:to>
                                        <p:strVal val="visible"/>
                                      </p:to>
                                    </p:set>
                                    <p:animEffect transition="in" filter="fade">
                                      <p:cBhvr>
                                        <p:cTn id="28" dur="1000"/>
                                        <p:tgtEl>
                                          <p:spTgt spid="91139">
                                            <p:txEl>
                                              <p:pRg st="3" end="3"/>
                                            </p:txEl>
                                          </p:spTgt>
                                        </p:tgtEl>
                                      </p:cBhvr>
                                    </p:animEffect>
                                    <p:anim calcmode="lin" valueType="num">
                                      <p:cBhvr>
                                        <p:cTn id="29" dur="1000" fill="hold"/>
                                        <p:tgtEl>
                                          <p:spTgt spid="911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11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1752600" y="1371600"/>
            <a:ext cx="5811291" cy="4537188"/>
          </a:xfrm>
        </p:spPr>
      </p:pic>
      <p:sp>
        <p:nvSpPr>
          <p:cNvPr id="15362" name="Rectangle 2"/>
          <p:cNvSpPr>
            <a:spLocks noGrp="1" noChangeArrowheads="1"/>
          </p:cNvSpPr>
          <p:nvPr>
            <p:ph type="title"/>
          </p:nvPr>
        </p:nvSpPr>
        <p:spPr>
          <a:xfrm>
            <a:off x="685800" y="377280"/>
            <a:ext cx="7772400" cy="769441"/>
          </a:xfrm>
        </p:spPr>
        <p:txBody>
          <a:bodyPr/>
          <a:lstStyle/>
          <a:p>
            <a:pPr eaLnBrk="1" hangingPunct="1"/>
            <a:r>
              <a:rPr lang="en-US" b="0" dirty="0"/>
              <a:t>Child’s Language Information</a:t>
            </a:r>
          </a:p>
        </p:txBody>
      </p:sp>
      <p:sp>
        <p:nvSpPr>
          <p:cNvPr id="5" name="Down Arrow 4"/>
          <p:cNvSpPr/>
          <p:nvPr/>
        </p:nvSpPr>
        <p:spPr>
          <a:xfrm rot="6039878">
            <a:off x="7626252" y="3532411"/>
            <a:ext cx="484632" cy="838200"/>
          </a:xfrm>
          <a:prstGeom prst="down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3439045" y="3799111"/>
            <a:ext cx="1219200" cy="304800"/>
          </a:xfrm>
          <a:prstGeom prst="rightArrow">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fld id="{73E63A98-4574-D54E-ADBF-963175478641}" type="slidenum">
              <a:rPr lang="en-US" smtClean="0"/>
              <a:pPr/>
              <a:t>62</a:t>
            </a:fld>
            <a:endParaRPr lang="en-US"/>
          </a:p>
        </p:txBody>
      </p:sp>
    </p:spTree>
    <p:custDataLst>
      <p:tags r:id="rId1"/>
    </p:custDataLst>
    <p:extLst>
      <p:ext uri="{BB962C8B-B14F-4D97-AF65-F5344CB8AC3E}">
        <p14:creationId xmlns:p14="http://schemas.microsoft.com/office/powerpoint/2010/main" val="3198135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5-08-21 at 6.03.5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186818" y="1612633"/>
            <a:ext cx="6770364" cy="4601389"/>
          </a:xfrm>
        </p:spPr>
      </p:pic>
      <p:sp>
        <p:nvSpPr>
          <p:cNvPr id="2" name="Title 1"/>
          <p:cNvSpPr>
            <a:spLocks noGrp="1"/>
          </p:cNvSpPr>
          <p:nvPr>
            <p:ph type="title"/>
          </p:nvPr>
        </p:nvSpPr>
        <p:spPr>
          <a:xfrm>
            <a:off x="685800" y="289194"/>
            <a:ext cx="7772400" cy="1323439"/>
          </a:xfrm>
        </p:spPr>
        <p:txBody>
          <a:bodyPr/>
          <a:lstStyle/>
          <a:p>
            <a:r>
              <a:rPr lang="en-US" sz="4000" dirty="0"/>
              <a:t>The New Developmental Levels </a:t>
            </a:r>
            <a:br>
              <a:rPr lang="en-US" sz="4000" dirty="0"/>
            </a:br>
            <a:r>
              <a:rPr lang="en-US" sz="4000" dirty="0"/>
              <a:t>for ELD</a:t>
            </a:r>
          </a:p>
        </p:txBody>
      </p:sp>
      <p:sp>
        <p:nvSpPr>
          <p:cNvPr id="5" name="Oval 4"/>
          <p:cNvSpPr/>
          <p:nvPr/>
        </p:nvSpPr>
        <p:spPr>
          <a:xfrm>
            <a:off x="1219200" y="1905000"/>
            <a:ext cx="2438400" cy="1219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73E63A98-4574-D54E-ADBF-963175478641}" type="slidenum">
              <a:rPr lang="en-US" smtClean="0"/>
              <a:pPr/>
              <a:t>63</a:t>
            </a:fld>
            <a:endParaRPr lang="en-US"/>
          </a:p>
        </p:txBody>
      </p:sp>
    </p:spTree>
    <p:extLst>
      <p:ext uri="{BB962C8B-B14F-4D97-AF65-F5344CB8AC3E}">
        <p14:creationId xmlns:p14="http://schemas.microsoft.com/office/powerpoint/2010/main" val="4050215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latin typeface="Arial" charset="0"/>
                <a:ea typeface="ＭＳ Ｐゴシック" charset="0"/>
                <a:cs typeface="ＭＳ Ｐゴシック" charset="0"/>
              </a:rPr>
              <a:t>Assessing Children Who Are Dual Language Learners </a:t>
            </a:r>
          </a:p>
        </p:txBody>
      </p:sp>
      <p:sp>
        <p:nvSpPr>
          <p:cNvPr id="155652" name="Slide Number Placeholder 7"/>
          <p:cNvSpPr>
            <a:spLocks noGrp="1"/>
          </p:cNvSpPr>
          <p:nvPr>
            <p:ph type="sldNum" sz="quarter" idx="4294967295"/>
          </p:nvPr>
        </p:nvSpPr>
        <p:spPr>
          <a:xfrm>
            <a:off x="8001000" y="6381750"/>
            <a:ext cx="9144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715C4F-AA5D-9F4D-88C6-08DE94BA6985}" type="slidenum">
              <a:rPr lang="en-US" sz="1000">
                <a:solidFill>
                  <a:srgbClr val="222268"/>
                </a:solidFill>
              </a:rPr>
              <a:pPr/>
              <a:t>64</a:t>
            </a:fld>
            <a:endParaRPr lang="en-US" sz="1000">
              <a:solidFill>
                <a:srgbClr val="222268"/>
              </a:solidFill>
            </a:endParaRPr>
          </a:p>
        </p:txBody>
      </p:sp>
      <p:pic>
        <p:nvPicPr>
          <p:cNvPr id="4" name="Content Placeholder 3" descr="Assessing Children Who Are Dual Language Learners.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175" t="4514" r="5858" b="9746"/>
          <a:stretch/>
        </p:blipFill>
        <p:spPr>
          <a:xfrm>
            <a:off x="2819400" y="1676400"/>
            <a:ext cx="3447288" cy="4398264"/>
          </a:xfrm>
          <a:solidFill>
            <a:srgbClr val="FEFFF4"/>
          </a:solidFill>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br>
              <a:rPr lang="en-US" dirty="0">
                <a:solidFill>
                  <a:srgbClr val="FFCC33"/>
                </a:solidFill>
                <a:effectLst>
                  <a:outerShdw blurRad="38100" dist="38100" dir="2700000" algn="tl">
                    <a:srgbClr val="000000">
                      <a:alpha val="43137"/>
                    </a:srgbClr>
                  </a:outerShdw>
                </a:effectLst>
              </a:rPr>
            </a:br>
            <a:r>
              <a:rPr lang="en-US" sz="4900" dirty="0"/>
              <a:t>Code Switching</a:t>
            </a:r>
            <a:br>
              <a:rPr lang="en-US" sz="4900" dirty="0"/>
            </a:br>
            <a:endParaRPr lang="en-US" dirty="0"/>
          </a:p>
        </p:txBody>
      </p:sp>
      <p:sp>
        <p:nvSpPr>
          <p:cNvPr id="157699" name="Content Placeholder 2"/>
          <p:cNvSpPr>
            <a:spLocks noGrp="1"/>
          </p:cNvSpPr>
          <p:nvPr>
            <p:ph idx="1"/>
          </p:nvPr>
        </p:nvSpPr>
        <p:spPr/>
        <p:txBody>
          <a:bodyPr/>
          <a:lstStyle/>
          <a:p>
            <a:pPr>
              <a:spcAft>
                <a:spcPts val="1200"/>
              </a:spcAft>
            </a:pPr>
            <a:r>
              <a:rPr lang="en-US" sz="2800" dirty="0">
                <a:latin typeface="Arial" charset="0"/>
                <a:ea typeface="ＭＳ Ｐゴシック" charset="0"/>
                <a:cs typeface="ＭＳ Ｐゴシック" charset="0"/>
              </a:rPr>
              <a:t>Typical of dual language development</a:t>
            </a:r>
          </a:p>
          <a:p>
            <a:pPr>
              <a:spcAft>
                <a:spcPts val="1200"/>
              </a:spcAft>
            </a:pPr>
            <a:r>
              <a:rPr lang="en-US" sz="2800" dirty="0">
                <a:latin typeface="Arial" charset="0"/>
                <a:ea typeface="ＭＳ Ｐゴシック" charset="0"/>
                <a:cs typeface="ＭＳ Ｐゴシック" charset="0"/>
              </a:rPr>
              <a:t>Use of multiple languages in one conversation</a:t>
            </a:r>
          </a:p>
          <a:p>
            <a:pPr>
              <a:spcAft>
                <a:spcPts val="1200"/>
              </a:spcAft>
            </a:pPr>
            <a:r>
              <a:rPr lang="en-US" sz="2800" dirty="0">
                <a:latin typeface="Arial" charset="0"/>
                <a:ea typeface="ＭＳ Ｐゴシック" charset="0"/>
                <a:cs typeface="ＭＳ Ｐゴシック" charset="0"/>
              </a:rPr>
              <a:t>Uses grammatical rules of each language (at the 3 and 4 year old level of course!)</a:t>
            </a:r>
          </a:p>
          <a:p>
            <a:pPr>
              <a:spcAft>
                <a:spcPts val="1200"/>
              </a:spcAft>
            </a:pPr>
            <a:r>
              <a:rPr lang="en-US" sz="2800" dirty="0">
                <a:latin typeface="Arial" charset="0"/>
                <a:ea typeface="ＭＳ Ｐゴシック" charset="0"/>
                <a:cs typeface="ＭＳ Ｐゴシック" charset="0"/>
              </a:rPr>
              <a:t>Influenced by context and purpose</a:t>
            </a:r>
          </a:p>
          <a:p>
            <a:endParaRPr lang="en-US" dirty="0">
              <a:latin typeface="Arial" charset="0"/>
              <a:ea typeface="ＭＳ Ｐゴシック" charset="0"/>
              <a:cs typeface="ＭＳ Ｐゴシック" charset="0"/>
            </a:endParaRPr>
          </a:p>
        </p:txBody>
      </p:sp>
      <p:sp>
        <p:nvSpPr>
          <p:cNvPr id="157701" name="Slide Number Placeholder 7"/>
          <p:cNvSpPr>
            <a:spLocks noGrp="1"/>
          </p:cNvSpPr>
          <p:nvPr>
            <p:ph type="sldNum" sz="quarter" idx="4294967295"/>
          </p:nvPr>
        </p:nvSpPr>
        <p:spPr>
          <a:xfrm>
            <a:off x="8001000" y="6381750"/>
            <a:ext cx="9144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39C274-0904-644E-A567-06914B166D22}" type="slidenum">
              <a:rPr lang="en-US" sz="1000">
                <a:solidFill>
                  <a:srgbClr val="222268"/>
                </a:solidFill>
              </a:rPr>
              <a:pPr/>
              <a:t>65</a:t>
            </a:fld>
            <a:endParaRPr lang="en-US" sz="1000">
              <a:solidFill>
                <a:srgbClr val="222268"/>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pPr eaLnBrk="1" hangingPunct="1"/>
            <a:r>
              <a:rPr lang="en-US" sz="4000" dirty="0"/>
              <a:t>Key points for LLD &amp; ELD </a:t>
            </a:r>
          </a:p>
        </p:txBody>
      </p:sp>
      <p:sp>
        <p:nvSpPr>
          <p:cNvPr id="56323" name="Rectangle 6"/>
          <p:cNvSpPr>
            <a:spLocks noGrp="1" noChangeArrowheads="1"/>
          </p:cNvSpPr>
          <p:nvPr>
            <p:ph idx="1"/>
          </p:nvPr>
        </p:nvSpPr>
        <p:spPr/>
        <p:txBody>
          <a:bodyPr/>
          <a:lstStyle/>
          <a:p>
            <a:pPr marL="457200" indent="-457200" eaLnBrk="1" hangingPunct="1">
              <a:lnSpc>
                <a:spcPct val="100000"/>
              </a:lnSpc>
              <a:spcBef>
                <a:spcPct val="0"/>
              </a:spcBef>
              <a:spcAft>
                <a:spcPts val="1800"/>
              </a:spcAft>
              <a:buFontTx/>
              <a:buAutoNum type="arabicPeriod"/>
            </a:pPr>
            <a:r>
              <a:rPr lang="en-US" sz="2800" dirty="0"/>
              <a:t>LLD is used with all children to measure progress in their home language.</a:t>
            </a:r>
          </a:p>
          <a:p>
            <a:pPr marL="457200" indent="-457200" eaLnBrk="1" hangingPunct="1">
              <a:lnSpc>
                <a:spcPct val="100000"/>
              </a:lnSpc>
              <a:spcBef>
                <a:spcPct val="0"/>
              </a:spcBef>
              <a:spcAft>
                <a:spcPts val="1800"/>
              </a:spcAft>
              <a:buFontTx/>
              <a:buAutoNum type="arabicPeriod"/>
            </a:pPr>
            <a:r>
              <a:rPr lang="en-US" sz="2800" dirty="0"/>
              <a:t>ELD is used with any child where a language other than English is spoken in the home. </a:t>
            </a:r>
          </a:p>
        </p:txBody>
      </p:sp>
      <p:sp>
        <p:nvSpPr>
          <p:cNvPr id="3" name="Slide Number Placeholder 2"/>
          <p:cNvSpPr>
            <a:spLocks noGrp="1"/>
          </p:cNvSpPr>
          <p:nvPr>
            <p:ph type="sldNum" sz="quarter" idx="10"/>
          </p:nvPr>
        </p:nvSpPr>
        <p:spPr/>
        <p:txBody>
          <a:bodyPr/>
          <a:lstStyle/>
          <a:p>
            <a:fld id="{C46CC620-72C9-4F49-AA36-D2700C836364}" type="slidenum">
              <a:rPr lang="en-US" smtClean="0"/>
              <a:pPr/>
              <a:t>66</a:t>
            </a:fld>
            <a:endParaRPr lang="en-US"/>
          </a:p>
        </p:txBody>
      </p:sp>
      <p:pic>
        <p:nvPicPr>
          <p:cNvPr id="2" name="Picture 1" descr="Thumbtack_note_Important..png"/>
          <p:cNvPicPr>
            <a:picLocks noChangeAspect="1"/>
          </p:cNvPicPr>
          <p:nvPr/>
        </p:nvPicPr>
        <p:blipFill rotWithShape="1">
          <a:blip r:embed="rId4">
            <a:extLst>
              <a:ext uri="{28A0092B-C50C-407E-A947-70E740481C1C}">
                <a14:useLocalDpi xmlns:a14="http://schemas.microsoft.com/office/drawing/2010/main" val="0"/>
              </a:ext>
            </a:extLst>
          </a:blip>
          <a:srcRect l="2524" r="-2524"/>
          <a:stretch/>
        </p:blipFill>
        <p:spPr>
          <a:xfrm>
            <a:off x="5846618" y="4267200"/>
            <a:ext cx="2382982" cy="1707804"/>
          </a:xfrm>
          <a:prstGeom prst="rect">
            <a:avLst/>
          </a:prstGeom>
        </p:spPr>
      </p:pic>
    </p:spTree>
    <p:custDataLst>
      <p:tags r:id="rId1"/>
    </p:custDataLst>
    <p:extLst>
      <p:ext uri="{BB962C8B-B14F-4D97-AF65-F5344CB8AC3E}">
        <p14:creationId xmlns:p14="http://schemas.microsoft.com/office/powerpoint/2010/main" val="831242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p:txBody>
          <a:bodyPr/>
          <a:lstStyle/>
          <a:p>
            <a:pPr eaLnBrk="1" hangingPunct="1"/>
            <a:r>
              <a:rPr lang="en-US" sz="4000" dirty="0">
                <a:ea typeface="ＭＳ Ｐゴシック" pitchFamily="-65" charset="-128"/>
              </a:rPr>
              <a:t>Completing a Developmental Profile</a:t>
            </a:r>
          </a:p>
        </p:txBody>
      </p:sp>
      <p:sp>
        <p:nvSpPr>
          <p:cNvPr id="2" name="Slide Number Placeholder 1"/>
          <p:cNvSpPr>
            <a:spLocks noGrp="1"/>
          </p:cNvSpPr>
          <p:nvPr>
            <p:ph type="sldNum" sz="quarter" idx="10"/>
          </p:nvPr>
        </p:nvSpPr>
        <p:spPr/>
        <p:txBody>
          <a:bodyPr/>
          <a:lstStyle/>
          <a:p>
            <a:fld id="{8C040D02-B306-954D-BBFE-7F1694EA8F34}" type="slidenum">
              <a:rPr lang="en-US" smtClean="0"/>
              <a:pPr/>
              <a:t>67</a:t>
            </a:fld>
            <a:endParaRPr lang="en-US"/>
          </a:p>
        </p:txBody>
      </p:sp>
      <p:sp>
        <p:nvSpPr>
          <p:cNvPr id="8" name="Rectangle 3"/>
          <p:cNvSpPr>
            <a:spLocks noChangeArrowheads="1"/>
          </p:cNvSpPr>
          <p:nvPr/>
        </p:nvSpPr>
        <p:spPr bwMode="auto">
          <a:xfrm>
            <a:off x="962809" y="4434269"/>
            <a:ext cx="7772400" cy="1470025"/>
          </a:xfrm>
          <a:prstGeom prst="rect">
            <a:avLst/>
          </a:prstGeom>
          <a:noFill/>
          <a:ln w="9525">
            <a:noFill/>
            <a:miter lim="800000"/>
            <a:headEnd/>
            <a:tailEnd/>
          </a:ln>
        </p:spPr>
        <p:txBody>
          <a:bodyPr anchor="ctr">
            <a:prstTxWarp prst="textNoShape">
              <a:avLst/>
            </a:prstTxWarp>
          </a:bodyPr>
          <a:lstStyle/>
          <a:p>
            <a:pPr algn="ctr"/>
            <a:r>
              <a:rPr lang="en-US" sz="2800" dirty="0">
                <a:solidFill>
                  <a:srgbClr val="000000"/>
                </a:solidFill>
              </a:rPr>
              <a:t>Desired Results Developmental Profile </a:t>
            </a:r>
          </a:p>
        </p:txBody>
      </p:sp>
      <p:sp>
        <p:nvSpPr>
          <p:cNvPr id="4" name="TextBox 3"/>
          <p:cNvSpPr txBox="1"/>
          <p:nvPr/>
        </p:nvSpPr>
        <p:spPr>
          <a:xfrm>
            <a:off x="1194504" y="1602531"/>
            <a:ext cx="184666" cy="1323439"/>
          </a:xfrm>
          <a:prstGeom prst="rect">
            <a:avLst/>
          </a:prstGeom>
          <a:noFill/>
        </p:spPr>
        <p:txBody>
          <a:bodyPr wrap="none" rtlCol="0">
            <a:spAutoFit/>
          </a:bodyPr>
          <a:lstStyle/>
          <a:p>
            <a:endParaRPr lang="en-US" dirty="0"/>
          </a:p>
        </p:txBody>
      </p:sp>
      <p:sp>
        <p:nvSpPr>
          <p:cNvPr id="5" name="TextBox 4"/>
          <p:cNvSpPr txBox="1"/>
          <p:nvPr/>
        </p:nvSpPr>
        <p:spPr>
          <a:xfrm>
            <a:off x="5325208" y="2362200"/>
            <a:ext cx="45719" cy="1259208"/>
          </a:xfrm>
          <a:prstGeom prst="rect">
            <a:avLst/>
          </a:prstGeom>
          <a:noFill/>
        </p:spPr>
        <p:txBody>
          <a:bodyPr wrap="square" rtlCol="0">
            <a:spAutoFit/>
          </a:bodyPr>
          <a:lstStyle/>
          <a:p>
            <a:endParaRPr lang="en-US" dirty="0"/>
          </a:p>
        </p:txBody>
      </p:sp>
      <p:sp>
        <p:nvSpPr>
          <p:cNvPr id="6" name="TextBox 5"/>
          <p:cNvSpPr txBox="1"/>
          <p:nvPr/>
        </p:nvSpPr>
        <p:spPr>
          <a:xfrm>
            <a:off x="5534029" y="3099234"/>
            <a:ext cx="184666" cy="1323439"/>
          </a:xfrm>
          <a:prstGeom prst="rect">
            <a:avLst/>
          </a:prstGeom>
          <a:noFill/>
        </p:spPr>
        <p:txBody>
          <a:bodyPr wrap="none" rtlCol="0">
            <a:spAutoFit/>
          </a:bodyPr>
          <a:lstStyle/>
          <a:p>
            <a:endParaRPr lang="en-US"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64" y="1324841"/>
            <a:ext cx="2684929" cy="2074718"/>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1" name="Picture 10" descr="Comprehensive.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71801" y="2100122"/>
            <a:ext cx="2595568" cy="2008937"/>
          </a:xfrm>
          <a:prstGeom prst="rect">
            <a:avLst/>
          </a:prstGeom>
          <a:ln w="38100" cap="sq">
            <a:solidFill>
              <a:srgbClr val="FFCC00"/>
            </a:solidFill>
            <a:prstDash val="solid"/>
            <a:miter lim="800000"/>
          </a:ln>
          <a:effectLst>
            <a:outerShdw blurRad="50800" dist="38100" dir="2700000" algn="tl" rotWithShape="0">
              <a:srgbClr val="000000">
                <a:alpha val="43000"/>
              </a:srgbClr>
            </a:outerShdw>
          </a:effectLst>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716" y="2558496"/>
            <a:ext cx="2656081" cy="2051920"/>
          </a:xfrm>
          <a:prstGeom prst="rect">
            <a:avLst/>
          </a:prstGeom>
        </p:spPr>
      </p:pic>
    </p:spTree>
    <p:extLst>
      <p:ext uri="{BB962C8B-B14F-4D97-AF65-F5344CB8AC3E}">
        <p14:creationId xmlns:p14="http://schemas.microsoft.com/office/powerpoint/2010/main" val="24074929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914400" y="0"/>
            <a:ext cx="7239000" cy="1143000"/>
          </a:xfrm>
        </p:spPr>
        <p:txBody>
          <a:bodyPr/>
          <a:lstStyle/>
          <a:p>
            <a:pPr eaLnBrk="1" hangingPunct="1"/>
            <a:r>
              <a:rPr lang="en-US" dirty="0">
                <a:ea typeface="ＭＳ Ｐゴシック" pitchFamily="-65" charset="-128"/>
              </a:rPr>
              <a:t>Into Practice </a:t>
            </a:r>
          </a:p>
        </p:txBody>
      </p:sp>
      <p:pic>
        <p:nvPicPr>
          <p:cNvPr id="135171" name="Picture 3" descr="MPj0438680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316832"/>
            <a:ext cx="3581400" cy="2387600"/>
          </a:xfrm>
          <a:ln w="19050">
            <a:solidFill>
              <a:srgbClr val="000000"/>
            </a:solidFill>
          </a:ln>
        </p:spPr>
      </p:pic>
      <p:sp>
        <p:nvSpPr>
          <p:cNvPr id="135172" name="Text Box 5"/>
          <p:cNvSpPr txBox="1">
            <a:spLocks noChangeArrowheads="1"/>
          </p:cNvSpPr>
          <p:nvPr/>
        </p:nvSpPr>
        <p:spPr bwMode="auto">
          <a:xfrm>
            <a:off x="3962400" y="2895600"/>
            <a:ext cx="5029200" cy="3293209"/>
          </a:xfrm>
          <a:prstGeom prst="rect">
            <a:avLst/>
          </a:prstGeom>
          <a:solidFill>
            <a:srgbClr val="FEFFFC"/>
          </a:solidFill>
          <a:ln w="9525">
            <a:noFill/>
            <a:miter lim="800000"/>
            <a:headEnd/>
            <a:tailEnd/>
          </a:ln>
        </p:spPr>
        <p:txBody>
          <a:bodyPr wrap="square">
            <a:prstTxWarp prst="textNoShape">
              <a:avLst/>
            </a:prstTxWarp>
            <a:spAutoFit/>
          </a:bodyPr>
          <a:lstStyle/>
          <a:p>
            <a:pPr marL="457200" indent="-457200" algn="ctr" eaLnBrk="0" hangingPunct="0">
              <a:spcBef>
                <a:spcPct val="50000"/>
              </a:spcBef>
            </a:pPr>
            <a:r>
              <a:rPr lang="en-US" sz="3200" dirty="0">
                <a:solidFill>
                  <a:srgbClr val="1A2AE8"/>
                </a:solidFill>
              </a:rPr>
              <a:t>DIRECTIONS:</a:t>
            </a:r>
          </a:p>
          <a:p>
            <a:pPr marL="457200" indent="-457200" eaLnBrk="0" hangingPunct="0">
              <a:spcBef>
                <a:spcPct val="50000"/>
              </a:spcBef>
              <a:buFont typeface="Arial" pitchFamily="-65" charset="0"/>
              <a:buAutoNum type="arabicPeriod"/>
            </a:pPr>
            <a:r>
              <a:rPr lang="en-US" sz="3200" dirty="0">
                <a:solidFill>
                  <a:srgbClr val="1A2AE8"/>
                </a:solidFill>
              </a:rPr>
              <a:t>Review all evidence.</a:t>
            </a:r>
          </a:p>
          <a:p>
            <a:pPr marL="457200" indent="-457200" eaLnBrk="0" hangingPunct="0">
              <a:spcBef>
                <a:spcPct val="50000"/>
              </a:spcBef>
              <a:buFont typeface="Arial" pitchFamily="-65" charset="0"/>
              <a:buAutoNum type="arabicPeriod"/>
            </a:pPr>
            <a:r>
              <a:rPr lang="en-US" sz="3200" dirty="0">
                <a:solidFill>
                  <a:srgbClr val="1A2AE8"/>
                </a:solidFill>
              </a:rPr>
              <a:t>Reflect on what the evidence shows.</a:t>
            </a:r>
          </a:p>
          <a:p>
            <a:pPr marL="457200" indent="-457200" eaLnBrk="0" hangingPunct="0">
              <a:spcBef>
                <a:spcPct val="50000"/>
              </a:spcBef>
              <a:buFont typeface="Arial" pitchFamily="-65" charset="0"/>
              <a:buAutoNum type="arabicPeriod"/>
            </a:pPr>
            <a:r>
              <a:rPr lang="en-US" sz="3200" dirty="0">
                <a:solidFill>
                  <a:srgbClr val="1A2AE8"/>
                </a:solidFill>
              </a:rPr>
              <a:t>Complete the DRDP.</a:t>
            </a:r>
            <a:endParaRPr lang="en-US" sz="3200" dirty="0"/>
          </a:p>
        </p:txBody>
      </p:sp>
      <p:sp>
        <p:nvSpPr>
          <p:cNvPr id="135173" name="TextBox 5"/>
          <p:cNvSpPr txBox="1">
            <a:spLocks noChangeArrowheads="1"/>
          </p:cNvSpPr>
          <p:nvPr/>
        </p:nvSpPr>
        <p:spPr bwMode="auto">
          <a:xfrm>
            <a:off x="6773863" y="2062163"/>
            <a:ext cx="184150" cy="1322387"/>
          </a:xfrm>
          <a:prstGeom prst="rect">
            <a:avLst/>
          </a:prstGeom>
          <a:noFill/>
          <a:ln w="9525">
            <a:noFill/>
            <a:miter lim="800000"/>
            <a:headEnd/>
            <a:tailEnd/>
          </a:ln>
        </p:spPr>
        <p:txBody>
          <a:bodyPr wrap="none">
            <a:prstTxWarp prst="textNoShape">
              <a:avLst/>
            </a:prstTxWarp>
            <a:spAutoFit/>
          </a:bodyPr>
          <a:lstStyle/>
          <a:p>
            <a:endParaRPr lang="en-US"/>
          </a:p>
        </p:txBody>
      </p:sp>
      <p:sp>
        <p:nvSpPr>
          <p:cNvPr id="135175" name="Slide Number Placeholder 7"/>
          <p:cNvSpPr>
            <a:spLocks noGrp="1"/>
          </p:cNvSpPr>
          <p:nvPr>
            <p:ph type="sldNum" sz="quarter" idx="10"/>
          </p:nvPr>
        </p:nvSpPr>
        <p:spPr>
          <a:noFill/>
        </p:spPr>
        <p:txBody>
          <a:bodyPr/>
          <a:lstStyle/>
          <a:p>
            <a:fld id="{E49D4F92-F386-D744-8917-C19B98F014F0}" type="slidenum">
              <a:rPr lang="en-US"/>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685800" y="304800"/>
            <a:ext cx="7772400" cy="1143000"/>
          </a:xfrm>
          <a:prstGeom prst="rect">
            <a:avLst/>
          </a:prstGeom>
          <a:noFill/>
          <a:ln w="12700">
            <a:noFill/>
            <a:miter lim="800000"/>
            <a:headEnd/>
            <a:tailEnd/>
          </a:ln>
        </p:spPr>
        <p:txBody>
          <a:bodyPr lIns="90487" tIns="44450" rIns="90487" bIns="44450" anchor="ctr">
            <a:prstTxWarp prst="textNoShape">
              <a:avLst/>
            </a:prstTxWarp>
          </a:bodyPr>
          <a:lstStyle/>
          <a:p>
            <a:pPr algn="ctr"/>
            <a:endParaRPr lang="en-US" sz="4400">
              <a:solidFill>
                <a:srgbClr val="00008F"/>
              </a:solidFill>
            </a:endParaRPr>
          </a:p>
        </p:txBody>
      </p:sp>
      <p:sp>
        <p:nvSpPr>
          <p:cNvPr id="1220611" name="Rectangle 3"/>
          <p:cNvSpPr>
            <a:spLocks noChangeArrowheads="1"/>
          </p:cNvSpPr>
          <p:nvPr/>
        </p:nvSpPr>
        <p:spPr bwMode="auto">
          <a:xfrm>
            <a:off x="533400" y="4800600"/>
            <a:ext cx="7772400" cy="1143000"/>
          </a:xfrm>
          <a:prstGeom prst="rect">
            <a:avLst/>
          </a:prstGeom>
          <a:noFill/>
          <a:ln w="12700">
            <a:noFill/>
            <a:miter lim="800000"/>
            <a:headEnd/>
            <a:tailEnd/>
          </a:ln>
          <a:effectLst/>
        </p:spPr>
        <p:txBody>
          <a:bodyPr lIns="90487" tIns="44450" rIns="90487" bIns="44450"/>
          <a:lstStyle/>
          <a:p>
            <a:pPr marL="342900" indent="-342900">
              <a:spcBef>
                <a:spcPct val="20000"/>
              </a:spcBef>
              <a:buSzPct val="90000"/>
              <a:defRPr/>
            </a:pPr>
            <a:endParaRPr lang="en-US" sz="2800" dirty="0">
              <a:solidFill>
                <a:srgbClr val="FFFFFF"/>
              </a:solidFill>
              <a:effectLst>
                <a:outerShdw blurRad="38100" dist="38100" dir="2700000" algn="tl">
                  <a:srgbClr val="000000"/>
                </a:outerShdw>
              </a:effectLst>
              <a:latin typeface="Arial" pitchFamily="-112" charset="0"/>
              <a:ea typeface="+mn-ea"/>
              <a:cs typeface="+mn-cs"/>
            </a:endParaRPr>
          </a:p>
        </p:txBody>
      </p:sp>
      <p:sp>
        <p:nvSpPr>
          <p:cNvPr id="136196" name="Rectangle 4"/>
          <p:cNvSpPr>
            <a:spLocks noGrp="1" noChangeArrowheads="1"/>
          </p:cNvSpPr>
          <p:nvPr>
            <p:ph type="title" idx="4294967295"/>
          </p:nvPr>
        </p:nvSpPr>
        <p:spPr>
          <a:xfrm>
            <a:off x="609600" y="381000"/>
            <a:ext cx="7924800" cy="1143000"/>
          </a:xfrm>
        </p:spPr>
        <p:txBody>
          <a:bodyPr/>
          <a:lstStyle/>
          <a:p>
            <a:pPr eaLnBrk="1" hangingPunct="1"/>
            <a:r>
              <a:rPr lang="en-US" sz="4000">
                <a:ea typeface="ＭＳ Ｐゴシック" pitchFamily="-65" charset="-128"/>
              </a:rPr>
              <a:t>The Child’s Developmental Progress form is designed to…</a:t>
            </a:r>
          </a:p>
        </p:txBody>
      </p:sp>
      <p:sp>
        <p:nvSpPr>
          <p:cNvPr id="136197" name="Rectangle 5"/>
          <p:cNvSpPr>
            <a:spLocks noGrp="1" noChangeArrowheads="1"/>
          </p:cNvSpPr>
          <p:nvPr>
            <p:ph type="body" idx="4294967295"/>
          </p:nvPr>
        </p:nvSpPr>
        <p:spPr>
          <a:xfrm>
            <a:off x="838200" y="1905000"/>
            <a:ext cx="7772400" cy="4495800"/>
          </a:xfrm>
        </p:spPr>
        <p:txBody>
          <a:bodyPr/>
          <a:lstStyle/>
          <a:p>
            <a:pPr eaLnBrk="1" hangingPunct="1">
              <a:spcBef>
                <a:spcPts val="1800"/>
              </a:spcBef>
            </a:pPr>
            <a:r>
              <a:rPr lang="en-US" sz="2800">
                <a:ea typeface="ＭＳ Ｐゴシック" pitchFamily="-65" charset="-128"/>
              </a:rPr>
              <a:t>Describe the child’s development to parents</a:t>
            </a:r>
            <a:endParaRPr lang="en-US" sz="1600">
              <a:ea typeface="ＭＳ Ｐゴシック" pitchFamily="-65" charset="-128"/>
            </a:endParaRPr>
          </a:p>
          <a:p>
            <a:pPr eaLnBrk="1" hangingPunct="1">
              <a:spcBef>
                <a:spcPts val="1800"/>
              </a:spcBef>
            </a:pPr>
            <a:r>
              <a:rPr lang="en-US" sz="2800">
                <a:ea typeface="ＭＳ Ｐゴシック" pitchFamily="-65" charset="-128"/>
              </a:rPr>
              <a:t>Engage parents as partners in supporting curriculum objectives for the child</a:t>
            </a:r>
            <a:endParaRPr lang="en-US" sz="1600">
              <a:ea typeface="ＭＳ Ｐゴシック" pitchFamily="-65" charset="-128"/>
            </a:endParaRPr>
          </a:p>
          <a:p>
            <a:pPr eaLnBrk="1" hangingPunct="1">
              <a:spcBef>
                <a:spcPts val="1800"/>
              </a:spcBef>
            </a:pPr>
            <a:r>
              <a:rPr lang="en-US" sz="2800">
                <a:ea typeface="ＭＳ Ｐゴシック" pitchFamily="-65" charset="-128"/>
              </a:rPr>
              <a:t>Assist in determining curriculum objectives to support the child’s development</a:t>
            </a:r>
            <a:endParaRPr lang="en-US" sz="1600">
              <a:ea typeface="ＭＳ Ｐゴシック" pitchFamily="-65" charset="-128"/>
            </a:endParaRPr>
          </a:p>
          <a:p>
            <a:pPr eaLnBrk="1" hangingPunct="1">
              <a:spcBef>
                <a:spcPts val="1800"/>
              </a:spcBef>
            </a:pPr>
            <a:r>
              <a:rPr lang="en-US" sz="2800">
                <a:ea typeface="ＭＳ Ｐゴシック" pitchFamily="-65" charset="-128"/>
              </a:rPr>
              <a:t>Complete twice per year prior to the parent conference</a:t>
            </a:r>
          </a:p>
        </p:txBody>
      </p:sp>
      <p:sp>
        <p:nvSpPr>
          <p:cNvPr id="7" name="Slide Number Placeholder 6"/>
          <p:cNvSpPr>
            <a:spLocks noGrp="1"/>
          </p:cNvSpPr>
          <p:nvPr>
            <p:ph type="sldNum" sz="quarter" idx="10"/>
          </p:nvPr>
        </p:nvSpPr>
        <p:spPr/>
        <p:txBody>
          <a:bodyPr/>
          <a:lstStyle/>
          <a:p>
            <a:fld id="{DA7E46FD-C717-E543-81F0-A0287C79D61C}" type="slidenum">
              <a:rPr lang="en-US"/>
              <a:pPr/>
              <a:t>69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220611">
                                            <p:txEl>
                                              <p:pRg st="0" end="0"/>
                                            </p:txEl>
                                          </p:spTgt>
                                        </p:tgtEl>
                                        <p:attrNameLst>
                                          <p:attrName>style.visibility</p:attrName>
                                        </p:attrNameLst>
                                      </p:cBhvr>
                                      <p:to>
                                        <p:strVal val="visible"/>
                                      </p:to>
                                    </p:set>
                                    <p:animEffect transition="in" filter="dissolve">
                                      <p:cBhvr>
                                        <p:cTn id="7" dur="500"/>
                                        <p:tgtEl>
                                          <p:spTgt spid="12206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061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Text Box 2"/>
          <p:cNvSpPr txBox="1">
            <a:spLocks noChangeArrowheads="1"/>
          </p:cNvSpPr>
          <p:nvPr/>
        </p:nvSpPr>
        <p:spPr bwMode="auto">
          <a:xfrm>
            <a:off x="838200" y="3505200"/>
            <a:ext cx="3733800" cy="6413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3200">
                <a:solidFill>
                  <a:schemeClr val="hlink"/>
                </a:solidFill>
              </a:rPr>
              <a:t> </a:t>
            </a:r>
            <a:endParaRPr lang="en-US" sz="3600">
              <a:solidFill>
                <a:srgbClr val="FFFF00"/>
              </a:solidFill>
              <a:effectLst>
                <a:outerShdw blurRad="38100" dist="38100" dir="2700000" algn="tl">
                  <a:srgbClr val="000000"/>
                </a:outerShdw>
              </a:effectLst>
            </a:endParaRPr>
          </a:p>
        </p:txBody>
      </p:sp>
      <p:sp>
        <p:nvSpPr>
          <p:cNvPr id="75780" name="Rectangle 4"/>
          <p:cNvSpPr>
            <a:spLocks noGrp="1" noChangeArrowheads="1"/>
          </p:cNvSpPr>
          <p:nvPr>
            <p:ph type="title"/>
          </p:nvPr>
        </p:nvSpPr>
        <p:spPr>
          <a:xfrm>
            <a:off x="755073" y="302346"/>
            <a:ext cx="3008313" cy="1162050"/>
          </a:xfrm>
        </p:spPr>
        <p:txBody>
          <a:bodyPr/>
          <a:lstStyle/>
          <a:p>
            <a:pPr algn="l" eaLnBrk="1" hangingPunct="1"/>
            <a:r>
              <a:rPr lang="en-US" sz="3600" dirty="0">
                <a:ea typeface="ＭＳ Ｐゴシック" pitchFamily="-65" charset="-128"/>
              </a:rPr>
              <a:t>DRDP provides…</a:t>
            </a:r>
          </a:p>
        </p:txBody>
      </p:sp>
      <p:pic>
        <p:nvPicPr>
          <p:cNvPr id="5" name="Content Placeholder 4" descr="kidango6-9-13_357_9501756851_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798104" y="4628"/>
            <a:ext cx="5345896" cy="6853372"/>
          </a:xfrm>
        </p:spPr>
      </p:pic>
      <p:sp>
        <p:nvSpPr>
          <p:cNvPr id="75779" name="Rectangle 3"/>
          <p:cNvSpPr>
            <a:spLocks noGrp="1" noChangeArrowheads="1"/>
          </p:cNvSpPr>
          <p:nvPr>
            <p:ph type="body" sz="half" idx="2"/>
          </p:nvPr>
        </p:nvSpPr>
        <p:spPr>
          <a:xfrm>
            <a:off x="762000" y="1447800"/>
            <a:ext cx="3008313" cy="4691063"/>
          </a:xfrm>
        </p:spPr>
        <p:txBody>
          <a:bodyPr/>
          <a:lstStyle/>
          <a:p>
            <a:pPr marL="0" indent="0" eaLnBrk="1" hangingPunct="1">
              <a:buFontTx/>
              <a:buNone/>
            </a:pPr>
            <a:r>
              <a:rPr lang="en-US" sz="2800" dirty="0">
                <a:ea typeface="ＭＳ Ｐゴシック" pitchFamily="-65" charset="-128"/>
              </a:rPr>
              <a:t>a “snapshot” of the child’s development.</a:t>
            </a:r>
          </a:p>
        </p:txBody>
      </p:sp>
      <p:sp>
        <p:nvSpPr>
          <p:cNvPr id="8" name="Slide Number Placeholder 7"/>
          <p:cNvSpPr>
            <a:spLocks noGrp="1"/>
          </p:cNvSpPr>
          <p:nvPr>
            <p:ph type="sldNum" sz="quarter" idx="10"/>
          </p:nvPr>
        </p:nvSpPr>
        <p:spPr/>
        <p:txBody>
          <a:bodyPr/>
          <a:lstStyle/>
          <a:p>
            <a:fld id="{2E2D8139-40CB-5445-9E18-5635D55A9909}" type="slidenum">
              <a:rPr lang="en-US"/>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000">
                <a:ea typeface="ＭＳ Ｐゴシック" pitchFamily="-65" charset="-128"/>
              </a:rPr>
              <a:t>Child’s Developmental Progress Form</a:t>
            </a:r>
            <a:endParaRPr lang="en-US" sz="4800">
              <a:ea typeface="ＭＳ Ｐゴシック" pitchFamily="-65" charset="-128"/>
            </a:endParaRPr>
          </a:p>
        </p:txBody>
      </p:sp>
      <p:pic>
        <p:nvPicPr>
          <p:cNvPr id="137219" name="Picture 3" descr="Picture1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47975" y="1600200"/>
            <a:ext cx="3752850" cy="4495800"/>
          </a:xfrm>
        </p:spPr>
      </p:pic>
      <p:sp>
        <p:nvSpPr>
          <p:cNvPr id="137220" name="Slide Number Placeholder 4"/>
          <p:cNvSpPr>
            <a:spLocks noGrp="1"/>
          </p:cNvSpPr>
          <p:nvPr>
            <p:ph type="sldNum" sz="quarter" idx="10"/>
          </p:nvPr>
        </p:nvSpPr>
        <p:spPr>
          <a:noFill/>
        </p:spPr>
        <p:txBody>
          <a:bodyPr/>
          <a:lstStyle/>
          <a:p>
            <a:fld id="{13F1D4C2-C037-DE47-AF94-E616130831AC}" type="slidenum">
              <a:rPr lang="en-US"/>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txBox="1">
            <a:spLocks noGrp="1"/>
          </p:cNvSpPr>
          <p:nvPr/>
        </p:nvSpPr>
        <p:spPr bwMode="auto">
          <a:xfrm>
            <a:off x="7924800" y="6245225"/>
            <a:ext cx="762000" cy="476250"/>
          </a:xfrm>
          <a:prstGeom prst="rect">
            <a:avLst/>
          </a:prstGeom>
          <a:noFill/>
          <a:ln w="9525">
            <a:noFill/>
            <a:miter lim="800000"/>
            <a:headEnd/>
            <a:tailEnd/>
          </a:ln>
        </p:spPr>
        <p:txBody>
          <a:bodyPr>
            <a:prstTxWarp prst="textNoShape">
              <a:avLst/>
            </a:prstTxWarp>
          </a:bodyPr>
          <a:lstStyle/>
          <a:p>
            <a:pPr algn="r" eaLnBrk="0" hangingPunct="0"/>
            <a:fld id="{A5AA5971-6E7F-8A4A-B8CD-2D4858CAF40C}" type="slidenum">
              <a:rPr lang="en-US" sz="1400">
                <a:latin typeface="Times" pitchFamily="-65" charset="0"/>
              </a:rPr>
              <a:pPr algn="r" eaLnBrk="0" hangingPunct="0"/>
              <a:t>71</a:t>
            </a:fld>
            <a:endParaRPr lang="en-US" sz="1400">
              <a:latin typeface="Times" pitchFamily="-65" charset="0"/>
            </a:endParaRPr>
          </a:p>
        </p:txBody>
      </p:sp>
      <p:sp>
        <p:nvSpPr>
          <p:cNvPr id="138243" name="Rectangle 2"/>
          <p:cNvSpPr>
            <a:spLocks noGrp="1" noChangeArrowheads="1"/>
          </p:cNvSpPr>
          <p:nvPr>
            <p:ph type="title" idx="4294967295"/>
          </p:nvPr>
        </p:nvSpPr>
        <p:spPr/>
        <p:txBody>
          <a:bodyPr/>
          <a:lstStyle/>
          <a:p>
            <a:pPr eaLnBrk="1" hangingPunct="1"/>
            <a:r>
              <a:rPr lang="en-US" sz="4000">
                <a:ea typeface="ＭＳ Ｐゴシック" pitchFamily="-65" charset="-128"/>
              </a:rPr>
              <a:t>Completing the Child’s</a:t>
            </a:r>
            <a:br>
              <a:rPr lang="en-US" sz="4000">
                <a:ea typeface="ＭＳ Ｐゴシック" pitchFamily="-65" charset="-128"/>
              </a:rPr>
            </a:br>
            <a:r>
              <a:rPr lang="en-US" sz="4000">
                <a:ea typeface="ＭＳ Ｐゴシック" pitchFamily="-65" charset="-128"/>
              </a:rPr>
              <a:t> Developmental Progress Form</a:t>
            </a:r>
          </a:p>
        </p:txBody>
      </p:sp>
      <p:pic>
        <p:nvPicPr>
          <p:cNvPr id="138244" name="Picture 3" descr="Picture17"/>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447800" y="1371600"/>
            <a:ext cx="3752850" cy="4495800"/>
          </a:xfrm>
        </p:spPr>
      </p:pic>
      <p:sp>
        <p:nvSpPr>
          <p:cNvPr id="138245" name="Text Box 6"/>
          <p:cNvSpPr txBox="1">
            <a:spLocks noChangeArrowheads="1"/>
          </p:cNvSpPr>
          <p:nvPr/>
        </p:nvSpPr>
        <p:spPr bwMode="auto">
          <a:xfrm>
            <a:off x="4724400" y="1752600"/>
            <a:ext cx="3657600" cy="4201150"/>
          </a:xfrm>
          <a:prstGeom prst="rect">
            <a:avLst/>
          </a:prstGeom>
          <a:solidFill>
            <a:srgbClr val="FEFFFC"/>
          </a:solidFill>
          <a:ln w="9525">
            <a:solidFill>
              <a:srgbClr val="000066"/>
            </a:solidFill>
            <a:miter lim="800000"/>
            <a:headEnd/>
            <a:tailEnd/>
          </a:ln>
        </p:spPr>
        <p:txBody>
          <a:bodyPr>
            <a:prstTxWarp prst="textNoShape">
              <a:avLst/>
            </a:prstTxWarp>
            <a:spAutoFit/>
          </a:bodyPr>
          <a:lstStyle/>
          <a:p>
            <a:pPr marL="342900" indent="-342900" algn="ctr" eaLnBrk="0" hangingPunct="0">
              <a:spcBef>
                <a:spcPct val="50000"/>
              </a:spcBef>
            </a:pPr>
            <a:r>
              <a:rPr lang="en-US" sz="2800" b="1" dirty="0"/>
              <a:t>DIRECTIONS:</a:t>
            </a:r>
            <a:endParaRPr lang="en-US" sz="2800" dirty="0"/>
          </a:p>
          <a:p>
            <a:pPr marL="342900" indent="-342900" eaLnBrk="0" hangingPunct="0">
              <a:spcBef>
                <a:spcPts val="1200"/>
              </a:spcBef>
            </a:pPr>
            <a:r>
              <a:rPr lang="en-US" sz="2800" dirty="0"/>
              <a:t>1. Summarize DRDP findings</a:t>
            </a:r>
          </a:p>
          <a:p>
            <a:pPr marL="342900" indent="-342900" eaLnBrk="0" hangingPunct="0">
              <a:spcBef>
                <a:spcPts val="1200"/>
              </a:spcBef>
            </a:pPr>
            <a:r>
              <a:rPr lang="en-US" sz="2800" dirty="0"/>
              <a:t>2. List:</a:t>
            </a:r>
          </a:p>
          <a:p>
            <a:pPr marL="800100" lvl="1" indent="-342900" eaLnBrk="0" hangingPunct="0">
              <a:spcBef>
                <a:spcPts val="600"/>
              </a:spcBef>
              <a:buFont typeface="Arial" pitchFamily="-65" charset="0"/>
              <a:buChar char="•"/>
            </a:pPr>
            <a:r>
              <a:rPr lang="en-US" sz="2400" dirty="0"/>
              <a:t>3 strengths </a:t>
            </a:r>
          </a:p>
          <a:p>
            <a:pPr marL="800100" lvl="1" indent="-342900" eaLnBrk="0" hangingPunct="0">
              <a:spcBef>
                <a:spcPts val="600"/>
              </a:spcBef>
              <a:buFont typeface="Arial" pitchFamily="-65" charset="0"/>
              <a:buChar char="•"/>
            </a:pPr>
            <a:r>
              <a:rPr lang="en-US" sz="2400" dirty="0"/>
              <a:t>1 area for improvement</a:t>
            </a:r>
          </a:p>
          <a:p>
            <a:pPr marL="800100" lvl="1" indent="-342900" eaLnBrk="0" hangingPunct="0">
              <a:spcBef>
                <a:spcPts val="600"/>
              </a:spcBef>
              <a:buFont typeface="Arial" pitchFamily="-65" charset="0"/>
              <a:buChar char="•"/>
            </a:pPr>
            <a:r>
              <a:rPr lang="en-US" sz="2400" dirty="0"/>
              <a:t>A way the program helps</a:t>
            </a:r>
          </a:p>
        </p:txBody>
      </p:sp>
      <p:sp>
        <p:nvSpPr>
          <p:cNvPr id="138246" name="TextBox 5"/>
          <p:cNvSpPr txBox="1">
            <a:spLocks noChangeArrowheads="1"/>
          </p:cNvSpPr>
          <p:nvPr/>
        </p:nvSpPr>
        <p:spPr bwMode="auto">
          <a:xfrm>
            <a:off x="1160463" y="2798763"/>
            <a:ext cx="184150" cy="1323975"/>
          </a:xfrm>
          <a:prstGeom prst="rect">
            <a:avLst/>
          </a:prstGeom>
          <a:noFill/>
          <a:ln w="9525">
            <a:noFill/>
            <a:miter lim="800000"/>
            <a:headEnd/>
            <a:tailEnd/>
          </a:ln>
        </p:spPr>
        <p:txBody>
          <a:bodyPr wrap="none">
            <a:prstTxWarp prst="textNoShape">
              <a:avLst/>
            </a:prstTxWarp>
            <a:spAutoFit/>
          </a:bodyPr>
          <a:lstStyle/>
          <a:p>
            <a:endParaRPr lang="en-US"/>
          </a:p>
        </p:txBody>
      </p:sp>
      <p:sp>
        <p:nvSpPr>
          <p:cNvPr id="9" name="Slide Number Placeholder 8"/>
          <p:cNvSpPr>
            <a:spLocks noGrp="1"/>
          </p:cNvSpPr>
          <p:nvPr>
            <p:ph type="sldNum" sz="quarter" idx="10"/>
          </p:nvPr>
        </p:nvSpPr>
        <p:spPr/>
        <p:txBody>
          <a:bodyPr/>
          <a:lstStyle/>
          <a:p>
            <a:fld id="{B2F098D0-0813-6F49-A03E-4AE0343CBE65}" type="slidenum">
              <a:rPr lang="en-US"/>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1100921" y="273050"/>
            <a:ext cx="7239000" cy="1143000"/>
          </a:xfrm>
        </p:spPr>
        <p:txBody>
          <a:bodyPr/>
          <a:lstStyle/>
          <a:p>
            <a:pPr eaLnBrk="1" hangingPunct="1"/>
            <a:r>
              <a:rPr lang="en-US" dirty="0">
                <a:ea typeface="Arial" pitchFamily="-65" charset="0"/>
                <a:cs typeface="Arial" pitchFamily="-65" charset="0"/>
              </a:rPr>
              <a:t>DRDP Online</a:t>
            </a:r>
            <a:r>
              <a:rPr lang="en-US" baseline="30000" dirty="0">
                <a:ea typeface="Arial" pitchFamily="-65" charset="0"/>
                <a:cs typeface="Arial" pitchFamily="-65" charset="0"/>
              </a:rPr>
              <a:t>©</a:t>
            </a:r>
            <a:br>
              <a:rPr lang="en-US" baseline="30000" dirty="0">
                <a:ea typeface="Arial" pitchFamily="-65" charset="0"/>
                <a:cs typeface="Arial" pitchFamily="-65" charset="0"/>
              </a:rPr>
            </a:br>
            <a:r>
              <a:rPr lang="en-US" dirty="0">
                <a:ea typeface="Arial" pitchFamily="-65" charset="0"/>
                <a:cs typeface="Arial" pitchFamily="-65" charset="0"/>
              </a:rPr>
              <a:t> </a:t>
            </a:r>
            <a:r>
              <a:rPr lang="en-US" sz="3200" dirty="0">
                <a:ea typeface="Arial" pitchFamily="-65" charset="0"/>
                <a:cs typeface="Arial" pitchFamily="-65" charset="0"/>
              </a:rPr>
              <a:t>*Now required of all EESD programs*</a:t>
            </a:r>
          </a:p>
        </p:txBody>
      </p:sp>
      <p:sp>
        <p:nvSpPr>
          <p:cNvPr id="141316" name="Slide Number Placeholder 4"/>
          <p:cNvSpPr>
            <a:spLocks noGrp="1"/>
          </p:cNvSpPr>
          <p:nvPr>
            <p:ph type="sldNum" sz="quarter" idx="10"/>
          </p:nvPr>
        </p:nvSpPr>
        <p:spPr>
          <a:noFill/>
        </p:spPr>
        <p:txBody>
          <a:bodyPr/>
          <a:lstStyle/>
          <a:p>
            <a:fld id="{EC880213-83F8-044E-9138-EE9D60AC015E}" type="slidenum">
              <a:rPr lang="en-US"/>
              <a:pPr/>
              <a:t>72</a:t>
            </a:fld>
            <a:endParaRPr lang="en-US"/>
          </a:p>
        </p:txBody>
      </p:sp>
      <p:sp>
        <p:nvSpPr>
          <p:cNvPr id="2" name="TextBox 1"/>
          <p:cNvSpPr txBox="1"/>
          <p:nvPr/>
        </p:nvSpPr>
        <p:spPr>
          <a:xfrm>
            <a:off x="1143001" y="4800600"/>
            <a:ext cx="7315200" cy="1569660"/>
          </a:xfrm>
          <a:prstGeom prst="rect">
            <a:avLst/>
          </a:prstGeom>
          <a:noFill/>
        </p:spPr>
        <p:txBody>
          <a:bodyPr wrap="square" rtlCol="0">
            <a:spAutoFit/>
          </a:bodyPr>
          <a:lstStyle/>
          <a:p>
            <a:pPr algn="ctr" eaLnBrk="1" hangingPunct="1">
              <a:buFontTx/>
              <a:buNone/>
            </a:pPr>
            <a:r>
              <a:rPr lang="en-US" sz="3200" dirty="0"/>
              <a:t>Get information about DRDP Online on the Desired Results Website: </a:t>
            </a:r>
            <a:br>
              <a:rPr lang="en-US" sz="3200" dirty="0"/>
            </a:br>
            <a:r>
              <a:rPr lang="en-US" sz="3200" u="sng" dirty="0" err="1">
                <a:solidFill>
                  <a:schemeClr val="hlink"/>
                </a:solidFill>
                <a:hlinkClick r:id="rId3"/>
              </a:rPr>
              <a:t>www.desired</a:t>
            </a:r>
            <a:r>
              <a:rPr lang="en-US" sz="3200" u="sng" dirty="0" err="1">
                <a:solidFill>
                  <a:schemeClr val="hlink"/>
                </a:solidFill>
              </a:rPr>
              <a:t>results.us</a:t>
            </a:r>
            <a:endParaRPr lang="en-US" sz="3200" u="sng" dirty="0"/>
          </a:p>
        </p:txBody>
      </p:sp>
      <p:pic>
        <p:nvPicPr>
          <p:cNvPr id="8" name="Content Placeholder 4">
            <a:extLst>
              <a:ext uri="{FF2B5EF4-FFF2-40B4-BE49-F238E27FC236}">
                <a16:creationId xmlns:a16="http://schemas.microsoft.com/office/drawing/2014/main" id="{EE14C1F6-47A5-094F-8791-4D81E41DBED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200" t="8902" r="24691" b="9904"/>
          <a:stretch/>
        </p:blipFill>
        <p:spPr>
          <a:xfrm>
            <a:off x="2544019" y="1698625"/>
            <a:ext cx="4513164"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title"/>
          </p:nvPr>
        </p:nvSpPr>
        <p:spPr/>
        <p:txBody>
          <a:bodyPr/>
          <a:lstStyle/>
          <a:p>
            <a:pPr eaLnBrk="1" hangingPunct="1"/>
            <a:r>
              <a:rPr lang="en-US" sz="4000">
                <a:ea typeface="ＭＳ Ｐゴシック" pitchFamily="-65" charset="-128"/>
              </a:rPr>
              <a:t>DRDP data is compiled by…</a:t>
            </a:r>
            <a:endParaRPr lang="en-US" sz="4000">
              <a:solidFill>
                <a:srgbClr val="FFFFFF"/>
              </a:solidFill>
              <a:ea typeface="ＭＳ Ｐゴシック" pitchFamily="-65" charset="-128"/>
            </a:endParaRPr>
          </a:p>
        </p:txBody>
      </p:sp>
      <p:sp>
        <p:nvSpPr>
          <p:cNvPr id="139267" name="Rectangle 4"/>
          <p:cNvSpPr>
            <a:spLocks noGrp="1" noChangeArrowheads="1"/>
          </p:cNvSpPr>
          <p:nvPr>
            <p:ph sz="half" idx="1"/>
          </p:nvPr>
        </p:nvSpPr>
        <p:spPr>
          <a:ln w="19050">
            <a:solidFill>
              <a:schemeClr val="hlink"/>
            </a:solidFill>
          </a:ln>
        </p:spPr>
        <p:txBody>
          <a:bodyPr/>
          <a:lstStyle/>
          <a:p>
            <a:pPr eaLnBrk="1" hangingPunct="1">
              <a:spcBef>
                <a:spcPts val="1800"/>
              </a:spcBef>
              <a:buFont typeface="Wingdings" pitchFamily="-65" charset="2"/>
              <a:buChar char="§"/>
            </a:pPr>
            <a:r>
              <a:rPr lang="en-US" sz="3200" dirty="0">
                <a:ea typeface="ＭＳ Ｐゴシック" pitchFamily="-65" charset="-128"/>
              </a:rPr>
              <a:t>Individual child</a:t>
            </a:r>
          </a:p>
          <a:p>
            <a:pPr eaLnBrk="1" hangingPunct="1">
              <a:spcBef>
                <a:spcPts val="1800"/>
              </a:spcBef>
              <a:buFont typeface="Wingdings" pitchFamily="-65" charset="2"/>
              <a:buChar char="§"/>
            </a:pPr>
            <a:r>
              <a:rPr lang="en-US" sz="3200" dirty="0">
                <a:ea typeface="ＭＳ Ｐゴシック" pitchFamily="-65" charset="-128"/>
              </a:rPr>
              <a:t>Classroom </a:t>
            </a:r>
          </a:p>
          <a:p>
            <a:pPr eaLnBrk="1" hangingPunct="1">
              <a:spcBef>
                <a:spcPts val="1800"/>
              </a:spcBef>
              <a:buFont typeface="Wingdings" pitchFamily="-65" charset="2"/>
              <a:buChar char="§"/>
            </a:pPr>
            <a:r>
              <a:rPr lang="en-US" sz="3200" dirty="0">
                <a:ea typeface="ＭＳ Ｐゴシック" pitchFamily="-65" charset="-128"/>
              </a:rPr>
              <a:t>Contract</a:t>
            </a:r>
            <a:endParaRPr lang="en-US" sz="3200" dirty="0">
              <a:solidFill>
                <a:srgbClr val="FFFFFF"/>
              </a:solidFill>
              <a:ea typeface="ＭＳ Ｐゴシック" pitchFamily="-65" charset="-128"/>
            </a:endParaRPr>
          </a:p>
          <a:p>
            <a:pPr eaLnBrk="1" hangingPunct="1">
              <a:buFont typeface="Wingdings" pitchFamily="-65" charset="2"/>
              <a:buChar char="§"/>
            </a:pPr>
            <a:endParaRPr lang="en-US" dirty="0">
              <a:ea typeface="ＭＳ Ｐゴシック" pitchFamily="-65" charset="-128"/>
            </a:endParaRPr>
          </a:p>
        </p:txBody>
      </p:sp>
      <p:sp>
        <p:nvSpPr>
          <p:cNvPr id="139268" name="Rectangle 5"/>
          <p:cNvSpPr>
            <a:spLocks noGrp="1" noChangeArrowheads="1"/>
          </p:cNvSpPr>
          <p:nvPr>
            <p:ph sz="half" idx="2"/>
          </p:nvPr>
        </p:nvSpPr>
        <p:spPr>
          <a:ln w="19050">
            <a:solidFill>
              <a:schemeClr val="hlink"/>
            </a:solidFill>
          </a:ln>
        </p:spPr>
        <p:txBody>
          <a:bodyPr/>
          <a:lstStyle/>
          <a:p>
            <a:pPr eaLnBrk="1" hangingPunct="1">
              <a:spcBef>
                <a:spcPts val="1800"/>
              </a:spcBef>
              <a:buFont typeface="Wingdings" pitchFamily="-65" charset="2"/>
              <a:buChar char="§"/>
            </a:pPr>
            <a:r>
              <a:rPr lang="en-US" sz="3200" dirty="0">
                <a:ea typeface="ＭＳ Ｐゴシック" pitchFamily="-65" charset="-128"/>
              </a:rPr>
              <a:t>DRDP Online</a:t>
            </a:r>
          </a:p>
          <a:p>
            <a:pPr eaLnBrk="1" hangingPunct="1">
              <a:spcBef>
                <a:spcPts val="1800"/>
              </a:spcBef>
              <a:buFont typeface="Wingdings" pitchFamily="-65" charset="2"/>
              <a:buChar char="§"/>
            </a:pPr>
            <a:r>
              <a:rPr lang="en-US" sz="3200" dirty="0">
                <a:ea typeface="ＭＳ Ｐゴシック" pitchFamily="-65" charset="-128"/>
              </a:rPr>
              <a:t>Excel spreadsheets</a:t>
            </a:r>
          </a:p>
          <a:p>
            <a:pPr eaLnBrk="1" hangingPunct="1">
              <a:spcBef>
                <a:spcPts val="1800"/>
              </a:spcBef>
              <a:buFont typeface="Wingdings" pitchFamily="-65" charset="2"/>
              <a:buChar char="§"/>
            </a:pPr>
            <a:r>
              <a:rPr lang="en-US" sz="3200" dirty="0">
                <a:ea typeface="ＭＳ Ｐゴシック" pitchFamily="-65" charset="-128"/>
              </a:rPr>
              <a:t>Commercial software programs</a:t>
            </a:r>
          </a:p>
        </p:txBody>
      </p:sp>
      <p:sp>
        <p:nvSpPr>
          <p:cNvPr id="139269" name="Rectangle 2"/>
          <p:cNvSpPr>
            <a:spLocks noChangeArrowheads="1"/>
          </p:cNvSpPr>
          <p:nvPr/>
        </p:nvSpPr>
        <p:spPr bwMode="auto">
          <a:xfrm>
            <a:off x="685800" y="228600"/>
            <a:ext cx="7772400" cy="533400"/>
          </a:xfrm>
          <a:prstGeom prst="rect">
            <a:avLst/>
          </a:prstGeom>
          <a:noFill/>
          <a:ln w="12700">
            <a:noFill/>
            <a:miter lim="800000"/>
            <a:headEnd/>
            <a:tailEnd/>
          </a:ln>
        </p:spPr>
        <p:txBody>
          <a:bodyPr lIns="90487" tIns="44450" rIns="90487" bIns="44450" anchor="ctr">
            <a:prstTxWarp prst="textNoShape">
              <a:avLst/>
            </a:prstTxWarp>
          </a:bodyPr>
          <a:lstStyle/>
          <a:p>
            <a:pPr algn="ctr"/>
            <a:endParaRPr lang="en-US" sz="4400" b="1"/>
          </a:p>
        </p:txBody>
      </p:sp>
      <p:sp>
        <p:nvSpPr>
          <p:cNvPr id="7" name="Slide Number Placeholder 6"/>
          <p:cNvSpPr>
            <a:spLocks noGrp="1"/>
          </p:cNvSpPr>
          <p:nvPr>
            <p:ph type="sldNum" sz="quarter" idx="10"/>
          </p:nvPr>
        </p:nvSpPr>
        <p:spPr/>
        <p:txBody>
          <a:bodyPr/>
          <a:lstStyle/>
          <a:p>
            <a:fld id="{ACFADCB2-B2B2-BF41-AFA5-9A63939EB281}" type="slidenum">
              <a:rPr lang="en-US"/>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dirty="0">
                <a:ea typeface="Arial" pitchFamily="-65" charset="0"/>
                <a:cs typeface="Arial" pitchFamily="-65" charset="0"/>
              </a:rPr>
              <a:t>What is DRDP Online</a:t>
            </a:r>
            <a:r>
              <a:rPr lang="en-US" baseline="30000" dirty="0">
                <a:ea typeface="Arial" pitchFamily="-65" charset="0"/>
                <a:cs typeface="Arial" pitchFamily="-65" charset="0"/>
              </a:rPr>
              <a:t>©</a:t>
            </a:r>
            <a:r>
              <a:rPr lang="en-US" dirty="0">
                <a:ea typeface="Arial" pitchFamily="-65" charset="0"/>
                <a:cs typeface="Arial" pitchFamily="-65" charset="0"/>
              </a:rPr>
              <a:t>?</a:t>
            </a:r>
          </a:p>
        </p:txBody>
      </p:sp>
      <p:sp>
        <p:nvSpPr>
          <p:cNvPr id="3" name="Content Placeholder 2"/>
          <p:cNvSpPr>
            <a:spLocks noGrp="1"/>
          </p:cNvSpPr>
          <p:nvPr>
            <p:ph idx="1"/>
          </p:nvPr>
        </p:nvSpPr>
        <p:spPr/>
        <p:txBody>
          <a:bodyPr/>
          <a:lstStyle/>
          <a:p>
            <a:pPr eaLnBrk="1" hangingPunct="1"/>
            <a:r>
              <a:rPr lang="en-US">
                <a:ea typeface="Arial" pitchFamily="-65" charset="0"/>
                <a:cs typeface="Arial" pitchFamily="-65" charset="0"/>
              </a:rPr>
              <a:t>An online data entry system</a:t>
            </a:r>
          </a:p>
          <a:p>
            <a:pPr eaLnBrk="1" hangingPunct="1"/>
            <a:r>
              <a:rPr lang="en-US">
                <a:ea typeface="Arial" pitchFamily="-65" charset="0"/>
                <a:cs typeface="Arial" pitchFamily="-65" charset="0"/>
              </a:rPr>
              <a:t>An easy way to compile information about your students</a:t>
            </a:r>
          </a:p>
          <a:p>
            <a:pPr eaLnBrk="1" hangingPunct="1"/>
            <a:r>
              <a:rPr lang="en-US">
                <a:ea typeface="Arial" pitchFamily="-65" charset="0"/>
                <a:cs typeface="Arial" pitchFamily="-65" charset="0"/>
              </a:rPr>
              <a:t>Tool for printing out summary reports</a:t>
            </a:r>
            <a:endParaRPr lang="en-US" baseline="30000">
              <a:ea typeface="Arial" pitchFamily="-65" charset="0"/>
              <a:cs typeface="Arial" pitchFamily="-65" charset="0"/>
            </a:endParaRPr>
          </a:p>
        </p:txBody>
      </p:sp>
      <p:sp>
        <p:nvSpPr>
          <p:cNvPr id="142341" name="Slide Number Placeholder 5"/>
          <p:cNvSpPr>
            <a:spLocks noGrp="1"/>
          </p:cNvSpPr>
          <p:nvPr>
            <p:ph type="sldNum" sz="quarter" idx="10"/>
          </p:nvPr>
        </p:nvSpPr>
        <p:spPr>
          <a:noFill/>
        </p:spPr>
        <p:txBody>
          <a:bodyPr/>
          <a:lstStyle/>
          <a:p>
            <a:fld id="{6954984E-8650-7A4C-B7BD-3D37057B80ED}" type="slidenum">
              <a:rPr lang="en-US"/>
              <a:pPr/>
              <a:t>74</a:t>
            </a:fld>
            <a:endParaRPr lang="en-US"/>
          </a:p>
        </p:txBody>
      </p:sp>
      <p:sp>
        <p:nvSpPr>
          <p:cNvPr id="142340" name="Rectangle 13"/>
          <p:cNvSpPr>
            <a:spLocks noChangeArrowheads="1"/>
          </p:cNvSpPr>
          <p:nvPr/>
        </p:nvSpPr>
        <p:spPr bwMode="auto">
          <a:xfrm>
            <a:off x="0" y="6111875"/>
            <a:ext cx="3870325" cy="746125"/>
          </a:xfrm>
          <a:prstGeom prst="rect">
            <a:avLst/>
          </a:prstGeom>
          <a:noFill/>
          <a:ln w="9525">
            <a:noFill/>
            <a:miter lim="800000"/>
            <a:headEnd/>
            <a:tailEnd/>
          </a:ln>
        </p:spPr>
        <p:txBody>
          <a:bodyPr anchor="ctr">
            <a:prstTxWarp prst="textNoShape">
              <a:avLst/>
            </a:prstTxWarp>
          </a:bodyPr>
          <a:lstStyle/>
          <a:p>
            <a:pPr algn="r"/>
            <a:endParaRPr lang="en-US">
              <a:latin typeface="Times New Roman" pitchFamily="-65" charset="0"/>
              <a:ea typeface="Times New Roman" pitchFamily="-65" charset="0"/>
              <a:cs typeface="Times New Roman" pitchFamily="-6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tle 1"/>
          <p:cNvSpPr>
            <a:spLocks noGrp="1"/>
          </p:cNvSpPr>
          <p:nvPr>
            <p:ph type="title"/>
          </p:nvPr>
        </p:nvSpPr>
        <p:spPr/>
        <p:txBody>
          <a:bodyPr/>
          <a:lstStyle/>
          <a:p>
            <a:pPr eaLnBrk="1" hangingPunct="1"/>
            <a:r>
              <a:rPr lang="en-US" dirty="0">
                <a:ea typeface="ＭＳ Ｐゴシック" pitchFamily="-65" charset="-128"/>
              </a:rPr>
              <a:t>DRDP Online</a:t>
            </a:r>
            <a:r>
              <a:rPr lang="en-US" baseline="30000" dirty="0">
                <a:ea typeface="Arial" pitchFamily="-65" charset="0"/>
                <a:cs typeface="Arial" pitchFamily="-65" charset="0"/>
              </a:rPr>
              <a:t>©</a:t>
            </a:r>
            <a:r>
              <a:rPr lang="en-US" dirty="0">
                <a:ea typeface="ＭＳ Ｐゴシック" pitchFamily="-65" charset="-128"/>
              </a:rPr>
              <a:t> Reports</a:t>
            </a:r>
          </a:p>
        </p:txBody>
      </p:sp>
      <p:sp>
        <p:nvSpPr>
          <p:cNvPr id="7" name="Slide Number Placeholder 6"/>
          <p:cNvSpPr>
            <a:spLocks noGrp="1"/>
          </p:cNvSpPr>
          <p:nvPr>
            <p:ph type="sldNum" sz="quarter" idx="10"/>
          </p:nvPr>
        </p:nvSpPr>
        <p:spPr/>
        <p:txBody>
          <a:bodyPr/>
          <a:lstStyle/>
          <a:p>
            <a:fld id="{9F537CAE-702B-4D40-BEEF-7694EA68DCCC}" type="slidenum">
              <a:rPr lang="en-US"/>
              <a:pPr/>
              <a:t>75</a:t>
            </a:fld>
            <a:endParaRPr lang="en-US"/>
          </a:p>
        </p:txBody>
      </p:sp>
      <p:pic>
        <p:nvPicPr>
          <p:cNvPr id="8" name="Content Placeholder 7" descr="PWD Group Data.pdf"/>
          <p:cNvPicPr>
            <a:picLocks noChangeAspect="1"/>
          </p:cNvPicPr>
          <p:nvPr/>
        </p:nvPicPr>
        <p:blipFill rotWithShape="1">
          <a:blip r:embed="rId3" cstate="email">
            <a:extLst>
              <a:ext uri="{28A0092B-C50C-407E-A947-70E740481C1C}">
                <a14:useLocalDpi xmlns:a14="http://schemas.microsoft.com/office/drawing/2010/main" val="0"/>
              </a:ext>
            </a:extLst>
          </a:blip>
          <a:srcRect t="441" r="736" b="-441"/>
          <a:stretch/>
        </p:blipFill>
        <p:spPr>
          <a:xfrm>
            <a:off x="685800" y="1385809"/>
            <a:ext cx="3575050" cy="2782888"/>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5" descr="ChildReport2016-02-16.pdf"/>
          <p:cNvPicPr>
            <a:picLocks noChangeAspect="1"/>
          </p:cNvPicPr>
          <p:nvPr/>
        </p:nvPicPr>
        <p:blipFill rotWithShape="1">
          <a:blip r:embed="rId4" cstate="email">
            <a:extLst>
              <a:ext uri="{28A0092B-C50C-407E-A947-70E740481C1C}">
                <a14:useLocalDpi xmlns:a14="http://schemas.microsoft.com/office/drawing/2010/main" val="0"/>
              </a:ext>
            </a:extLst>
          </a:blip>
          <a:srcRect l="2865" t="2648" r="12555" b="-2648"/>
          <a:stretch/>
        </p:blipFill>
        <p:spPr>
          <a:xfrm>
            <a:off x="2819400" y="2286000"/>
            <a:ext cx="3581400" cy="3271838"/>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descr="MeasuresAssessed_Tenicia_Smith_2016-02-17.pdf"/>
          <p:cNvPicPr>
            <a:picLocks noChangeAspect="1"/>
          </p:cNvPicPr>
          <p:nvPr/>
        </p:nvPicPr>
        <p:blipFill rotWithShape="1">
          <a:blip r:embed="rId5" cstate="email">
            <a:extLst>
              <a:ext uri="{28A0092B-C50C-407E-A947-70E740481C1C}">
                <a14:useLocalDpi xmlns:a14="http://schemas.microsoft.com/office/drawing/2010/main" val="0"/>
              </a:ext>
            </a:extLst>
          </a:blip>
          <a:srcRect l="1808" t="10073" r="12078" b="18935"/>
          <a:stretch/>
        </p:blipFill>
        <p:spPr>
          <a:xfrm>
            <a:off x="3956843" y="3124200"/>
            <a:ext cx="4887913" cy="3113088"/>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000" dirty="0"/>
              <a:t>DRDP</a:t>
            </a:r>
            <a:r>
              <a:rPr lang="en-US" dirty="0"/>
              <a:t> Summary of Findings</a:t>
            </a:r>
          </a:p>
        </p:txBody>
      </p:sp>
      <p:sp>
        <p:nvSpPr>
          <p:cNvPr id="66564" name="Slide Number Placeholder 3"/>
          <p:cNvSpPr>
            <a:spLocks noGrp="1"/>
          </p:cNvSpPr>
          <p:nvPr>
            <p:ph type="sldNum" sz="quarter" idx="10"/>
          </p:nvPr>
        </p:nvSpPr>
        <p:spPr>
          <a:noFill/>
        </p:spPr>
        <p:txBody>
          <a:bodyPr/>
          <a:lstStyle/>
          <a:p>
            <a:fld id="{C3E8A049-DDE1-384A-942F-B3CB8AE488BE}" type="slidenum">
              <a:rPr lang="en-US" sz="1100"/>
              <a:pPr/>
              <a:t>76</a:t>
            </a:fld>
            <a:endParaRPr lang="en-US" sz="1100"/>
          </a:p>
        </p:txBody>
      </p:sp>
      <p:pic>
        <p:nvPicPr>
          <p:cNvPr id="6" name="Content Placeholder 3" descr="EESD 3900.tiff"/>
          <p:cNvPicPr>
            <a:picLocks noGrp="1" noChangeAspect="1"/>
          </p:cNvPicPr>
          <p:nvPr>
            <p:ph idx="1"/>
          </p:nvPr>
        </p:nvPicPr>
        <p:blipFill>
          <a:blip r:embed="rId3" cstate="email">
            <a:extLst>
              <a:ext uri="{28A0092B-C50C-407E-A947-70E740481C1C}">
                <a14:useLocalDpi xmlns:a14="http://schemas.microsoft.com/office/drawing/2010/main" val="0"/>
              </a:ext>
            </a:extLst>
          </a:blip>
          <a:srcRect l="-17502" r="-17502"/>
          <a:stretch>
            <a:fillRect/>
          </a:stretch>
        </p:blipFill>
        <p:spPr>
          <a:xfrm>
            <a:off x="457200" y="1447800"/>
            <a:ext cx="8220455" cy="4552468"/>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4-06-22 at 2.43.05 P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597338" y="939386"/>
            <a:ext cx="2400300" cy="3072384"/>
          </a:xfrm>
          <a:prstGeom prst="rect">
            <a:avLst/>
          </a:prstGeom>
        </p:spPr>
      </p:pic>
      <p:sp>
        <p:nvSpPr>
          <p:cNvPr id="90114" name="Rectangle 8"/>
          <p:cNvSpPr>
            <a:spLocks noGrp="1" noChangeArrowheads="1"/>
          </p:cNvSpPr>
          <p:nvPr>
            <p:ph type="title"/>
          </p:nvPr>
        </p:nvSpPr>
        <p:spPr/>
        <p:txBody>
          <a:bodyPr/>
          <a:lstStyle/>
          <a:p>
            <a:pPr eaLnBrk="1" hangingPunct="1"/>
            <a:r>
              <a:rPr lang="en-US" sz="4000" dirty="0">
                <a:ea typeface="Arial" pitchFamily="-84" charset="0"/>
                <a:cs typeface="Arial" pitchFamily="-84" charset="0"/>
              </a:rPr>
              <a:t>What’s are the Curriculum Frameworks?</a:t>
            </a:r>
          </a:p>
        </p:txBody>
      </p:sp>
      <p:pic>
        <p:nvPicPr>
          <p:cNvPr id="133125" name="Picture 3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0" y="1600200"/>
            <a:ext cx="2381111" cy="3131323"/>
          </a:xfrm>
          <a:prstGeom prst="rect">
            <a:avLst/>
          </a:prstGeom>
          <a:noFill/>
          <a:ln w="9525">
            <a:noFill/>
            <a:miter lim="800000"/>
            <a:headEnd/>
            <a:tailEnd/>
          </a:ln>
        </p:spPr>
      </p:pic>
      <p:pic>
        <p:nvPicPr>
          <p:cNvPr id="133126"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43400" y="2209800"/>
            <a:ext cx="2418728" cy="3182537"/>
          </a:xfrm>
          <a:prstGeom prst="rect">
            <a:avLst/>
          </a:prstGeom>
          <a:noFill/>
          <a:ln w="9525">
            <a:noFill/>
            <a:miter lim="800000"/>
            <a:headEnd/>
            <a:tailEnd/>
          </a:ln>
        </p:spPr>
      </p:pic>
      <p:pic>
        <p:nvPicPr>
          <p:cNvPr id="9" name="Picture 8" descr="preschoolframeworkvol3.pd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19800" y="3124200"/>
            <a:ext cx="2602611" cy="3277362"/>
          </a:xfrm>
          <a:prstGeom prst="rect">
            <a:avLst/>
          </a:prstGeom>
        </p:spPr>
      </p:pic>
      <p:sp>
        <p:nvSpPr>
          <p:cNvPr id="12" name="Oval 11"/>
          <p:cNvSpPr/>
          <p:nvPr/>
        </p:nvSpPr>
        <p:spPr>
          <a:xfrm>
            <a:off x="1219199" y="4572762"/>
            <a:ext cx="2864117" cy="1447038"/>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schemeClr val="tx1">
                    <a:lumMod val="85000"/>
                    <a:lumOff val="15000"/>
                  </a:schemeClr>
                </a:solidFill>
              </a:rPr>
              <a:t>School-age frameworks available on CDE Website</a:t>
            </a:r>
          </a:p>
        </p:txBody>
      </p:sp>
      <p:sp>
        <p:nvSpPr>
          <p:cNvPr id="2" name="Slide Number Placeholder 1"/>
          <p:cNvSpPr>
            <a:spLocks noGrp="1"/>
          </p:cNvSpPr>
          <p:nvPr>
            <p:ph type="sldNum" sz="quarter" idx="10"/>
          </p:nvPr>
        </p:nvSpPr>
        <p:spPr/>
        <p:txBody>
          <a:bodyPr/>
          <a:lstStyle/>
          <a:p>
            <a:fld id="{F7977223-EB01-8C4F-99AD-F94BDCB90CAB}" type="slidenum">
              <a:rPr lang="en-US" smtClean="0"/>
              <a:pPr/>
              <a:t>77</a:t>
            </a:fld>
            <a:endParaRPr lang="en-US"/>
          </a:p>
        </p:txBody>
      </p:sp>
    </p:spTree>
    <p:extLst>
      <p:ext uri="{BB962C8B-B14F-4D97-AF65-F5344CB8AC3E}">
        <p14:creationId xmlns:p14="http://schemas.microsoft.com/office/powerpoint/2010/main" val="587201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pPr eaLnBrk="1" hangingPunct="1">
              <a:defRPr/>
            </a:pPr>
            <a:r>
              <a:rPr lang="en-US" sz="4000" dirty="0">
                <a:ea typeface="Arial" charset="0"/>
                <a:cs typeface="Arial" charset="0"/>
              </a:rPr>
              <a:t>What does the framework do?</a:t>
            </a:r>
          </a:p>
        </p:txBody>
      </p:sp>
      <p:pic>
        <p:nvPicPr>
          <p:cNvPr id="134147" name="Picture 6" descr="sensory table"/>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2971800" y="3714237"/>
            <a:ext cx="3810000" cy="2540000"/>
          </a:xfrm>
        </p:spPr>
      </p:pic>
      <p:sp>
        <p:nvSpPr>
          <p:cNvPr id="134150" name="Rectangle 3"/>
          <p:cNvSpPr>
            <a:spLocks noGrp="1" noChangeArrowheads="1"/>
          </p:cNvSpPr>
          <p:nvPr>
            <p:ph sz="half" idx="2"/>
          </p:nvPr>
        </p:nvSpPr>
        <p:spPr>
          <a:xfrm>
            <a:off x="685800" y="1447800"/>
            <a:ext cx="7924800" cy="4648200"/>
          </a:xfrm>
        </p:spPr>
        <p:txBody>
          <a:bodyPr/>
          <a:lstStyle/>
          <a:p>
            <a:pPr marL="0" indent="0" eaLnBrk="1" hangingPunct="1">
              <a:buFontTx/>
              <a:buNone/>
            </a:pPr>
            <a:r>
              <a:rPr lang="en-US" sz="2800" dirty="0">
                <a:ea typeface="Arial" pitchFamily="-84" charset="0"/>
                <a:cs typeface="Arial" pitchFamily="-84" charset="0"/>
              </a:rPr>
              <a:t>“Created as a companion to the </a:t>
            </a:r>
            <a:r>
              <a:rPr lang="en-US" sz="2800" i="1" dirty="0">
                <a:ea typeface="Arial" pitchFamily="-84" charset="0"/>
                <a:cs typeface="Arial" pitchFamily="-84" charset="0"/>
              </a:rPr>
              <a:t>California Preschool Learning Foundations, Volume 1, </a:t>
            </a:r>
            <a:r>
              <a:rPr lang="en-US" sz="2800" dirty="0">
                <a:ea typeface="Arial" pitchFamily="-84" charset="0"/>
                <a:cs typeface="Arial" pitchFamily="-84" charset="0"/>
              </a:rPr>
              <a:t>this framework presents strategies and information to enrich learning and development opportunities for all of California’s preschool children.” </a:t>
            </a:r>
            <a:r>
              <a:rPr lang="en-US" sz="2400" dirty="0">
                <a:ea typeface="Arial" pitchFamily="-84" charset="0"/>
                <a:cs typeface="Arial" pitchFamily="-84" charset="0"/>
              </a:rPr>
              <a:t>p. v</a:t>
            </a:r>
          </a:p>
        </p:txBody>
      </p:sp>
      <p:sp>
        <p:nvSpPr>
          <p:cNvPr id="2" name="Slide Number Placeholder 1"/>
          <p:cNvSpPr>
            <a:spLocks noGrp="1"/>
          </p:cNvSpPr>
          <p:nvPr>
            <p:ph type="sldNum" sz="quarter" idx="10"/>
          </p:nvPr>
        </p:nvSpPr>
        <p:spPr/>
        <p:txBody>
          <a:bodyPr/>
          <a:lstStyle/>
          <a:p>
            <a:fld id="{73E63A98-4574-D54E-ADBF-963175478641}" type="slidenum">
              <a:rPr lang="en-US" smtClean="0"/>
              <a:pPr/>
              <a:t>78</a:t>
            </a:fld>
            <a:endParaRPr lang="en-US"/>
          </a:p>
        </p:txBody>
      </p:sp>
    </p:spTree>
    <p:extLst>
      <p:ext uri="{BB962C8B-B14F-4D97-AF65-F5344CB8AC3E}">
        <p14:creationId xmlns:p14="http://schemas.microsoft.com/office/powerpoint/2010/main" val="218210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dirty="0">
                <a:ea typeface="ＭＳ Ｐゴシック" pitchFamily="-1" charset="-128"/>
                <a:cs typeface="ＭＳ Ｐゴシック" pitchFamily="-1" charset="-128"/>
              </a:rPr>
              <a:t> Tips When Planning</a:t>
            </a:r>
          </a:p>
        </p:txBody>
      </p:sp>
      <p:sp>
        <p:nvSpPr>
          <p:cNvPr id="145411" name="Content Placeholder 4"/>
          <p:cNvSpPr>
            <a:spLocks noGrp="1"/>
          </p:cNvSpPr>
          <p:nvPr>
            <p:ph idx="1"/>
          </p:nvPr>
        </p:nvSpPr>
        <p:spPr>
          <a:xfrm>
            <a:off x="838200" y="1295400"/>
            <a:ext cx="7772400" cy="4495800"/>
          </a:xfrm>
        </p:spPr>
        <p:txBody>
          <a:bodyPr/>
          <a:lstStyle/>
          <a:p>
            <a:pPr eaLnBrk="1" hangingPunct="1">
              <a:lnSpc>
                <a:spcPct val="90000"/>
              </a:lnSpc>
            </a:pPr>
            <a:r>
              <a:rPr lang="en-US" sz="2800" dirty="0">
                <a:ea typeface="ＭＳ Ｐゴシック" pitchFamily="-1" charset="-128"/>
                <a:cs typeface="ＭＳ Ｐゴシック" pitchFamily="-1" charset="-128"/>
              </a:rPr>
              <a:t>Review current curriculum to find links with the DRDP.</a:t>
            </a:r>
          </a:p>
          <a:p>
            <a:pPr eaLnBrk="1" hangingPunct="1">
              <a:lnSpc>
                <a:spcPct val="90000"/>
              </a:lnSpc>
            </a:pPr>
            <a:r>
              <a:rPr lang="en-US" sz="2800" dirty="0">
                <a:ea typeface="ＭＳ Ｐゴシック" pitchFamily="-1" charset="-128"/>
                <a:cs typeface="ＭＳ Ｐゴシック" pitchFamily="-1" charset="-128"/>
              </a:rPr>
              <a:t>Summarize children’s progress by reviewing, discussing, and consulting with others who know them. </a:t>
            </a:r>
          </a:p>
          <a:p>
            <a:pPr eaLnBrk="1" hangingPunct="1">
              <a:lnSpc>
                <a:spcPct val="90000"/>
              </a:lnSpc>
            </a:pPr>
            <a:r>
              <a:rPr lang="en-US" sz="2800" dirty="0">
                <a:ea typeface="ＭＳ Ｐゴシック" pitchFamily="-1" charset="-128"/>
                <a:cs typeface="ＭＳ Ｐゴシック" pitchFamily="-1" charset="-128"/>
              </a:rPr>
              <a:t>Reflect on your collection of observations, including photos, notations, audio tapes, sketches, etc.</a:t>
            </a:r>
          </a:p>
          <a:p>
            <a:pPr eaLnBrk="1" hangingPunct="1">
              <a:lnSpc>
                <a:spcPct val="90000"/>
              </a:lnSpc>
            </a:pPr>
            <a:r>
              <a:rPr lang="en-US" sz="2800" dirty="0">
                <a:ea typeface="ＭＳ Ｐゴシック" pitchFamily="-1" charset="-128"/>
                <a:cs typeface="ＭＳ Ｐゴシック" pitchFamily="-1" charset="-128"/>
              </a:rPr>
              <a:t>Consult other resources to support planning for the needs of children’s developmental levels. </a:t>
            </a:r>
          </a:p>
          <a:p>
            <a:pPr eaLnBrk="1" hangingPunct="1"/>
            <a:endParaRPr lang="en-US" sz="2000" dirty="0">
              <a:ea typeface="ＭＳ Ｐゴシック" pitchFamily="-1" charset="-128"/>
              <a:cs typeface="ＭＳ Ｐゴシック" pitchFamily="-1" charset="-128"/>
            </a:endParaRPr>
          </a:p>
        </p:txBody>
      </p:sp>
      <p:sp>
        <p:nvSpPr>
          <p:cNvPr id="2" name="Slide Number Placeholder 1"/>
          <p:cNvSpPr>
            <a:spLocks noGrp="1"/>
          </p:cNvSpPr>
          <p:nvPr>
            <p:ph type="sldNum" sz="quarter" idx="10"/>
          </p:nvPr>
        </p:nvSpPr>
        <p:spPr/>
        <p:txBody>
          <a:bodyPr/>
          <a:lstStyle/>
          <a:p>
            <a:fld id="{73E63A98-4574-D54E-ADBF-963175478641}" type="slidenum">
              <a:rPr lang="en-US" smtClean="0"/>
              <a:pPr/>
              <a:t>79</a:t>
            </a:fld>
            <a:endParaRPr lang="en-US"/>
          </a:p>
        </p:txBody>
      </p:sp>
    </p:spTree>
    <p:extLst>
      <p:ext uri="{BB962C8B-B14F-4D97-AF65-F5344CB8AC3E}">
        <p14:creationId xmlns:p14="http://schemas.microsoft.com/office/powerpoint/2010/main" val="46463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381000"/>
            <a:ext cx="7239000" cy="1143000"/>
          </a:xfrm>
        </p:spPr>
        <p:txBody>
          <a:bodyPr/>
          <a:lstStyle/>
          <a:p>
            <a:pPr eaLnBrk="1" hangingPunct="1"/>
            <a:r>
              <a:rPr lang="en-US" sz="4000">
                <a:ea typeface="ＭＳ Ｐゴシック" pitchFamily="-65" charset="-128"/>
              </a:rPr>
              <a:t>The DRDP provides a</a:t>
            </a:r>
          </a:p>
        </p:txBody>
      </p:sp>
      <p:sp>
        <p:nvSpPr>
          <p:cNvPr id="76803" name="Rectangle 3"/>
          <p:cNvSpPr>
            <a:spLocks noGrp="1" noChangeArrowheads="1"/>
          </p:cNvSpPr>
          <p:nvPr>
            <p:ph type="body" sz="half" idx="2"/>
          </p:nvPr>
        </p:nvSpPr>
        <p:spPr>
          <a:xfrm>
            <a:off x="685800" y="5029200"/>
            <a:ext cx="8153400" cy="1436688"/>
          </a:xfrm>
        </p:spPr>
        <p:txBody>
          <a:bodyPr/>
          <a:lstStyle/>
          <a:p>
            <a:pPr marL="0" indent="342900" algn="ctr" eaLnBrk="1" hangingPunct="1">
              <a:buFontTx/>
              <a:buNone/>
              <a:tabLst>
                <a:tab pos="228600" algn="l"/>
              </a:tabLst>
            </a:pPr>
            <a:r>
              <a:rPr lang="en-US" dirty="0">
                <a:ea typeface="ＭＳ Ｐゴシック" pitchFamily="-65" charset="-128"/>
              </a:rPr>
              <a:t>framework for showing children’s progress over time</a:t>
            </a:r>
          </a:p>
        </p:txBody>
      </p:sp>
      <p:sp>
        <p:nvSpPr>
          <p:cNvPr id="10" name="Slide Number Placeholder 9"/>
          <p:cNvSpPr>
            <a:spLocks noGrp="1"/>
          </p:cNvSpPr>
          <p:nvPr>
            <p:ph type="sldNum" sz="quarter" idx="10"/>
          </p:nvPr>
        </p:nvSpPr>
        <p:spPr/>
        <p:txBody>
          <a:bodyPr/>
          <a:lstStyle/>
          <a:p>
            <a:fld id="{2A34BAF5-3BC2-464E-8836-0A0C1A3BE8A9}" type="slidenum">
              <a:rPr lang="en-US"/>
              <a:pPr/>
              <a:t>8</a:t>
            </a:fld>
            <a:endParaRPr lang="en-US"/>
          </a:p>
        </p:txBody>
      </p:sp>
      <p:graphicFrame>
        <p:nvGraphicFramePr>
          <p:cNvPr id="5" name="Diagram 4"/>
          <p:cNvGraphicFramePr/>
          <p:nvPr>
            <p:extLst>
              <p:ext uri="{D42A27DB-BD31-4B8C-83A1-F6EECF244321}">
                <p14:modId xmlns:p14="http://schemas.microsoft.com/office/powerpoint/2010/main" val="2106813903"/>
              </p:ext>
            </p:extLst>
          </p:nvPr>
        </p:nvGraphicFramePr>
        <p:xfrm>
          <a:off x="457200" y="381000"/>
          <a:ext cx="8686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sz="4000" dirty="0">
                <a:ea typeface="ＭＳ Ｐゴシック" pitchFamily="-1" charset="-128"/>
                <a:cs typeface="ＭＳ Ｐゴシック" pitchFamily="-1" charset="-128"/>
              </a:rPr>
              <a:t>Small and Large Group Planning </a:t>
            </a:r>
          </a:p>
        </p:txBody>
      </p:sp>
      <p:sp>
        <p:nvSpPr>
          <p:cNvPr id="2" name="Slide Number Placeholder 1"/>
          <p:cNvSpPr>
            <a:spLocks noGrp="1"/>
          </p:cNvSpPr>
          <p:nvPr>
            <p:ph type="sldNum" sz="quarter" idx="10"/>
          </p:nvPr>
        </p:nvSpPr>
        <p:spPr/>
        <p:txBody>
          <a:bodyPr/>
          <a:lstStyle/>
          <a:p>
            <a:fld id="{F7977223-EB01-8C4F-99AD-F94BDCB90CAB}" type="slidenum">
              <a:rPr lang="en-US" smtClean="0"/>
              <a:pPr/>
              <a:t>80</a:t>
            </a:fld>
            <a:endParaRPr lang="en-US"/>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1115192" y="1518163"/>
            <a:ext cx="7114408" cy="4894310"/>
          </a:xfrm>
        </p:spPr>
      </p:pic>
      <p:sp>
        <p:nvSpPr>
          <p:cNvPr id="9" name="Content Placeholder 2"/>
          <p:cNvSpPr>
            <a:spLocks noGrp="1"/>
          </p:cNvSpPr>
          <p:nvPr>
            <p:ph sz="half" idx="1"/>
          </p:nvPr>
        </p:nvSpPr>
        <p:spPr>
          <a:xfrm>
            <a:off x="533400" y="5263636"/>
            <a:ext cx="8582809" cy="1594364"/>
          </a:xfrm>
          <a:solidFill>
            <a:srgbClr val="00B0F0"/>
          </a:solidFill>
        </p:spPr>
        <p:txBody>
          <a:bodyPr/>
          <a:lstStyle/>
          <a:p>
            <a:pPr marL="0" indent="0" eaLnBrk="1" hangingPunct="1">
              <a:buFont typeface="Arial" pitchFamily="-1" charset="0"/>
              <a:buNone/>
            </a:pPr>
            <a:r>
              <a:rPr lang="en-US" dirty="0">
                <a:ea typeface="ＭＳ Ｐゴシック" pitchFamily="-1" charset="-128"/>
                <a:cs typeface="ＭＳ Ｐゴシック" pitchFamily="-1" charset="-128"/>
              </a:rPr>
              <a:t>Use the data provided from </a:t>
            </a:r>
            <a:r>
              <a:rPr lang="en-US" dirty="0" err="1">
                <a:ea typeface="ＭＳ Ｐゴシック" pitchFamily="-1" charset="-128"/>
                <a:cs typeface="ＭＳ Ｐゴシック" pitchFamily="-1" charset="-128"/>
              </a:rPr>
              <a:t>DRDPtech</a:t>
            </a:r>
            <a:r>
              <a:rPr lang="en-US" dirty="0">
                <a:ea typeface="ＭＳ Ｐゴシック" pitchFamily="-1" charset="-128"/>
                <a:cs typeface="ＭＳ Ｐゴシック" pitchFamily="-1" charset="-128"/>
              </a:rPr>
              <a:t> to plan for individual children, as well as for small and large group activities. </a:t>
            </a:r>
          </a:p>
          <a:p>
            <a:pPr eaLnBrk="1" hangingPunct="1"/>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1652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900" decel="100000" fill="hold"/>
                                        <p:tgtEl>
                                          <p:spTgt spid="9">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bg/>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p:txBody>
          <a:bodyPr/>
          <a:lstStyle/>
          <a:p>
            <a:pPr eaLnBrk="1" hangingPunct="1"/>
            <a:r>
              <a:rPr lang="en-US" b="1" dirty="0">
                <a:solidFill>
                  <a:srgbClr val="FFCC00"/>
                </a:solidFill>
                <a:effectLst>
                  <a:outerShdw blurRad="38100" dist="38100" dir="2700000" algn="tl">
                    <a:srgbClr val="000000"/>
                  </a:outerShdw>
                </a:effectLst>
                <a:ea typeface="ＭＳ Ｐゴシック" pitchFamily="-84" charset="-128"/>
                <a:cs typeface="ＭＳ Ｐゴシック" pitchFamily="-84" charset="-128"/>
              </a:rPr>
              <a:t> </a:t>
            </a:r>
            <a:r>
              <a:rPr lang="en-US" dirty="0">
                <a:ea typeface="ＭＳ Ｐゴシック" pitchFamily="-84" charset="-128"/>
                <a:cs typeface="ＭＳ Ｐゴシック" pitchFamily="-84" charset="-128"/>
              </a:rPr>
              <a:t>All teachers…</a:t>
            </a:r>
          </a:p>
        </p:txBody>
      </p:sp>
      <p:sp>
        <p:nvSpPr>
          <p:cNvPr id="140291" name="Text Placeholder 4"/>
          <p:cNvSpPr>
            <a:spLocks noGrp="1"/>
          </p:cNvSpPr>
          <p:nvPr>
            <p:ph idx="1"/>
          </p:nvPr>
        </p:nvSpPr>
        <p:spPr>
          <a:xfrm>
            <a:off x="781050" y="1295400"/>
            <a:ext cx="7772400" cy="4495800"/>
          </a:xfrm>
        </p:spPr>
        <p:txBody>
          <a:bodyPr/>
          <a:lstStyle/>
          <a:p>
            <a:pPr marL="0" indent="0" algn="ctr" eaLnBrk="1" hangingPunct="1">
              <a:buFontTx/>
              <a:buNone/>
            </a:pPr>
            <a:r>
              <a:rPr lang="en-US" dirty="0">
                <a:ea typeface="ＭＳ Ｐゴシック" pitchFamily="-84" charset="-128"/>
                <a:cs typeface="ＭＳ Ｐゴシック" pitchFamily="-84" charset="-128"/>
              </a:rPr>
              <a:t>must use the results of assessments of children’s progress to support each child’s learning and development. </a:t>
            </a:r>
          </a:p>
        </p:txBody>
      </p:sp>
      <p:sp>
        <p:nvSpPr>
          <p:cNvPr id="10" name="Slide Number Placeholder 9"/>
          <p:cNvSpPr>
            <a:spLocks noGrp="1"/>
          </p:cNvSpPr>
          <p:nvPr>
            <p:ph type="sldNum" sz="quarter" idx="10"/>
          </p:nvPr>
        </p:nvSpPr>
        <p:spPr>
          <a:prstGeom prst="rect">
            <a:avLst/>
          </a:prstGeom>
        </p:spPr>
        <p:txBody>
          <a:bodyPr/>
          <a:lstStyle/>
          <a:p>
            <a:fld id="{86AC8CB2-1F26-DB4D-B9F5-3FC981E35D64}" type="slidenum">
              <a:rPr lang="en-US" smtClean="0"/>
              <a:pPr/>
              <a:t>81</a:t>
            </a:fld>
            <a:endParaRPr lang="en-US" dirty="0"/>
          </a:p>
        </p:txBody>
      </p:sp>
      <p:pic>
        <p:nvPicPr>
          <p:cNvPr id="7" name="Picture 5" descr="tch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3200400"/>
            <a:ext cx="4152900" cy="2770188"/>
          </a:xfrm>
          <a:prstGeom prst="rect">
            <a:avLst/>
          </a:prstGeom>
          <a:noFill/>
          <a:ln w="38100">
            <a:solidFill>
              <a:srgbClr val="FFCC00"/>
            </a:solidFill>
            <a:miter lim="800000"/>
            <a:headEnd/>
            <a:tailEnd/>
          </a:ln>
          <a:effectLst>
            <a:outerShdw dist="107763" dir="2700000" algn="ctr" rotWithShape="0">
              <a:srgbClr val="808080"/>
            </a:outerShdw>
          </a:effectLst>
        </p:spPr>
      </p:pic>
    </p:spTree>
    <p:extLst>
      <p:ext uri="{BB962C8B-B14F-4D97-AF65-F5344CB8AC3E}">
        <p14:creationId xmlns:p14="http://schemas.microsoft.com/office/powerpoint/2010/main" val="42643602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066800" y="228600"/>
            <a:ext cx="7239000" cy="1143000"/>
          </a:xfrm>
        </p:spPr>
        <p:txBody>
          <a:bodyPr/>
          <a:lstStyle/>
          <a:p>
            <a:pPr eaLnBrk="1" hangingPunct="1"/>
            <a:r>
              <a:rPr lang="en-US" sz="4000"/>
              <a:t>Writing a DRDP</a:t>
            </a:r>
            <a:br>
              <a:rPr lang="en-US" sz="4000"/>
            </a:br>
            <a:r>
              <a:rPr lang="en-US" sz="4000"/>
              <a:t>Summary of Findings</a:t>
            </a:r>
            <a:r>
              <a:rPr lang="en-US" sz="3200"/>
              <a:t> </a:t>
            </a:r>
          </a:p>
        </p:txBody>
      </p:sp>
      <p:sp>
        <p:nvSpPr>
          <p:cNvPr id="158722" name="Slide Number Placeholder 3"/>
          <p:cNvSpPr>
            <a:spLocks noGrp="1"/>
          </p:cNvSpPr>
          <p:nvPr>
            <p:ph type="sldNum" sz="quarter" idx="10"/>
          </p:nvPr>
        </p:nvSpPr>
        <p:spPr/>
        <p:txBody>
          <a:bodyPr/>
          <a:lstStyle/>
          <a:p>
            <a:fld id="{7A195CBA-3B39-944F-86BB-64F338399228}" type="slidenum">
              <a:rPr lang="en-US" sz="1000"/>
              <a:pPr/>
              <a:t>82</a:t>
            </a:fld>
            <a:endParaRPr lang="en-US" sz="1000"/>
          </a:p>
        </p:txBody>
      </p:sp>
      <p:pic>
        <p:nvPicPr>
          <p:cNvPr id="7" name="Content Placeholder 3" descr="EESD 3900.tiff"/>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1027" r="-1619"/>
          <a:stretch/>
        </p:blipFill>
        <p:spPr>
          <a:xfrm>
            <a:off x="1037190" y="1600199"/>
            <a:ext cx="5516009" cy="4099799"/>
          </a:xfrm>
        </p:spPr>
      </p:pic>
      <p:sp>
        <p:nvSpPr>
          <p:cNvPr id="158725" name="Text Box 6"/>
          <p:cNvSpPr txBox="1">
            <a:spLocks noChangeArrowheads="1"/>
          </p:cNvSpPr>
          <p:nvPr/>
        </p:nvSpPr>
        <p:spPr bwMode="auto">
          <a:xfrm>
            <a:off x="5410200" y="3276600"/>
            <a:ext cx="3505200" cy="2832100"/>
          </a:xfrm>
          <a:prstGeom prst="rect">
            <a:avLst/>
          </a:prstGeom>
          <a:solidFill>
            <a:srgbClr val="FEFFFC"/>
          </a:solidFill>
          <a:ln w="9525">
            <a:solidFill>
              <a:srgbClr val="000066"/>
            </a:solidFill>
            <a:miter lim="800000"/>
            <a:headEnd/>
            <a:tailEnd/>
          </a:ln>
        </p:spPr>
        <p:txBody>
          <a:bodyPr>
            <a:prstTxWarp prst="textNoShape">
              <a:avLst/>
            </a:prstTxWarp>
            <a:spAutoFit/>
          </a:bodyPr>
          <a:lstStyle/>
          <a:p>
            <a:pPr marL="342900" indent="-342900" algn="ctr" eaLnBrk="0" hangingPunct="0">
              <a:spcBef>
                <a:spcPct val="50000"/>
              </a:spcBef>
            </a:pPr>
            <a:r>
              <a:rPr lang="en-US" sz="2800" b="1" dirty="0"/>
              <a:t>DIRECTIONS:</a:t>
            </a:r>
            <a:endParaRPr lang="en-US" sz="2800" dirty="0"/>
          </a:p>
          <a:p>
            <a:pPr marL="234950" indent="-234950" eaLnBrk="0" hangingPunct="0">
              <a:spcBef>
                <a:spcPts val="1200"/>
              </a:spcBef>
            </a:pPr>
            <a:r>
              <a:rPr lang="en-US" sz="2400" dirty="0"/>
              <a:t>1. Review narrative and DRDP Group Data Summary.</a:t>
            </a:r>
          </a:p>
          <a:p>
            <a:pPr marL="342900" indent="-342900" eaLnBrk="0" hangingPunct="0">
              <a:spcBef>
                <a:spcPts val="1200"/>
              </a:spcBef>
            </a:pPr>
            <a:r>
              <a:rPr lang="en-US" sz="2400" dirty="0"/>
              <a:t>2. Identify </a:t>
            </a:r>
            <a:r>
              <a:rPr lang="en-US" sz="2400" b="1" dirty="0"/>
              <a:t>key findings.</a:t>
            </a:r>
          </a:p>
          <a:p>
            <a:pPr marL="342900" indent="-342900" eaLnBrk="0" hangingPunct="0">
              <a:spcBef>
                <a:spcPts val="1200"/>
              </a:spcBef>
            </a:pPr>
            <a:r>
              <a:rPr lang="en-US" sz="2400" dirty="0"/>
              <a:t>3. Draft </a:t>
            </a:r>
            <a:r>
              <a:rPr lang="en-US" sz="2400" b="1" dirty="0"/>
              <a:t>action steps.</a:t>
            </a:r>
          </a:p>
        </p:txBody>
      </p:sp>
    </p:spTree>
    <p:extLst>
      <p:ext uri="{BB962C8B-B14F-4D97-AF65-F5344CB8AC3E}">
        <p14:creationId xmlns:p14="http://schemas.microsoft.com/office/powerpoint/2010/main" val="18248869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p:txBody>
          <a:bodyPr/>
          <a:lstStyle/>
          <a:p>
            <a:pPr eaLnBrk="1" hangingPunct="1"/>
            <a:r>
              <a:rPr lang="en-US">
                <a:ea typeface="ＭＳ Ｐゴシック" pitchFamily="-65" charset="-128"/>
              </a:rPr>
              <a:t>Taking it </a:t>
            </a:r>
            <a:br>
              <a:rPr lang="en-US">
                <a:ea typeface="ＭＳ Ｐゴシック" pitchFamily="-65" charset="-128"/>
              </a:rPr>
            </a:br>
            <a:r>
              <a:rPr lang="en-US">
                <a:ea typeface="ＭＳ Ｐゴシック" pitchFamily="-65" charset="-128"/>
              </a:rPr>
              <a:t>Back to the Agency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body" sz="half" idx="1"/>
          </p:nvPr>
        </p:nvSpPr>
        <p:spPr>
          <a:xfrm>
            <a:off x="838200" y="609600"/>
            <a:ext cx="3276600" cy="4343400"/>
          </a:xfrm>
          <a:solidFill>
            <a:srgbClr val="FEFFFC"/>
          </a:solidFill>
        </p:spPr>
        <p:txBody>
          <a:bodyPr/>
          <a:lstStyle/>
          <a:p>
            <a:pPr marL="0" indent="0" algn="ctr" eaLnBrk="1" hangingPunct="1">
              <a:spcBef>
                <a:spcPct val="0"/>
              </a:spcBef>
              <a:buFontTx/>
              <a:buNone/>
            </a:pPr>
            <a:r>
              <a:rPr lang="en-US">
                <a:solidFill>
                  <a:srgbClr val="1A2AE8"/>
                </a:solidFill>
                <a:ea typeface="ＭＳ Ｐゴシック" pitchFamily="-65" charset="-128"/>
              </a:rPr>
              <a:t>Use the Self-Study Checklist for Program/Agency </a:t>
            </a:r>
            <a:br>
              <a:rPr lang="en-US">
                <a:solidFill>
                  <a:srgbClr val="1A2AE8"/>
                </a:solidFill>
                <a:ea typeface="ＭＳ Ｐゴシック" pitchFamily="-65" charset="-128"/>
              </a:rPr>
            </a:br>
            <a:r>
              <a:rPr lang="en-US">
                <a:solidFill>
                  <a:srgbClr val="1A2AE8"/>
                </a:solidFill>
                <a:ea typeface="ＭＳ Ｐゴシック" pitchFamily="-65" charset="-128"/>
              </a:rPr>
              <a:t>Administrators to plan agency/contract calendar</a:t>
            </a:r>
            <a:br>
              <a:rPr lang="en-US">
                <a:solidFill>
                  <a:srgbClr val="1A2AE8"/>
                </a:solidFill>
                <a:ea typeface="ＭＳ Ｐゴシック" pitchFamily="-65" charset="-128"/>
              </a:rPr>
            </a:br>
            <a:endParaRPr lang="en-US">
              <a:solidFill>
                <a:srgbClr val="1A2AE8"/>
              </a:solidFill>
              <a:ea typeface="ＭＳ Ｐゴシック" pitchFamily="-65" charset="-128"/>
            </a:endParaRPr>
          </a:p>
        </p:txBody>
      </p:sp>
      <p:sp>
        <p:nvSpPr>
          <p:cNvPr id="6" name="Slide Number Placeholder 5"/>
          <p:cNvSpPr>
            <a:spLocks noGrp="1"/>
          </p:cNvSpPr>
          <p:nvPr>
            <p:ph type="sldNum" sz="quarter" idx="10"/>
          </p:nvPr>
        </p:nvSpPr>
        <p:spPr/>
        <p:txBody>
          <a:bodyPr/>
          <a:lstStyle/>
          <a:p>
            <a:fld id="{874D9718-0D32-624E-A1B5-685BB4DFA8BA}" type="slidenum">
              <a:rPr lang="en-US"/>
              <a:pPr/>
              <a:t>84</a:t>
            </a:fld>
            <a:endParaRPr lang="en-US"/>
          </a:p>
        </p:txBody>
      </p:sp>
      <p:pic>
        <p:nvPicPr>
          <p:cNvPr id="7"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529221" y="1066800"/>
            <a:ext cx="3935369" cy="5029200"/>
          </a:xfrm>
          <a:prstGeom prst="rect">
            <a:avLst/>
          </a:prstGeom>
          <a:ln w="38100" cap="sq">
            <a:solidFill>
              <a:srgbClr val="000000"/>
            </a:solidFill>
            <a:prstDash val="solid"/>
            <a:miter lim="800000"/>
          </a:ln>
          <a:effectLst>
            <a:outerShdw blurRad="50800" dist="38100" dir="13500000" algn="br" rotWithShape="0">
              <a:prstClr val="black">
                <a:alpha val="40000"/>
              </a:prst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Grp="1" noChangeArrowheads="1"/>
          </p:cNvSpPr>
          <p:nvPr>
            <p:ph type="body" sz="half" idx="1"/>
          </p:nvPr>
        </p:nvSpPr>
        <p:spPr>
          <a:xfrm>
            <a:off x="685800" y="914400"/>
            <a:ext cx="3505200" cy="4495800"/>
          </a:xfrm>
          <a:solidFill>
            <a:srgbClr val="FEFFFC"/>
          </a:solidFill>
        </p:spPr>
        <p:txBody>
          <a:bodyPr/>
          <a:lstStyle/>
          <a:p>
            <a:pPr marL="0" indent="0" algn="ctr" eaLnBrk="1" hangingPunct="1">
              <a:spcBef>
                <a:spcPct val="0"/>
              </a:spcBef>
              <a:buFontTx/>
              <a:buNone/>
            </a:pPr>
            <a:r>
              <a:rPr lang="en-US" dirty="0">
                <a:solidFill>
                  <a:srgbClr val="1A2AE8"/>
                </a:solidFill>
                <a:ea typeface="ＭＳ Ｐゴシック" pitchFamily="-65" charset="-128"/>
              </a:rPr>
              <a:t>Use the </a:t>
            </a:r>
          </a:p>
          <a:p>
            <a:pPr marL="0" indent="0" algn="ctr" eaLnBrk="1" hangingPunct="1">
              <a:spcBef>
                <a:spcPct val="0"/>
              </a:spcBef>
              <a:buFontTx/>
              <a:buNone/>
            </a:pPr>
            <a:r>
              <a:rPr lang="en-US" dirty="0">
                <a:solidFill>
                  <a:srgbClr val="1A2AE8"/>
                </a:solidFill>
                <a:ea typeface="ＭＳ Ｐゴシック" pitchFamily="-65" charset="-128"/>
              </a:rPr>
              <a:t>Self-Study Checklist for Classroom/Family </a:t>
            </a:r>
            <a:br>
              <a:rPr lang="en-US" dirty="0">
                <a:solidFill>
                  <a:srgbClr val="1A2AE8"/>
                </a:solidFill>
                <a:ea typeface="ＭＳ Ｐゴシック" pitchFamily="-65" charset="-128"/>
              </a:rPr>
            </a:br>
            <a:r>
              <a:rPr lang="en-US" dirty="0">
                <a:solidFill>
                  <a:srgbClr val="1A2AE8"/>
                </a:solidFill>
                <a:ea typeface="ＭＳ Ｐゴシック" pitchFamily="-65" charset="-128"/>
              </a:rPr>
              <a:t>Childcare Home</a:t>
            </a:r>
          </a:p>
          <a:p>
            <a:pPr marL="0" indent="0" algn="ctr" eaLnBrk="1" hangingPunct="1">
              <a:spcBef>
                <a:spcPct val="0"/>
              </a:spcBef>
              <a:buFontTx/>
              <a:buNone/>
            </a:pPr>
            <a:r>
              <a:rPr lang="en-US" dirty="0">
                <a:solidFill>
                  <a:srgbClr val="1A2AE8"/>
                </a:solidFill>
                <a:ea typeface="ＭＳ Ｐゴシック" pitchFamily="-65" charset="-128"/>
              </a:rPr>
              <a:t>Network Staff</a:t>
            </a:r>
          </a:p>
          <a:p>
            <a:pPr marL="0" indent="0" algn="ctr" eaLnBrk="1" hangingPunct="1">
              <a:spcBef>
                <a:spcPct val="0"/>
              </a:spcBef>
              <a:buFontTx/>
              <a:buNone/>
            </a:pPr>
            <a:r>
              <a:rPr lang="en-US" dirty="0">
                <a:solidFill>
                  <a:srgbClr val="1A2AE8"/>
                </a:solidFill>
                <a:ea typeface="ＭＳ Ｐゴシック" pitchFamily="-65" charset="-128"/>
              </a:rPr>
              <a:t>to plan classroom/group</a:t>
            </a:r>
          </a:p>
          <a:p>
            <a:pPr marL="0" indent="0" algn="ctr" eaLnBrk="1" hangingPunct="1">
              <a:spcBef>
                <a:spcPct val="0"/>
              </a:spcBef>
              <a:buFontTx/>
              <a:buNone/>
            </a:pPr>
            <a:r>
              <a:rPr lang="en-US" dirty="0">
                <a:solidFill>
                  <a:srgbClr val="1A2AE8"/>
                </a:solidFill>
                <a:ea typeface="ＭＳ Ｐゴシック" pitchFamily="-65" charset="-128"/>
              </a:rPr>
              <a:t>calendar</a:t>
            </a:r>
            <a:br>
              <a:rPr lang="en-US" sz="2800" dirty="0">
                <a:solidFill>
                  <a:srgbClr val="1A2AE8"/>
                </a:solidFill>
                <a:ea typeface="ＭＳ Ｐゴシック" pitchFamily="-65" charset="-128"/>
              </a:rPr>
            </a:br>
            <a:endParaRPr lang="en-US" sz="2800" dirty="0">
              <a:solidFill>
                <a:srgbClr val="1A2AE8"/>
              </a:solidFill>
              <a:ea typeface="ＭＳ Ｐゴシック" pitchFamily="-65" charset="-128"/>
            </a:endParaRPr>
          </a:p>
        </p:txBody>
      </p:sp>
      <p:sp>
        <p:nvSpPr>
          <p:cNvPr id="6" name="Slide Number Placeholder 5"/>
          <p:cNvSpPr>
            <a:spLocks noGrp="1"/>
          </p:cNvSpPr>
          <p:nvPr>
            <p:ph type="sldNum" sz="quarter" idx="10"/>
          </p:nvPr>
        </p:nvSpPr>
        <p:spPr/>
        <p:txBody>
          <a:bodyPr/>
          <a:lstStyle/>
          <a:p>
            <a:fld id="{6D25F0C1-F84A-CD44-B40F-D3F1E59C98CB}" type="slidenum">
              <a:rPr lang="en-US"/>
              <a:pPr/>
              <a:t>85</a:t>
            </a:fld>
            <a:endParaRPr lang="en-US"/>
          </a:p>
        </p:txBody>
      </p:sp>
      <p:pic>
        <p:nvPicPr>
          <p:cNvPr id="7" name="Content Placeholder 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4876800" y="1600200"/>
            <a:ext cx="3927919" cy="4724400"/>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sz="3600" dirty="0">
                <a:ea typeface="ＭＳ Ｐゴシック" pitchFamily="-65" charset="-128"/>
              </a:rPr>
              <a:t>CDE Guidance</a:t>
            </a:r>
            <a:br>
              <a:rPr lang="en-US" sz="3600" dirty="0">
                <a:ea typeface="ＭＳ Ｐゴシック" pitchFamily="-65" charset="-128"/>
              </a:rPr>
            </a:br>
            <a:r>
              <a:rPr lang="en-US" sz="3600" dirty="0">
                <a:ea typeface="ＭＳ Ｐゴシック" pitchFamily="-65" charset="-128"/>
              </a:rPr>
              <a:t>Management Bulletin June 2015</a:t>
            </a:r>
          </a:p>
        </p:txBody>
      </p:sp>
      <p:sp>
        <p:nvSpPr>
          <p:cNvPr id="78851" name="Content Placeholder 2"/>
          <p:cNvSpPr>
            <a:spLocks noGrp="1"/>
          </p:cNvSpPr>
          <p:nvPr>
            <p:ph idx="1"/>
          </p:nvPr>
        </p:nvSpPr>
        <p:spPr>
          <a:xfrm>
            <a:off x="971990" y="1536502"/>
            <a:ext cx="7772400" cy="4800600"/>
          </a:xfrm>
        </p:spPr>
        <p:txBody>
          <a:bodyPr/>
          <a:lstStyle/>
          <a:p>
            <a:pPr marL="0" indent="0">
              <a:buFontTx/>
              <a:buNone/>
            </a:pPr>
            <a:r>
              <a:rPr lang="en-US" dirty="0"/>
              <a:t>Effective Fall 2015, the DRDP (2015) is required for all EESD programs that  provide early education and care for children ages early infancy to kindergarten entry. It is also required for all preschool children with IEPs and for all infants and toddlers with IFSPs.</a:t>
            </a:r>
            <a:endParaRPr lang="en-US" dirty="0">
              <a:ea typeface="ＭＳ Ｐゴシック" pitchFamily="-65" charset="-128"/>
            </a:endParaRPr>
          </a:p>
        </p:txBody>
      </p:sp>
      <p:sp>
        <p:nvSpPr>
          <p:cNvPr id="78853" name="Slide Number Placeholder 5"/>
          <p:cNvSpPr>
            <a:spLocks noGrp="1"/>
          </p:cNvSpPr>
          <p:nvPr>
            <p:ph type="sldNum" sz="quarter" idx="10"/>
          </p:nvPr>
        </p:nvSpPr>
        <p:spPr>
          <a:noFill/>
        </p:spPr>
        <p:txBody>
          <a:bodyPr/>
          <a:lstStyle/>
          <a:p>
            <a:fld id="{996F3264-A376-4646-BCD1-FEB3926AD60E}" type="slidenum">
              <a:rPr lang="en-US"/>
              <a:pPr/>
              <a:t>9</a:t>
            </a:fld>
            <a:endParaRPr lang="en-US"/>
          </a:p>
        </p:txBody>
      </p:sp>
      <p:sp>
        <p:nvSpPr>
          <p:cNvPr id="2" name="TextBox 1">
            <a:extLst>
              <a:ext uri="{FF2B5EF4-FFF2-40B4-BE49-F238E27FC236}">
                <a16:creationId xmlns:a16="http://schemas.microsoft.com/office/drawing/2014/main" id="{24F7D25D-A90A-E745-959B-9EEDA1870F45}"/>
              </a:ext>
            </a:extLst>
          </p:cNvPr>
          <p:cNvSpPr txBox="1"/>
          <p:nvPr/>
        </p:nvSpPr>
        <p:spPr>
          <a:xfrm>
            <a:off x="868017" y="5410200"/>
            <a:ext cx="7876900" cy="954107"/>
          </a:xfrm>
          <a:prstGeom prst="rect">
            <a:avLst/>
          </a:prstGeom>
          <a:noFill/>
        </p:spPr>
        <p:txBody>
          <a:bodyPr wrap="none" rtlCol="0">
            <a:spAutoFit/>
          </a:bodyPr>
          <a:lstStyle/>
          <a:p>
            <a:r>
              <a:rPr lang="en-US" sz="2800" dirty="0">
                <a:hlinkClick r:id="rId3"/>
              </a:rPr>
              <a:t>https://www.cde.ca.gov/sp/cd/ci/progspeclist.asp</a:t>
            </a:r>
            <a:endParaRPr lang="en-US" sz="2800" dirty="0"/>
          </a:p>
          <a:p>
            <a:endParaRPr lang="en-US" sz="28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LAPSEDTIME" val="22.36"/>
  <p:tag name="AUDIO_ID" val="271"/>
  <p:tag name="TIMELINE" val="6.9"/>
  <p:tag name="ARTICULATE_SLIDE_NAV" val="15"/>
  <p:tag name="ARTICULATE_SLIDE_GUID" val="510374a1-292a-4474-a30b-9d33a00748b6"/>
</p:tagLst>
</file>

<file path=ppt/tags/tag2.xml><?xml version="1.0" encoding="utf-8"?>
<p:tagLst xmlns:a="http://schemas.openxmlformats.org/drawingml/2006/main" xmlns:r="http://schemas.openxmlformats.org/officeDocument/2006/relationships" xmlns:p="http://schemas.openxmlformats.org/presentationml/2006/main">
  <p:tag name="ELAPSEDTIME" val="9.906"/>
  <p:tag name="AUDIO_ID" val="272"/>
  <p:tag name="ARTICULATE_SLIDE_NAV" val="16"/>
  <p:tag name="ARTICULATE_SLIDE_GUID" val="74baa6fe-cf68-41a1-9829-808b120f1155"/>
</p:tagLst>
</file>

<file path=ppt/tags/tag3.xml><?xml version="1.0" encoding="utf-8"?>
<p:tagLst xmlns:a="http://schemas.openxmlformats.org/drawingml/2006/main" xmlns:r="http://schemas.openxmlformats.org/officeDocument/2006/relationships" xmlns:p="http://schemas.openxmlformats.org/presentationml/2006/main">
  <p:tag name="ELAPSEDTIME" val="29.344"/>
  <p:tag name="AUDIO_ID" val="276"/>
  <p:tag name="TIMELINE" val="6.6/12.1/16.5/22.5"/>
  <p:tag name="ARTICULATE_SLIDE_NAV" val="20"/>
  <p:tag name="ARTICULATE_SLIDE_GUID" val="677340b1-f56a-4696-b33e-7185bdc5cd28"/>
</p:tagLst>
</file>

<file path=ppt/tags/tag4.xml><?xml version="1.0" encoding="utf-8"?>
<p:tagLst xmlns:a="http://schemas.openxmlformats.org/drawingml/2006/main" xmlns:r="http://schemas.openxmlformats.org/officeDocument/2006/relationships" xmlns:p="http://schemas.openxmlformats.org/presentationml/2006/main">
  <p:tag name="ELAPSEDTIME" val="10.859"/>
  <p:tag name="AUDIO_ID" val="256"/>
  <p:tag name="ARTICULATE_SLIDE_NAV" val="1"/>
  <p:tag name="ARTICULATE_SLIDE_GUID" val="c2b3df92-413a-4fc8-9214-24504411d4e6"/>
</p:tagLst>
</file>

<file path=ppt/tags/tag5.xml><?xml version="1.0" encoding="utf-8"?>
<p:tagLst xmlns:a="http://schemas.openxmlformats.org/drawingml/2006/main" xmlns:r="http://schemas.openxmlformats.org/officeDocument/2006/relationships" xmlns:p="http://schemas.openxmlformats.org/presentationml/2006/main">
  <p:tag name="ELAPSEDTIME" val="57.015"/>
  <p:tag name="AUDIO_ID" val="277"/>
  <p:tag name="ARTICULATE_SLIDE_NAV" val="21"/>
  <p:tag name="ARTICULATE_SLIDE_GUID" val="84b8503d-9e23-4aa6-9f7e-30ee08bf29a1"/>
</p:tagLst>
</file>

<file path=ppt/theme/theme1.xml><?xml version="1.0" encoding="utf-8"?>
<a:theme xmlns:a="http://schemas.openxmlformats.org/drawingml/2006/main" name="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mudge">
  <a:themeElements>
    <a:clrScheme name="">
      <a:dk1>
        <a:srgbClr val="000000"/>
      </a:dk1>
      <a:lt1>
        <a:srgbClr val="D2B725"/>
      </a:lt1>
      <a:dk2>
        <a:srgbClr val="000000"/>
      </a:dk2>
      <a:lt2>
        <a:srgbClr val="806512"/>
      </a:lt2>
      <a:accent1>
        <a:srgbClr val="FBFF83"/>
      </a:accent1>
      <a:accent2>
        <a:srgbClr val="E6FF8F"/>
      </a:accent2>
      <a:accent3>
        <a:srgbClr val="E5D8AC"/>
      </a:accent3>
      <a:accent4>
        <a:srgbClr val="000000"/>
      </a:accent4>
      <a:accent5>
        <a:srgbClr val="FDFFC1"/>
      </a:accent5>
      <a:accent6>
        <a:srgbClr val="D0E781"/>
      </a:accent6>
      <a:hlink>
        <a:srgbClr val="3333CC"/>
      </a:hlink>
      <a:folHlink>
        <a:srgbClr val="FFE2B8"/>
      </a:folHlink>
    </a:clrScheme>
    <a:fontScheme name="4_Smudg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8000" b="0" i="0" u="none" strike="noStrike" cap="none" normalizeH="0" baseline="0">
            <a:ln>
              <a:noFill/>
            </a:ln>
            <a:solidFill>
              <a:schemeClr val="tx1"/>
            </a:solidFill>
            <a:effectLst/>
            <a:latin typeface="Arial" pitchFamily="-109" charset="0"/>
          </a:defRPr>
        </a:defPPr>
      </a:lstStyle>
    </a:lnDef>
  </a:objectDefaults>
  <a:extraClrSchemeLst>
    <a:extraClrScheme>
      <a:clrScheme name="4_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HD:Desktop Folder:Francine:Training Development:ppt:trainingfmrc212</Template>
  <TotalTime>10286</TotalTime>
  <Words>6879</Words>
  <Application>Microsoft Macintosh PowerPoint</Application>
  <PresentationFormat>On-screen Show (4:3)</PresentationFormat>
  <Paragraphs>831</Paragraphs>
  <Slides>85</Slides>
  <Notes>85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85</vt:i4>
      </vt:variant>
    </vt:vector>
  </HeadingPairs>
  <TitlesOfParts>
    <vt:vector size="93" baseType="lpstr">
      <vt:lpstr>ＭＳ Ｐゴシック</vt:lpstr>
      <vt:lpstr>ＭＳ Ｐゴシック</vt:lpstr>
      <vt:lpstr>Arial</vt:lpstr>
      <vt:lpstr>Times</vt:lpstr>
      <vt:lpstr>Times New Roman</vt:lpstr>
      <vt:lpstr>Wingdings</vt:lpstr>
      <vt:lpstr>Smudge</vt:lpstr>
      <vt:lpstr>4_Smudge</vt:lpstr>
      <vt:lpstr>Session III</vt:lpstr>
      <vt:lpstr>We observe…</vt:lpstr>
      <vt:lpstr>As children participate in the typical daily program </vt:lpstr>
      <vt:lpstr>Collected documentation includes:</vt:lpstr>
      <vt:lpstr>DRDP serves as a way to…</vt:lpstr>
      <vt:lpstr>PowerPoint Presentation</vt:lpstr>
      <vt:lpstr>DRDP provides…</vt:lpstr>
      <vt:lpstr>The DRDP provides a</vt:lpstr>
      <vt:lpstr>CDE Guidance Management Bulletin June 2015</vt:lpstr>
      <vt:lpstr>Desired Results Access Project: </vt:lpstr>
      <vt:lpstr>CDE Guidance  Management Bulletin June 2015</vt:lpstr>
      <vt:lpstr>CDE Guidance Management Bulletin June 2015</vt:lpstr>
      <vt:lpstr>Treasure Hunt - Version 1</vt:lpstr>
      <vt:lpstr>DRDP Guidelines</vt:lpstr>
      <vt:lpstr>  Teachers and staff need to become familiar with the DRDP </vt:lpstr>
      <vt:lpstr>The DRDP was developed  by the:</vt:lpstr>
      <vt:lpstr>PowerPoint Presentation</vt:lpstr>
      <vt:lpstr>Build A Tower </vt:lpstr>
      <vt:lpstr>Key Points </vt:lpstr>
      <vt:lpstr>Why was it important to align the DRDP to the foundations?</vt:lpstr>
      <vt:lpstr>What is the relationship between the DRDP and the foundations?</vt:lpstr>
      <vt:lpstr>DRDP- Infant Toddler </vt:lpstr>
      <vt:lpstr>DRDP- Preschool</vt:lpstr>
      <vt:lpstr>DRDP- School-Age </vt:lpstr>
      <vt:lpstr>Compare and Contrast</vt:lpstr>
      <vt:lpstr>Navigation Map </vt:lpstr>
      <vt:lpstr>Remember, the examples listed…</vt:lpstr>
      <vt:lpstr> DRDP at a Glance  </vt:lpstr>
      <vt:lpstr>PowerPoint Presentation</vt:lpstr>
      <vt:lpstr>The DRDP is an </vt:lpstr>
      <vt:lpstr>PowerPoint Presentation</vt:lpstr>
      <vt:lpstr>PowerPoint Presentation</vt:lpstr>
      <vt:lpstr>Develop Methods for Recording Observations and Collecting Evidence</vt:lpstr>
      <vt:lpstr>Noticing Descriptions and Interpretations</vt:lpstr>
      <vt:lpstr>Still Photo Observation</vt:lpstr>
      <vt:lpstr>Definitions: Descriptive and Interpretive</vt:lpstr>
      <vt:lpstr>Steps to Completing the DRDP </vt:lpstr>
      <vt:lpstr>Complete the Information Page</vt:lpstr>
      <vt:lpstr>PowerPoint Presentation</vt:lpstr>
      <vt:lpstr>           A Deeper Look at the             Descriptors  </vt:lpstr>
      <vt:lpstr>Using the Descriptor</vt:lpstr>
      <vt:lpstr>PowerPoint Presentation</vt:lpstr>
      <vt:lpstr>Using the Descriptor</vt:lpstr>
      <vt:lpstr>           A Deeper Look at the             Descriptors  </vt:lpstr>
      <vt:lpstr>Cognition Sample</vt:lpstr>
      <vt:lpstr>        A Deeper Look at the                     Descriptors</vt:lpstr>
      <vt:lpstr>Developmental Level Activity</vt:lpstr>
      <vt:lpstr>PowerPoint Presentation</vt:lpstr>
      <vt:lpstr>Developmental Level Activity</vt:lpstr>
      <vt:lpstr>Lunch Break</vt:lpstr>
      <vt:lpstr>Review the collected evidence and  reflect on the child’s development</vt:lpstr>
      <vt:lpstr>How do children demonstrate a developmental level is mastered?</vt:lpstr>
      <vt:lpstr>Based on observations, fill-in one bubble that best describes the child’s latest developmental level mastered     </vt:lpstr>
      <vt:lpstr>PowerPoint Presentation</vt:lpstr>
      <vt:lpstr>    Emerging</vt:lpstr>
      <vt:lpstr>Not Yet at the Earliest  Developmental Level </vt:lpstr>
      <vt:lpstr> Unable to Rate</vt:lpstr>
      <vt:lpstr>Conditional Measures </vt:lpstr>
      <vt:lpstr>Conditional Measures</vt:lpstr>
      <vt:lpstr>Preschool English-Language Development Measures</vt:lpstr>
      <vt:lpstr>English-Language Development Measures</vt:lpstr>
      <vt:lpstr>Child’s Language Information</vt:lpstr>
      <vt:lpstr>The New Developmental Levels  for ELD</vt:lpstr>
      <vt:lpstr>Assessing Children Who Are Dual Language Learners </vt:lpstr>
      <vt:lpstr> Code Switching </vt:lpstr>
      <vt:lpstr>Key points for LLD &amp; ELD </vt:lpstr>
      <vt:lpstr>Completing a Developmental Profile</vt:lpstr>
      <vt:lpstr>Into Practice </vt:lpstr>
      <vt:lpstr>The Child’s Developmental Progress form is designed to…</vt:lpstr>
      <vt:lpstr>Child’s Developmental Progress Form</vt:lpstr>
      <vt:lpstr>Completing the Child’s  Developmental Progress Form</vt:lpstr>
      <vt:lpstr>DRDP Online©  *Now required of all EESD programs*</vt:lpstr>
      <vt:lpstr>DRDP data is compiled by…</vt:lpstr>
      <vt:lpstr>What is DRDP Online©?</vt:lpstr>
      <vt:lpstr>DRDP Online© Reports</vt:lpstr>
      <vt:lpstr>DRDP Summary of Findings</vt:lpstr>
      <vt:lpstr>What’s are the Curriculum Frameworks?</vt:lpstr>
      <vt:lpstr>What does the framework do?</vt:lpstr>
      <vt:lpstr> Tips When Planning</vt:lpstr>
      <vt:lpstr>Small and Large Group Planning </vt:lpstr>
      <vt:lpstr> All teachers…</vt:lpstr>
      <vt:lpstr>Writing a DRDP Summary of Findings </vt:lpstr>
      <vt:lpstr>Taking it  Back to the Agency</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Desired Results for Children and Families</dc:title>
  <dc:creator>CIHS</dc:creator>
  <cp:lastModifiedBy>Megan Wilson</cp:lastModifiedBy>
  <cp:revision>855</cp:revision>
  <cp:lastPrinted>2003-02-13T23:37:51Z</cp:lastPrinted>
  <dcterms:created xsi:type="dcterms:W3CDTF">2014-09-11T17:08:34Z</dcterms:created>
  <dcterms:modified xsi:type="dcterms:W3CDTF">2018-09-11T23:22:42Z</dcterms:modified>
</cp:coreProperties>
</file>