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2.xml" ContentType="application/vnd.openxmlformats-officedocument.presentationml.tags+xml"/>
  <Override PartName="/ppt/notesSlides/notesSlide57.xml" ContentType="application/vnd.openxmlformats-officedocument.presentationml.notesSlide+xml"/>
  <Override PartName="/ppt/tags/tag3.xml" ContentType="application/vnd.openxmlformats-officedocument.presentationml.tags+xml"/>
  <Override PartName="/ppt/notesSlides/notesSlide58.xml" ContentType="application/vnd.openxmlformats-officedocument.presentationml.notesSlide+xml"/>
  <Override PartName="/ppt/tags/tag4.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5.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0" r:id="rId1"/>
  </p:sldMasterIdLst>
  <p:notesMasterIdLst>
    <p:notesMasterId r:id="rId85"/>
  </p:notesMasterIdLst>
  <p:handoutMasterIdLst>
    <p:handoutMasterId r:id="rId86"/>
  </p:handoutMasterIdLst>
  <p:sldIdLst>
    <p:sldId id="874" r:id="rId2"/>
    <p:sldId id="711" r:id="rId3"/>
    <p:sldId id="712" r:id="rId4"/>
    <p:sldId id="713" r:id="rId5"/>
    <p:sldId id="715" r:id="rId6"/>
    <p:sldId id="921" r:id="rId7"/>
    <p:sldId id="717" r:id="rId8"/>
    <p:sldId id="1337" r:id="rId9"/>
    <p:sldId id="720" r:id="rId10"/>
    <p:sldId id="823" r:id="rId11"/>
    <p:sldId id="721" r:id="rId12"/>
    <p:sldId id="723" r:id="rId13"/>
    <p:sldId id="724" r:id="rId14"/>
    <p:sldId id="725" r:id="rId15"/>
    <p:sldId id="726" r:id="rId16"/>
    <p:sldId id="875" r:id="rId17"/>
    <p:sldId id="795" r:id="rId18"/>
    <p:sldId id="796" r:id="rId19"/>
    <p:sldId id="728" r:id="rId20"/>
    <p:sldId id="729" r:id="rId21"/>
    <p:sldId id="813" r:id="rId22"/>
    <p:sldId id="916" r:id="rId23"/>
    <p:sldId id="730" r:id="rId24"/>
    <p:sldId id="731" r:id="rId25"/>
    <p:sldId id="878" r:id="rId26"/>
    <p:sldId id="732" r:id="rId27"/>
    <p:sldId id="877" r:id="rId28"/>
    <p:sldId id="799" r:id="rId29"/>
    <p:sldId id="736" r:id="rId30"/>
    <p:sldId id="737" r:id="rId31"/>
    <p:sldId id="739" r:id="rId32"/>
    <p:sldId id="740" r:id="rId33"/>
    <p:sldId id="741" r:id="rId34"/>
    <p:sldId id="742" r:id="rId35"/>
    <p:sldId id="743" r:id="rId36"/>
    <p:sldId id="744" r:id="rId37"/>
    <p:sldId id="745" r:id="rId38"/>
    <p:sldId id="746" r:id="rId39"/>
    <p:sldId id="879" r:id="rId40"/>
    <p:sldId id="884" r:id="rId41"/>
    <p:sldId id="880" r:id="rId42"/>
    <p:sldId id="881" r:id="rId43"/>
    <p:sldId id="882" r:id="rId44"/>
    <p:sldId id="883" r:id="rId45"/>
    <p:sldId id="752" r:id="rId46"/>
    <p:sldId id="753" r:id="rId47"/>
    <p:sldId id="819" r:id="rId48"/>
    <p:sldId id="755" r:id="rId49"/>
    <p:sldId id="756" r:id="rId50"/>
    <p:sldId id="901" r:id="rId51"/>
    <p:sldId id="900" r:id="rId52"/>
    <p:sldId id="895" r:id="rId53"/>
    <p:sldId id="896" r:id="rId54"/>
    <p:sldId id="897" r:id="rId55"/>
    <p:sldId id="898" r:id="rId56"/>
    <p:sldId id="899" r:id="rId57"/>
    <p:sldId id="890" r:id="rId58"/>
    <p:sldId id="892" r:id="rId59"/>
    <p:sldId id="891" r:id="rId60"/>
    <p:sldId id="893" r:id="rId61"/>
    <p:sldId id="903" r:id="rId62"/>
    <p:sldId id="904" r:id="rId63"/>
    <p:sldId id="894" r:id="rId64"/>
    <p:sldId id="1336" r:id="rId65"/>
    <p:sldId id="765" r:id="rId66"/>
    <p:sldId id="766" r:id="rId67"/>
    <p:sldId id="767" r:id="rId68"/>
    <p:sldId id="768" r:id="rId69"/>
    <p:sldId id="771" r:id="rId70"/>
    <p:sldId id="769" r:id="rId71"/>
    <p:sldId id="772" r:id="rId72"/>
    <p:sldId id="1326" r:id="rId73"/>
    <p:sldId id="1316" r:id="rId74"/>
    <p:sldId id="1069" r:id="rId75"/>
    <p:sldId id="908" r:id="rId76"/>
    <p:sldId id="909" r:id="rId77"/>
    <p:sldId id="907" r:id="rId78"/>
    <p:sldId id="914" r:id="rId79"/>
    <p:sldId id="871" r:id="rId80"/>
    <p:sldId id="906" r:id="rId81"/>
    <p:sldId id="915" r:id="rId82"/>
    <p:sldId id="818" r:id="rId83"/>
    <p:sldId id="849" r:id="rId84"/>
  </p:sldIdLst>
  <p:sldSz cx="12192000" cy="6858000"/>
  <p:notesSz cx="7315200" cy="9601200"/>
  <p:defaultTextStyle>
    <a:defPPr>
      <a:defRPr lang="en-US"/>
    </a:defPPr>
    <a:lvl1pPr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1pPr>
    <a:lvl2pPr marL="4572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2pPr>
    <a:lvl3pPr marL="9144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3pPr>
    <a:lvl4pPr marL="13716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4pPr>
    <a:lvl5pPr marL="18288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aff" initials="" lastIdx="1" clrIdx="0"/>
  <p:cmAuthor id="1" name="Microsoft Office User" initials="MOU" lastIdx="24"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482"/>
    <a:srgbClr val="99FFCC"/>
    <a:srgbClr val="CCFFFF"/>
    <a:srgbClr val="79DCFF"/>
    <a:srgbClr val="FEFFF4"/>
    <a:srgbClr val="FFCC00"/>
    <a:srgbClr val="D2E7FE"/>
    <a:srgbClr val="969696"/>
    <a:srgbClr val="BDDEFF"/>
    <a:srgbClr val="FFC7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3" autoAdjust="0"/>
    <p:restoredTop sz="58668" autoAdjust="0"/>
  </p:normalViewPr>
  <p:slideViewPr>
    <p:cSldViewPr>
      <p:cViewPr varScale="1">
        <p:scale>
          <a:sx n="47" d="100"/>
          <a:sy n="47" d="100"/>
        </p:scale>
        <p:origin x="1090" y="38"/>
      </p:cViewPr>
      <p:guideLst>
        <p:guide orient="horz" pos="2160"/>
        <p:guide pos="3840"/>
      </p:guideLst>
    </p:cSldViewPr>
  </p:slideViewPr>
  <p:outlineViewPr>
    <p:cViewPr>
      <p:scale>
        <a:sx n="33" d="100"/>
        <a:sy n="33" d="100"/>
      </p:scale>
      <p:origin x="0" y="-28450"/>
    </p:cViewPr>
  </p:outlineViewPr>
  <p:notesTextViewPr>
    <p:cViewPr>
      <p:scale>
        <a:sx n="100" d="100"/>
        <a:sy n="100" d="100"/>
      </p:scale>
      <p:origin x="0" y="0"/>
    </p:cViewPr>
  </p:notesTextViewPr>
  <p:sorterViewPr>
    <p:cViewPr varScale="1">
      <p:scale>
        <a:sx n="100" d="100"/>
        <a:sy n="100" d="100"/>
      </p:scale>
      <p:origin x="0" y="-10080"/>
    </p:cViewPr>
  </p:sorterViewPr>
  <p:notesViewPr>
    <p:cSldViewPr>
      <p:cViewPr varScale="1">
        <p:scale>
          <a:sx n="60" d="100"/>
          <a:sy n="60" d="100"/>
        </p:scale>
        <p:origin x="3101" y="-83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03779"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dirty="0">
                <a:latin typeface="Times" pitchFamily="-107" charset="0"/>
                <a:ea typeface="+mn-ea"/>
                <a:cs typeface="+mn-cs"/>
              </a:defRPr>
            </a:lvl1pPr>
          </a:lstStyle>
          <a:p>
            <a:pPr>
              <a:defRPr/>
            </a:pPr>
            <a:endParaRPr lang="en-US" dirty="0"/>
          </a:p>
        </p:txBody>
      </p:sp>
      <p:sp>
        <p:nvSpPr>
          <p:cNvPr id="203780"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03781"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latin typeface="Times" pitchFamily="-65" charset="0"/>
              </a:defRPr>
            </a:lvl1pPr>
          </a:lstStyle>
          <a:p>
            <a:fld id="{871A6AAD-2246-4D4C-9C23-1252DBD76062}" type="slidenum">
              <a:rPr lang="en-US"/>
              <a:pPr/>
              <a:t>‹#›</a:t>
            </a:fld>
            <a:endParaRPr lang="en-US" dirty="0"/>
          </a:p>
        </p:txBody>
      </p:sp>
    </p:spTree>
    <p:extLst>
      <p:ext uri="{BB962C8B-B14F-4D97-AF65-F5344CB8AC3E}">
        <p14:creationId xmlns:p14="http://schemas.microsoft.com/office/powerpoint/2010/main" val="148026746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051"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dirty="0">
                <a:latin typeface="Times" pitchFamily="-107" charset="0"/>
                <a:ea typeface="+mn-ea"/>
                <a:cs typeface="+mn-cs"/>
              </a:defRPr>
            </a:lvl1pPr>
          </a:lstStyle>
          <a:p>
            <a:pPr>
              <a:defRPr/>
            </a:pPr>
            <a:endParaRPr lang="en-US" dirty="0"/>
          </a:p>
        </p:txBody>
      </p:sp>
      <p:sp>
        <p:nvSpPr>
          <p:cNvPr id="181252" name="Rectangle 4"/>
          <p:cNvSpPr>
            <a:spLocks noGrp="1" noRot="1" noChangeAspect="1" noChangeArrowheads="1" noTextEdit="1"/>
          </p:cNvSpPr>
          <p:nvPr>
            <p:ph type="sldImg" idx="2"/>
          </p:nvPr>
        </p:nvSpPr>
        <p:spPr bwMode="auto">
          <a:xfrm>
            <a:off x="228600" y="1341368"/>
            <a:ext cx="4292601" cy="2416175"/>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558994" y="4495309"/>
            <a:ext cx="625753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dirty="0"/>
              <a:t>Click to edit Master text styles</a:t>
            </a:r>
          </a:p>
          <a:p>
            <a:pPr lvl="0"/>
            <a:r>
              <a:rPr lang="en-US" noProof="0" dirty="0"/>
              <a:t>Second level</a:t>
            </a:r>
          </a:p>
          <a:p>
            <a:pPr lvl="0"/>
            <a:r>
              <a:rPr lang="en-US" noProof="0" dirty="0"/>
              <a:t>Third level</a:t>
            </a:r>
          </a:p>
          <a:p>
            <a:pPr lvl="0"/>
            <a:r>
              <a:rPr lang="en-US" noProof="0" dirty="0"/>
              <a:t>Fourth level</a:t>
            </a:r>
          </a:p>
          <a:p>
            <a:pPr lvl="0"/>
            <a:r>
              <a:rPr lang="en-US" noProof="0" dirty="0"/>
              <a:t>Fifth level</a:t>
            </a:r>
          </a:p>
        </p:txBody>
      </p:sp>
      <p:sp>
        <p:nvSpPr>
          <p:cNvPr id="205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dirty="0"/>
          </a:p>
        </p:txBody>
      </p:sp>
      <p:sp>
        <p:nvSpPr>
          <p:cNvPr id="2" name="TextBox 1"/>
          <p:cNvSpPr txBox="1"/>
          <p:nvPr/>
        </p:nvSpPr>
        <p:spPr>
          <a:xfrm>
            <a:off x="448065" y="799004"/>
            <a:ext cx="6257535" cy="430887"/>
          </a:xfrm>
          <a:prstGeom prst="rect">
            <a:avLst/>
          </a:prstGeom>
          <a:noFill/>
        </p:spPr>
        <p:txBody>
          <a:bodyPr wrap="square" rtlCol="0">
            <a:spAutoFit/>
          </a:bodyPr>
          <a:lstStyle/>
          <a:p>
            <a:r>
              <a:rPr lang="en-US" sz="1100" b="1" dirty="0"/>
              <a:t>DESIRED RESULTS TRAINING                                                               SESSION 3: DRDP</a:t>
            </a:r>
            <a:r>
              <a:rPr lang="en-US" sz="1100" b="1" baseline="0" dirty="0"/>
              <a:t> </a:t>
            </a:r>
          </a:p>
          <a:p>
            <a:r>
              <a:rPr lang="en-US" sz="1100" b="1" baseline="0" dirty="0"/>
              <a:t>                                                                                                                            </a:t>
            </a:r>
            <a:r>
              <a:rPr lang="en-US" sz="1100" b="1" dirty="0"/>
              <a:t>Handout</a:t>
            </a:r>
            <a:r>
              <a:rPr lang="en-US" sz="1100" b="1" baseline="0" dirty="0"/>
              <a:t>               </a:t>
            </a:r>
            <a:endParaRPr lang="en-US" sz="1100" b="1" dirty="0"/>
          </a:p>
        </p:txBody>
      </p:sp>
      <p:sp>
        <p:nvSpPr>
          <p:cNvPr id="3" name="TextBox 2"/>
          <p:cNvSpPr txBox="1"/>
          <p:nvPr/>
        </p:nvSpPr>
        <p:spPr>
          <a:xfrm>
            <a:off x="4815681" y="1569523"/>
            <a:ext cx="1828800" cy="276999"/>
          </a:xfrm>
          <a:prstGeom prst="rect">
            <a:avLst/>
          </a:prstGeom>
          <a:noFill/>
        </p:spPr>
        <p:txBody>
          <a:bodyPr wrap="square" rtlCol="0">
            <a:spAutoFit/>
          </a:bodyPr>
          <a:lstStyle/>
          <a:p>
            <a:pPr algn="ctr"/>
            <a:r>
              <a:rPr lang="en-US" sz="1200" b="1" dirty="0"/>
              <a:t>None</a:t>
            </a:r>
          </a:p>
        </p:txBody>
      </p:sp>
    </p:spTree>
    <p:extLst>
      <p:ext uri="{BB962C8B-B14F-4D97-AF65-F5344CB8AC3E}">
        <p14:creationId xmlns:p14="http://schemas.microsoft.com/office/powerpoint/2010/main" val="317024955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ts val="0"/>
      </a:spcBef>
      <a:spcAft>
        <a:spcPct val="0"/>
      </a:spcAft>
      <a:defRPr sz="1600" kern="1200">
        <a:solidFill>
          <a:schemeClr val="tx1"/>
        </a:solidFill>
        <a:latin typeface="Arial" pitchFamily="34" charset="0"/>
        <a:ea typeface="ＭＳ Ｐゴシック" pitchFamily="34" charset="-128"/>
        <a:cs typeface="Arial" pitchFamily="34" charset="0"/>
      </a:defRPr>
    </a:lvl1pPr>
    <a:lvl2pPr marL="742950" indent="-28575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2pPr>
    <a:lvl3pPr marL="11430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3pPr>
    <a:lvl4pPr marL="16002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4pPr>
    <a:lvl5pPr marL="20574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desiredresults.us/drdp-online-resources"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Notes Placeholder 2"/>
          <p:cNvSpPr>
            <a:spLocks noGrp="1"/>
          </p:cNvSpPr>
          <p:nvPr>
            <p:ph type="body" idx="1"/>
          </p:nvPr>
        </p:nvSpPr>
        <p:spPr/>
        <p:txBody>
          <a:bodyPr/>
          <a:lstStyle/>
          <a:p>
            <a:r>
              <a:rPr lang="en-US" b="1" dirty="0"/>
              <a:t>Script:</a:t>
            </a:r>
          </a:p>
          <a:p>
            <a:r>
              <a:rPr lang="en-US" dirty="0"/>
              <a:t>In this session, participants will learn about the Desired Results Developmental Profile (DRDP). </a:t>
            </a:r>
          </a:p>
          <a:p>
            <a:endParaRPr lang="en-US" dirty="0"/>
          </a:p>
          <a:p>
            <a:r>
              <a:rPr lang="en-US" dirty="0"/>
              <a:t>We will focus on observation skills, rating the DRDP, collecting the DRDP data, the Summary of Findings, and the Child’s Developmental Progress form.</a:t>
            </a:r>
          </a:p>
          <a:p>
            <a:endParaRPr lang="en-US" dirty="0"/>
          </a:p>
        </p:txBody>
      </p:sp>
      <p:sp>
        <p:nvSpPr>
          <p:cNvPr id="13" name="Slide Image Placeholder 12">
            <a:extLst>
              <a:ext uri="{FF2B5EF4-FFF2-40B4-BE49-F238E27FC236}">
                <a16:creationId xmlns:a16="http://schemas.microsoft.com/office/drawing/2014/main" id="{72EB17FF-3481-402B-A3EE-0BCEE5F1952F}"/>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144226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Rectangle 1027"/>
          <p:cNvSpPr>
            <a:spLocks noGrp="1" noChangeArrowheads="1"/>
          </p:cNvSpPr>
          <p:nvPr>
            <p:ph type="body" idx="1"/>
          </p:nvPr>
        </p:nvSpPr>
        <p:spPr/>
        <p:txBody>
          <a:bodyPr/>
          <a:lstStyle/>
          <a:p>
            <a:r>
              <a:rPr lang="en-US" b="1" dirty="0"/>
              <a:t>Trainer note: </a:t>
            </a:r>
          </a:p>
          <a:p>
            <a:r>
              <a:rPr lang="en-US" dirty="0"/>
              <a:t>DR Access Project is a website to discover requirements specific to Special Education programs</a:t>
            </a:r>
          </a:p>
          <a:p>
            <a:endParaRPr lang="en-US" dirty="0"/>
          </a:p>
          <a:p>
            <a:r>
              <a:rPr lang="en-US" dirty="0"/>
              <a:t>Participants may have additional questions about DRDP Access. Encourage them to visit the website listed on the screen to get additional information.</a:t>
            </a:r>
          </a:p>
        </p:txBody>
      </p:sp>
      <p:sp>
        <p:nvSpPr>
          <p:cNvPr id="8" name="Slide Image Placeholder 7">
            <a:extLst>
              <a:ext uri="{FF2B5EF4-FFF2-40B4-BE49-F238E27FC236}">
                <a16:creationId xmlns:a16="http://schemas.microsoft.com/office/drawing/2014/main" id="{117B716A-3F9E-4D42-92A3-387E3FD11574}"/>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940398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Notes Placeholder 2"/>
          <p:cNvSpPr>
            <a:spLocks noGrp="1"/>
          </p:cNvSpPr>
          <p:nvPr>
            <p:ph type="body" idx="1"/>
          </p:nvPr>
        </p:nvSpPr>
        <p:spPr/>
        <p:txBody>
          <a:bodyPr/>
          <a:lstStyle/>
          <a:p>
            <a:r>
              <a:rPr lang="en-US" b="1" dirty="0"/>
              <a:t>Script:</a:t>
            </a:r>
          </a:p>
          <a:p>
            <a:r>
              <a:rPr lang="en-US" dirty="0"/>
              <a:t>More details can be found in appendix A of the DRDP assessment.</a:t>
            </a:r>
          </a:p>
          <a:p>
            <a:endParaRPr lang="en-US" dirty="0"/>
          </a:p>
          <a:p>
            <a:r>
              <a:rPr lang="en-US" dirty="0"/>
              <a:t>Direct participants to appendix A and have them read and share about the two columns. </a:t>
            </a:r>
          </a:p>
        </p:txBody>
      </p:sp>
      <p:sp>
        <p:nvSpPr>
          <p:cNvPr id="4" name="Slide Image Placeholder 3">
            <a:extLst>
              <a:ext uri="{FF2B5EF4-FFF2-40B4-BE49-F238E27FC236}">
                <a16:creationId xmlns:a16="http://schemas.microsoft.com/office/drawing/2014/main" id="{E3B2DFD7-FC2F-431E-B122-6A71D0F38A62}"/>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840767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3"/>
          <p:cNvSpPr>
            <a:spLocks noGrp="1" noChangeArrowheads="1"/>
          </p:cNvSpPr>
          <p:nvPr>
            <p:ph type="body" idx="1"/>
          </p:nvPr>
        </p:nvSpPr>
        <p:spPr/>
        <p:txBody>
          <a:bodyPr/>
          <a:lstStyle/>
          <a:p>
            <a:r>
              <a:rPr lang="en-US" dirty="0"/>
              <a:t>Activity: Treasure Hunt </a:t>
            </a:r>
          </a:p>
          <a:p>
            <a:endParaRPr lang="en-US" dirty="0"/>
          </a:p>
        </p:txBody>
      </p:sp>
      <p:sp>
        <p:nvSpPr>
          <p:cNvPr id="5" name="Slide Image Placeholder 4">
            <a:extLst>
              <a:ext uri="{FF2B5EF4-FFF2-40B4-BE49-F238E27FC236}">
                <a16:creationId xmlns:a16="http://schemas.microsoft.com/office/drawing/2014/main" id="{AC6AA988-D390-4782-BE1D-44FD9CF50A44}"/>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841923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Rectangle 3"/>
          <p:cNvSpPr>
            <a:spLocks noGrp="1" noChangeArrowheads="1"/>
          </p:cNvSpPr>
          <p:nvPr>
            <p:ph type="body" idx="1"/>
          </p:nvPr>
        </p:nvSpPr>
        <p:spPr/>
        <p:txBody>
          <a:bodyPr/>
          <a:lstStyle/>
          <a:p>
            <a:r>
              <a:rPr lang="en-US" b="1" dirty="0"/>
              <a:t>Script:</a:t>
            </a:r>
          </a:p>
          <a:p>
            <a:r>
              <a:rPr lang="en-US" dirty="0"/>
              <a:t>An age-appropriate version of the DRDP must be completed for all children enrolled in a California state-funded center or family child care home network. </a:t>
            </a:r>
          </a:p>
          <a:p>
            <a:endParaRPr lang="en-US" dirty="0"/>
          </a:p>
          <a:p>
            <a:r>
              <a:rPr lang="en-US" dirty="0"/>
              <a:t>Trainer Note: </a:t>
            </a:r>
          </a:p>
          <a:p>
            <a:r>
              <a:rPr lang="en-US" dirty="0"/>
              <a:t>Clarify how often and when DRDPs are required to be completed. In CDSS programs  Emphasize 60 calendar days from the enrollment date of children. Enrollment is typically determined to be the first date the child receives care. </a:t>
            </a:r>
          </a:p>
          <a:p>
            <a:endParaRPr lang="en-US" dirty="0"/>
          </a:p>
          <a:p>
            <a:endParaRPr lang="en-US" dirty="0"/>
          </a:p>
        </p:txBody>
      </p:sp>
      <p:sp>
        <p:nvSpPr>
          <p:cNvPr id="5" name="Slide Image Placeholder 4">
            <a:extLst>
              <a:ext uri="{FF2B5EF4-FFF2-40B4-BE49-F238E27FC236}">
                <a16:creationId xmlns:a16="http://schemas.microsoft.com/office/drawing/2014/main" id="{B9EB2E8D-22C3-4CDD-9AEC-45C34A32B473}"/>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611028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3"/>
          <p:cNvSpPr>
            <a:spLocks noGrp="1" noChangeArrowheads="1"/>
          </p:cNvSpPr>
          <p:nvPr>
            <p:ph type="body" idx="1"/>
          </p:nvPr>
        </p:nvSpPr>
        <p:spPr/>
        <p:txBody>
          <a:bodyPr/>
          <a:lstStyle/>
          <a:p>
            <a:r>
              <a:rPr lang="en-US" b="1" dirty="0"/>
              <a:t>Script:</a:t>
            </a:r>
          </a:p>
          <a:p>
            <a:r>
              <a:rPr lang="en-US" dirty="0"/>
              <a:t>Get to know the Desired Results, developmental domains, measures, definitions, developmental levels, and descriptors. Read through the introduction and appendices of the assessment for clarification.</a:t>
            </a:r>
          </a:p>
          <a:p>
            <a:endParaRPr lang="en-US" dirty="0"/>
          </a:p>
          <a:p>
            <a:r>
              <a:rPr lang="en-US" dirty="0"/>
              <a:t>The DRDP tool kit ideas, such as the mini-measures, are on the Desired Results website and are helpful in becoming familiar with the DRDP.</a:t>
            </a:r>
          </a:p>
          <a:p>
            <a:endParaRPr lang="en-US" dirty="0"/>
          </a:p>
        </p:txBody>
      </p:sp>
      <p:sp>
        <p:nvSpPr>
          <p:cNvPr id="5" name="Slide Image Placeholder 4">
            <a:extLst>
              <a:ext uri="{FF2B5EF4-FFF2-40B4-BE49-F238E27FC236}">
                <a16:creationId xmlns:a16="http://schemas.microsoft.com/office/drawing/2014/main" id="{1A610DF7-F61D-4F0C-ABE8-B38943FBD5A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145067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3"/>
          <p:cNvSpPr>
            <a:spLocks noGrp="1" noChangeArrowheads="1"/>
          </p:cNvSpPr>
          <p:nvPr>
            <p:ph type="body" idx="1"/>
          </p:nvPr>
        </p:nvSpPr>
        <p:spPr/>
        <p:txBody>
          <a:bodyPr/>
          <a:lstStyle/>
          <a:p>
            <a:r>
              <a:rPr lang="en-US" b="1" dirty="0"/>
              <a:t>Script:</a:t>
            </a:r>
          </a:p>
          <a:p>
            <a:r>
              <a:rPr lang="en-US" dirty="0"/>
              <a:t>WestEd and BEAR aligned the instruments and developed new measures.</a:t>
            </a:r>
          </a:p>
          <a:p>
            <a:endParaRPr lang="en-US" dirty="0"/>
          </a:p>
          <a:p>
            <a:r>
              <a:rPr lang="en-US" dirty="0"/>
              <a:t>BEAR provided overall direction for the study and summarized the data. </a:t>
            </a:r>
          </a:p>
          <a:p>
            <a:endParaRPr lang="en-US" dirty="0"/>
          </a:p>
          <a:p>
            <a:r>
              <a:rPr lang="en-US" dirty="0"/>
              <a:t>BEAR is the Berkeley Evaluation and Assessment Research Center.</a:t>
            </a:r>
          </a:p>
        </p:txBody>
      </p:sp>
      <p:sp>
        <p:nvSpPr>
          <p:cNvPr id="4" name="Slide Image Placeholder 3">
            <a:extLst>
              <a:ext uri="{FF2B5EF4-FFF2-40B4-BE49-F238E27FC236}">
                <a16:creationId xmlns:a16="http://schemas.microsoft.com/office/drawing/2014/main" id="{31FFBD81-9786-43B3-B55B-13982F717409}"/>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94926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Notes Placeholder 2"/>
          <p:cNvSpPr>
            <a:spLocks noGrp="1"/>
          </p:cNvSpPr>
          <p:nvPr>
            <p:ph type="body" idx="1"/>
          </p:nvPr>
        </p:nvSpPr>
        <p:spPr/>
        <p:txBody>
          <a:bodyPr/>
          <a:lstStyle/>
          <a:p>
            <a:r>
              <a:rPr lang="en-US" b="1" dirty="0"/>
              <a:t>Script:</a:t>
            </a:r>
          </a:p>
          <a:p>
            <a:r>
              <a:rPr lang="en-US" dirty="0"/>
              <a:t>The DRDP aligns with the:</a:t>
            </a:r>
          </a:p>
          <a:p>
            <a:pPr marL="285750" indent="-285750">
              <a:buFont typeface="Arial" panose="020B0604020202020204" pitchFamily="34" charset="0"/>
              <a:buChar char="•"/>
            </a:pPr>
            <a:r>
              <a:rPr lang="en-US" dirty="0"/>
              <a:t>Infant and Toddler Early Learning and Development Foundations </a:t>
            </a:r>
          </a:p>
          <a:p>
            <a:pPr marL="285750" indent="-285750">
              <a:buFont typeface="Arial" panose="020B0604020202020204" pitchFamily="34" charset="0"/>
              <a:buChar char="•"/>
            </a:pPr>
            <a:r>
              <a:rPr lang="en-US" dirty="0"/>
              <a:t>Preschool Learning Foundations, Volumes 1-3</a:t>
            </a:r>
          </a:p>
          <a:p>
            <a:pPr marL="285750" indent="-285750">
              <a:buFont typeface="Arial" panose="020B0604020202020204" pitchFamily="34" charset="0"/>
              <a:buChar char="•"/>
            </a:pPr>
            <a:r>
              <a:rPr lang="en-US" dirty="0"/>
              <a:t>Common Core Standards</a:t>
            </a:r>
          </a:p>
          <a:p>
            <a:pPr marL="285750" indent="-285750">
              <a:buFont typeface="Arial" panose="020B0604020202020204" pitchFamily="34" charset="0"/>
              <a:buChar char="•"/>
            </a:pPr>
            <a:r>
              <a:rPr lang="en-US" dirty="0"/>
              <a:t>Head Start Child Development and Early Learning Framework</a:t>
            </a:r>
          </a:p>
          <a:p>
            <a:endParaRPr lang="en-US" dirty="0"/>
          </a:p>
          <a:p>
            <a:r>
              <a:rPr lang="en-US" dirty="0"/>
              <a:t>Now let’s look at the instrument in more detail…</a:t>
            </a:r>
          </a:p>
        </p:txBody>
      </p:sp>
      <p:sp>
        <p:nvSpPr>
          <p:cNvPr id="4" name="Slide Image Placeholder 3">
            <a:extLst>
              <a:ext uri="{FF2B5EF4-FFF2-40B4-BE49-F238E27FC236}">
                <a16:creationId xmlns:a16="http://schemas.microsoft.com/office/drawing/2014/main" id="{4EBA24FF-87F8-4D02-B5D8-77FCAD05CC1C}"/>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455316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Notes Placeholder 2"/>
          <p:cNvSpPr>
            <a:spLocks noGrp="1"/>
          </p:cNvSpPr>
          <p:nvPr>
            <p:ph type="body" idx="1"/>
          </p:nvPr>
        </p:nvSpPr>
        <p:spPr/>
        <p:txBody>
          <a:bodyPr/>
          <a:lstStyle/>
          <a:p>
            <a:r>
              <a:rPr lang="en-US" b="1" dirty="0"/>
              <a:t>Script:</a:t>
            </a:r>
          </a:p>
          <a:p>
            <a:r>
              <a:rPr lang="en-US" dirty="0"/>
              <a:t>Refer to DR-2015 Activity Sheet #3 – Build a Tower.</a:t>
            </a:r>
          </a:p>
          <a:p>
            <a:r>
              <a:rPr lang="en-US" dirty="0"/>
              <a:t>Have participants build a tower using any accessible material (cups, blocks, paper, etc.).  </a:t>
            </a:r>
          </a:p>
        </p:txBody>
      </p:sp>
      <p:sp>
        <p:nvSpPr>
          <p:cNvPr id="4" name="Slide Image Placeholder 3">
            <a:extLst>
              <a:ext uri="{FF2B5EF4-FFF2-40B4-BE49-F238E27FC236}">
                <a16:creationId xmlns:a16="http://schemas.microsoft.com/office/drawing/2014/main" id="{C93D94CC-6D82-41F4-8675-702EB24AD68D}"/>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116288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Notes Placeholder 2"/>
          <p:cNvSpPr>
            <a:spLocks noGrp="1"/>
          </p:cNvSpPr>
          <p:nvPr>
            <p:ph type="body" idx="1"/>
          </p:nvPr>
        </p:nvSpPr>
        <p:spPr/>
        <p:txBody>
          <a:bodyPr/>
          <a:lstStyle/>
          <a:p>
            <a:r>
              <a:rPr lang="en-US" b="1" dirty="0"/>
              <a:t>Script:</a:t>
            </a:r>
          </a:p>
          <a:p>
            <a:r>
              <a:rPr lang="en-US" dirty="0"/>
              <a:t>(This is the debrief slide.)</a:t>
            </a:r>
          </a:p>
          <a:p>
            <a:r>
              <a:rPr lang="en-US" dirty="0"/>
              <a:t>The purpose of the activity is to make a connection between having a foundation in order to support a structure. For us that structure is children’s learning. Our foundation is our California Preschool and Infant Toddler Learning and Development Foundations. These are important first steps in understanding child development and understanding the skills that children are capable of. </a:t>
            </a:r>
          </a:p>
          <a:p>
            <a:r>
              <a:rPr lang="en-US" dirty="0"/>
              <a:t> </a:t>
            </a:r>
          </a:p>
        </p:txBody>
      </p:sp>
      <p:sp>
        <p:nvSpPr>
          <p:cNvPr id="4" name="Slide Image Placeholder 3">
            <a:extLst>
              <a:ext uri="{FF2B5EF4-FFF2-40B4-BE49-F238E27FC236}">
                <a16:creationId xmlns:a16="http://schemas.microsoft.com/office/drawing/2014/main" id="{8FB0CBE0-C88D-423B-B09D-A9FFB95E937A}"/>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543325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Rectangle 3"/>
          <p:cNvSpPr>
            <a:spLocks noGrp="1" noChangeArrowheads="1"/>
          </p:cNvSpPr>
          <p:nvPr>
            <p:ph type="body" idx="1"/>
          </p:nvPr>
        </p:nvSpPr>
        <p:spPr/>
        <p:txBody>
          <a:bodyPr/>
          <a:lstStyle/>
          <a:p>
            <a:r>
              <a:rPr lang="en-US" b="1" dirty="0"/>
              <a:t>Script:</a:t>
            </a:r>
          </a:p>
          <a:p>
            <a:r>
              <a:rPr lang="en-US" dirty="0"/>
              <a:t>The state has taken care to build a cohesive system. </a:t>
            </a:r>
          </a:p>
          <a:p>
            <a:endParaRPr lang="en-US" dirty="0"/>
          </a:p>
          <a:p>
            <a:r>
              <a:rPr lang="en-US" dirty="0"/>
              <a:t>The foundations describe children’s learning and development. </a:t>
            </a:r>
          </a:p>
          <a:p>
            <a:endParaRPr lang="en-US" dirty="0"/>
          </a:p>
          <a:p>
            <a:r>
              <a:rPr lang="en-US" dirty="0"/>
              <a:t>Thus it is important that we are assessing what we want children to learn, and that we align it to what is appropriate for children of this age.</a:t>
            </a:r>
          </a:p>
        </p:txBody>
      </p:sp>
      <p:sp>
        <p:nvSpPr>
          <p:cNvPr id="4" name="Slide Image Placeholder 3">
            <a:extLst>
              <a:ext uri="{FF2B5EF4-FFF2-40B4-BE49-F238E27FC236}">
                <a16:creationId xmlns:a16="http://schemas.microsoft.com/office/drawing/2014/main" id="{12E25967-7FF7-43F0-9D20-F8736F2CA2F2}"/>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19311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ChangeArrowheads="1"/>
          </p:cNvSpPr>
          <p:nvPr>
            <p:ph type="body" idx="1"/>
          </p:nvPr>
        </p:nvSpPr>
        <p:spPr/>
        <p:txBody>
          <a:bodyPr/>
          <a:lstStyle/>
          <a:p>
            <a:r>
              <a:rPr lang="en-US" b="1" dirty="0"/>
              <a:t>Script:</a:t>
            </a:r>
          </a:p>
          <a:p>
            <a:r>
              <a:rPr lang="en-US" dirty="0"/>
              <a:t>Teachers observe children in their natural, daily activities. Agencies will be able to describe children’s achievements in learning and development to advocate the strengths and benefits of the program to families and the larger community. </a:t>
            </a:r>
          </a:p>
        </p:txBody>
      </p:sp>
      <p:sp>
        <p:nvSpPr>
          <p:cNvPr id="8" name="Slide Image Placeholder 7">
            <a:extLst>
              <a:ext uri="{FF2B5EF4-FFF2-40B4-BE49-F238E27FC236}">
                <a16:creationId xmlns:a16="http://schemas.microsoft.com/office/drawing/2014/main" id="{C58339D5-D425-4378-9AC9-32CDA155CB53}"/>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69469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4" name="Rectangle 3"/>
          <p:cNvSpPr>
            <a:spLocks noGrp="1" noChangeArrowheads="1"/>
          </p:cNvSpPr>
          <p:nvPr>
            <p:ph type="body" idx="1"/>
          </p:nvPr>
        </p:nvSpPr>
        <p:spPr/>
        <p:txBody>
          <a:bodyPr/>
          <a:lstStyle/>
          <a:p>
            <a:r>
              <a:rPr lang="en-US" b="1" dirty="0"/>
              <a:t>Script:</a:t>
            </a:r>
          </a:p>
          <a:p>
            <a:r>
              <a:rPr lang="en-US" dirty="0"/>
              <a:t>The developmental domains work in an integrated fashion to support all four Desired Results. Ways to use the foundations and DRDP together:</a:t>
            </a:r>
          </a:p>
          <a:p>
            <a:r>
              <a:rPr lang="en-US" dirty="0"/>
              <a:t>Read foundations at the beginning of the school year to understand development in a general way.</a:t>
            </a:r>
          </a:p>
          <a:p>
            <a:r>
              <a:rPr lang="en-US" dirty="0"/>
              <a:t>Complete the DRDP twice each year to see children’s progress.</a:t>
            </a:r>
          </a:p>
          <a:p>
            <a:endParaRPr lang="en-US" dirty="0"/>
          </a:p>
          <a:p>
            <a:r>
              <a:rPr lang="en-US" dirty="0"/>
              <a:t>Foundations provide the overall developmental landscape or backdrop. The DRDP helps determine where an individual child is on that backdrop.</a:t>
            </a:r>
          </a:p>
          <a:p>
            <a:endParaRPr lang="en-US" dirty="0"/>
          </a:p>
        </p:txBody>
      </p:sp>
      <p:sp>
        <p:nvSpPr>
          <p:cNvPr id="4" name="Slide Image Placeholder 3">
            <a:extLst>
              <a:ext uri="{FF2B5EF4-FFF2-40B4-BE49-F238E27FC236}">
                <a16:creationId xmlns:a16="http://schemas.microsoft.com/office/drawing/2014/main" id="{84E10AE2-2DB2-4EB4-A514-B59FD9D29E6A}"/>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720477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74725" y="4560888"/>
            <a:ext cx="5365750" cy="4887912"/>
          </a:xfrm>
        </p:spPr>
        <p:txBody>
          <a:bodyPr/>
          <a:lstStyle/>
          <a:p>
            <a:r>
              <a:rPr lang="en-US" sz="1400" b="1" dirty="0"/>
              <a:t>Script:</a:t>
            </a:r>
          </a:p>
          <a:p>
            <a:r>
              <a:rPr lang="en-US" sz="1400" dirty="0"/>
              <a:t>The DRDP is a full continuum assessment. The same assessment is used for all children, including children with IFSPs and IEPs. There is one assessment and there are five views of this assessment. The measures, however, are the same. This means that ATL-REG 1 is the same measure in all views. The difference is the number of measures in the different views. </a:t>
            </a:r>
          </a:p>
          <a:p>
            <a:pPr marL="285750" indent="-285750">
              <a:buFont typeface="Arial" panose="020B0604020202020204" pitchFamily="34" charset="0"/>
              <a:buChar char="•"/>
            </a:pPr>
            <a:r>
              <a:rPr lang="en-US" sz="1400" dirty="0"/>
              <a:t>Infant/Toddler Comprehensive View has 5 domains and 29 measures.</a:t>
            </a:r>
          </a:p>
          <a:p>
            <a:pPr marL="285750" indent="-285750">
              <a:buFont typeface="Arial" panose="020B0604020202020204" pitchFamily="34" charset="0"/>
              <a:buChar char="•"/>
            </a:pPr>
            <a:r>
              <a:rPr lang="en-US" sz="1400" dirty="0"/>
              <a:t>Infant /Toddler Essential View 5 domains and 21 measures.</a:t>
            </a:r>
          </a:p>
          <a:p>
            <a:pPr marL="285750" indent="-285750">
              <a:buFont typeface="Arial" panose="020B0604020202020204" pitchFamily="34" charset="0"/>
              <a:buChar char="•"/>
            </a:pPr>
            <a:r>
              <a:rPr lang="en-US" sz="1400" dirty="0"/>
              <a:t>Preschool Comprehensive View has 8 domains and  56 measures, 10 of those measures are conditional.</a:t>
            </a:r>
          </a:p>
          <a:p>
            <a:pPr marL="285750" indent="-285750">
              <a:buFont typeface="Arial" panose="020B0604020202020204" pitchFamily="34" charset="0"/>
              <a:buChar char="•"/>
            </a:pPr>
            <a:r>
              <a:rPr lang="en-US" sz="1400" dirty="0"/>
              <a:t>Preschool Fundamental View has 6 domains with 43 measures, thirteen of those measures are conditional. </a:t>
            </a:r>
          </a:p>
          <a:p>
            <a:pPr marL="285750" indent="-285750">
              <a:buFont typeface="Arial" panose="020B0604020202020204" pitchFamily="34" charset="0"/>
              <a:buChar char="•"/>
            </a:pPr>
            <a:r>
              <a:rPr lang="en-US" sz="1400" dirty="0"/>
              <a:t>Preschool Essential View has 6 developmental sub domains and 29 measures </a:t>
            </a:r>
          </a:p>
          <a:p>
            <a:pPr lvl="0"/>
            <a:r>
              <a:rPr lang="en-US" sz="1400" dirty="0"/>
              <a:t>The fundamental view only pertains to preschool aged children. The essential views of the assessment do not meet special education requirements.. Agencies choose which view will be used to assess children. </a:t>
            </a:r>
          </a:p>
          <a:p>
            <a:r>
              <a:rPr lang="en-US" sz="1400" dirty="0"/>
              <a:t>To learn about what adaptations a child with an IFSP or IEP needs please collaborate with the child’s service providers.</a:t>
            </a:r>
          </a:p>
          <a:p>
            <a:endParaRPr lang="en-US" sz="1400" dirty="0"/>
          </a:p>
          <a:p>
            <a:endParaRPr lang="en-US" sz="1400" dirty="0"/>
          </a:p>
        </p:txBody>
      </p:sp>
      <p:sp>
        <p:nvSpPr>
          <p:cNvPr id="7" name="Slide Image Placeholder 6">
            <a:extLst>
              <a:ext uri="{FF2B5EF4-FFF2-40B4-BE49-F238E27FC236}">
                <a16:creationId xmlns:a16="http://schemas.microsoft.com/office/drawing/2014/main" id="{2140689B-0EBC-48FC-83D4-94EEE2C380AE}"/>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811643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74725" y="4560888"/>
            <a:ext cx="5365750" cy="4735512"/>
          </a:xfrm>
        </p:spPr>
        <p:txBody>
          <a:bodyPr/>
          <a:lstStyle/>
          <a:p>
            <a:r>
              <a:rPr lang="en-US" b="1" dirty="0"/>
              <a:t>Script:</a:t>
            </a:r>
          </a:p>
          <a:p>
            <a:r>
              <a:rPr lang="en-US" dirty="0"/>
              <a:t>Programs may use either the DRDP-SA© (2010) Simplified Version or DRDP-SA© (2010) Complete Version.</a:t>
            </a:r>
          </a:p>
          <a:p>
            <a:r>
              <a:rPr lang="en-US" dirty="0"/>
              <a:t>Use the DRDP-SA© (2010) with school-age children from kindergarten through 12 years old, including those who have an individualized education program (IEP).</a:t>
            </a:r>
          </a:p>
          <a:p>
            <a:endParaRPr lang="en-US" dirty="0"/>
          </a:p>
          <a:p>
            <a:r>
              <a:rPr lang="en-US" dirty="0"/>
              <a:t>DRDP SA has two versions to choose from: </a:t>
            </a:r>
          </a:p>
          <a:p>
            <a:pPr marL="285750" indent="-285750">
              <a:buFont typeface="Arial" panose="020B0604020202020204" pitchFamily="34" charset="0"/>
              <a:buChar char="•"/>
            </a:pPr>
            <a:r>
              <a:rPr lang="en-US" dirty="0"/>
              <a:t>DRDP–SA complete version which has all 35 measures  </a:t>
            </a:r>
          </a:p>
          <a:p>
            <a:pPr marL="285750" indent="-285750">
              <a:buFont typeface="Arial" panose="020B0604020202020204" pitchFamily="34" charset="0"/>
              <a:buChar char="•"/>
            </a:pPr>
            <a:r>
              <a:rPr lang="en-US" dirty="0"/>
              <a:t>DRDP-SA© (2010) simplified version, which has 2 domains with 13 measures.</a:t>
            </a:r>
          </a:p>
          <a:p>
            <a:endParaRPr lang="en-US" dirty="0"/>
          </a:p>
          <a:p>
            <a:r>
              <a:rPr lang="en-US" dirty="0"/>
              <a:t>The DRDP-SA©(2010) was simplified because the other areas were already being assessed during the school day (e.g., reading, math, etc.). The state of California felt it was still important to assess Self and Social Development as well as Heath and Safety.</a:t>
            </a:r>
          </a:p>
          <a:p>
            <a:endParaRPr lang="en-US" dirty="0"/>
          </a:p>
        </p:txBody>
      </p:sp>
      <p:sp>
        <p:nvSpPr>
          <p:cNvPr id="7" name="Slide Image Placeholder 6">
            <a:extLst>
              <a:ext uri="{FF2B5EF4-FFF2-40B4-BE49-F238E27FC236}">
                <a16:creationId xmlns:a16="http://schemas.microsoft.com/office/drawing/2014/main" id="{529105B4-E7E8-47B6-B9B1-E7D6E51609DF}"/>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895546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Rectangle 3"/>
          <p:cNvSpPr>
            <a:spLocks noGrp="1" noChangeArrowheads="1"/>
          </p:cNvSpPr>
          <p:nvPr>
            <p:ph type="body" idx="1"/>
          </p:nvPr>
        </p:nvSpPr>
        <p:spPr/>
        <p:txBody>
          <a:bodyPr/>
          <a:lstStyle/>
          <a:p>
            <a:r>
              <a:rPr lang="en-US" dirty="0"/>
              <a:t>Activity: Compare and Contrast</a:t>
            </a:r>
          </a:p>
          <a:p>
            <a:endParaRPr lang="en-US" dirty="0"/>
          </a:p>
          <a:p>
            <a:r>
              <a:rPr lang="en-US" b="1" dirty="0"/>
              <a:t>Trainer Notes:</a:t>
            </a:r>
          </a:p>
          <a:p>
            <a:r>
              <a:rPr lang="en-US" dirty="0"/>
              <a:t>Point out the differences and similarities  between the Infant/Toddler View and the Preschool View of the DRDP (2015). </a:t>
            </a:r>
          </a:p>
          <a:p>
            <a:endParaRPr lang="en-US" dirty="0"/>
          </a:p>
          <a:p>
            <a:r>
              <a:rPr lang="en-US" dirty="0"/>
              <a:t>Point out the difference in the School Age assessment (developmental levels, measures numbered consecutively).</a:t>
            </a:r>
          </a:p>
        </p:txBody>
      </p:sp>
      <p:sp>
        <p:nvSpPr>
          <p:cNvPr id="5" name="Slide Image Placeholder 4">
            <a:extLst>
              <a:ext uri="{FF2B5EF4-FFF2-40B4-BE49-F238E27FC236}">
                <a16:creationId xmlns:a16="http://schemas.microsoft.com/office/drawing/2014/main" id="{C22A728C-EE56-4D59-B7BD-C6B62B81FD93}"/>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69342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2" name="Rectangle 3"/>
          <p:cNvSpPr>
            <a:spLocks noGrp="1" noChangeArrowheads="1"/>
          </p:cNvSpPr>
          <p:nvPr>
            <p:ph type="body" idx="1"/>
          </p:nvPr>
        </p:nvSpPr>
        <p:spPr/>
        <p:txBody>
          <a:bodyPr/>
          <a:lstStyle/>
          <a:p>
            <a:r>
              <a:rPr lang="en-US" b="1" dirty="0"/>
              <a:t>Script:</a:t>
            </a:r>
          </a:p>
          <a:p>
            <a:r>
              <a:rPr lang="en-US" dirty="0"/>
              <a:t>Let's look at all the elements of the DRDP measure page. Please fill in the empty boxes, as I click through the names. The back side provides the terms and definitions for the DRDP.</a:t>
            </a:r>
          </a:p>
        </p:txBody>
      </p:sp>
      <p:sp>
        <p:nvSpPr>
          <p:cNvPr id="4" name="Slide Image Placeholder 3">
            <a:extLst>
              <a:ext uri="{FF2B5EF4-FFF2-40B4-BE49-F238E27FC236}">
                <a16:creationId xmlns:a16="http://schemas.microsoft.com/office/drawing/2014/main" id="{33F94BAA-6237-462D-99F6-2F004A3D2D72}"/>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11355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Grp="1" noChangeArrowheads="1"/>
          </p:cNvSpPr>
          <p:nvPr>
            <p:ph type="body" idx="1"/>
          </p:nvPr>
        </p:nvSpPr>
        <p:spPr/>
        <p:txBody>
          <a:bodyPr/>
          <a:lstStyle/>
          <a:p>
            <a:r>
              <a:rPr lang="en-US" b="1" dirty="0"/>
              <a:t>Script:</a:t>
            </a:r>
          </a:p>
          <a:p>
            <a:r>
              <a:rPr lang="en-US" dirty="0"/>
              <a:t>The purpose of the examples is to help teachers clarify where the skills could be demonstrated, i.e., some ways a teacher might see the behavior.</a:t>
            </a:r>
          </a:p>
          <a:p>
            <a:endParaRPr lang="en-US" dirty="0"/>
          </a:p>
          <a:p>
            <a:r>
              <a:rPr lang="en-US" dirty="0"/>
              <a:t>Encourage staff to add examples of what they observe for the developmental levels.</a:t>
            </a:r>
          </a:p>
          <a:p>
            <a:endParaRPr lang="en-US" dirty="0"/>
          </a:p>
          <a:p>
            <a:r>
              <a:rPr lang="en-US" dirty="0"/>
              <a:t>The DRDP examples activity to do with staff is in the binder. </a:t>
            </a:r>
          </a:p>
        </p:txBody>
      </p:sp>
      <p:sp>
        <p:nvSpPr>
          <p:cNvPr id="5" name="Slide Image Placeholder 4">
            <a:extLst>
              <a:ext uri="{FF2B5EF4-FFF2-40B4-BE49-F238E27FC236}">
                <a16:creationId xmlns:a16="http://schemas.microsoft.com/office/drawing/2014/main" id="{938CDA8A-8879-4AF7-A98E-26D8BC097D08}"/>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434612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Rectangle 3"/>
          <p:cNvSpPr>
            <a:spLocks noGrp="1" noChangeArrowheads="1"/>
          </p:cNvSpPr>
          <p:nvPr>
            <p:ph type="body" idx="1"/>
          </p:nvPr>
        </p:nvSpPr>
        <p:spPr/>
        <p:txBody>
          <a:bodyPr/>
          <a:lstStyle/>
          <a:p>
            <a:r>
              <a:rPr lang="en-US" b="1" dirty="0"/>
              <a:t>Script:</a:t>
            </a:r>
          </a:p>
          <a:p>
            <a:r>
              <a:rPr lang="en-US" dirty="0"/>
              <a:t>The DRDP Domains and Measures at a Glance shows the developmental domains and number of measures in parenthesis for all age-level instruments:</a:t>
            </a:r>
          </a:p>
          <a:p>
            <a:pPr marL="285750" indent="-285750">
              <a:buFont typeface="Arial" panose="020B0604020202020204" pitchFamily="34" charset="0"/>
              <a:buChar char="•"/>
            </a:pPr>
            <a:r>
              <a:rPr lang="en-US" dirty="0"/>
              <a:t>29 measures in the DRDP I/T Comprehensive View</a:t>
            </a:r>
          </a:p>
          <a:p>
            <a:pPr marL="285750" indent="-285750">
              <a:buFont typeface="Arial" panose="020B0604020202020204" pitchFamily="34" charset="0"/>
              <a:buChar char="•"/>
            </a:pPr>
            <a:r>
              <a:rPr lang="en-US" dirty="0"/>
              <a:t>21 measures in the DRDP I/T Essential View</a:t>
            </a:r>
          </a:p>
          <a:p>
            <a:pPr marL="285750" lvl="0" indent="-285750">
              <a:buFont typeface="Arial" panose="020B0604020202020204" pitchFamily="34" charset="0"/>
              <a:buChar char="•"/>
            </a:pPr>
            <a:r>
              <a:rPr lang="en-US" dirty="0"/>
              <a:t>56 measures in the DRDP Preschool Comprehensive View</a:t>
            </a:r>
          </a:p>
          <a:p>
            <a:pPr marL="285750" indent="-285750">
              <a:buFont typeface="Arial" panose="020B0604020202020204" pitchFamily="34" charset="0"/>
              <a:buChar char="•"/>
            </a:pPr>
            <a:r>
              <a:rPr lang="en-US" dirty="0"/>
              <a:t>43 measures in the DRDP Preschool Fundamental View</a:t>
            </a:r>
          </a:p>
          <a:p>
            <a:pPr marL="285750" indent="-285750">
              <a:buFont typeface="Arial" panose="020B0604020202020204" pitchFamily="34" charset="0"/>
              <a:buChar char="•"/>
            </a:pPr>
            <a:r>
              <a:rPr lang="en-US" dirty="0"/>
              <a:t>29 measures in the DRDP Preschool Essential View</a:t>
            </a:r>
          </a:p>
          <a:p>
            <a:pPr marL="285750" indent="-285750">
              <a:buFont typeface="Arial" panose="020B0604020202020204" pitchFamily="34" charset="0"/>
              <a:buChar char="•"/>
            </a:pPr>
            <a:r>
              <a:rPr lang="en-US" dirty="0"/>
              <a:t>55 measures in the DRDP-K Comprehensive View</a:t>
            </a:r>
          </a:p>
          <a:p>
            <a:pPr marL="285750" indent="-285750">
              <a:buFont typeface="Arial" panose="020B0604020202020204" pitchFamily="34" charset="0"/>
              <a:buChar char="•"/>
            </a:pPr>
            <a:r>
              <a:rPr lang="en-US" dirty="0"/>
              <a:t>37 measures in the DRDP-K Fundamental View</a:t>
            </a:r>
          </a:p>
          <a:p>
            <a:pPr marL="285750" indent="-285750">
              <a:buFont typeface="Arial" panose="020B0604020202020204" pitchFamily="34" charset="0"/>
              <a:buChar char="•"/>
            </a:pPr>
            <a:r>
              <a:rPr lang="en-US" dirty="0"/>
              <a:t>33 measures in the DRDP-K Essential View</a:t>
            </a:r>
          </a:p>
          <a:p>
            <a:pPr marL="285750" indent="-285750">
              <a:buFont typeface="Arial" panose="020B0604020202020204" pitchFamily="34" charset="0"/>
              <a:buChar char="•"/>
            </a:pPr>
            <a:r>
              <a:rPr lang="en-US" dirty="0"/>
              <a:t>25 measures in the DRDP-K Snapshot View</a:t>
            </a:r>
          </a:p>
          <a:p>
            <a:pPr marL="285750" indent="-285750">
              <a:buFont typeface="Arial" panose="020B0604020202020204" pitchFamily="34" charset="0"/>
              <a:buChar char="•"/>
            </a:pPr>
            <a:r>
              <a:rPr lang="en-US" dirty="0"/>
              <a:t>DRDP-SA Complete Version has 31 measures and the DRDP-SA Simplified Version has 13 measures</a:t>
            </a:r>
          </a:p>
        </p:txBody>
      </p:sp>
      <p:sp>
        <p:nvSpPr>
          <p:cNvPr id="8" name="Slide Image Placeholder 7">
            <a:extLst>
              <a:ext uri="{FF2B5EF4-FFF2-40B4-BE49-F238E27FC236}">
                <a16:creationId xmlns:a16="http://schemas.microsoft.com/office/drawing/2014/main" id="{ADD926E0-4EB1-495C-BCCA-B7E92F7ED611}"/>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330892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3"/>
          <p:cNvSpPr>
            <a:spLocks noGrp="1" noChangeArrowheads="1"/>
          </p:cNvSpPr>
          <p:nvPr>
            <p:ph type="body" idx="1"/>
          </p:nvPr>
        </p:nvSpPr>
        <p:spPr/>
        <p:txBody>
          <a:bodyPr/>
          <a:lstStyle/>
          <a:p>
            <a:r>
              <a:rPr lang="en-US" b="1" dirty="0"/>
              <a:t>Script:</a:t>
            </a:r>
          </a:p>
          <a:p>
            <a:r>
              <a:rPr lang="en-US" dirty="0"/>
              <a:t>These are the four components of the DRDP – the 4 Ds. </a:t>
            </a:r>
          </a:p>
          <a:p>
            <a:endParaRPr lang="en-US" b="1" dirty="0"/>
          </a:p>
          <a:p>
            <a:r>
              <a:rPr lang="en-US" b="1" dirty="0"/>
              <a:t>Trainer Note: </a:t>
            </a:r>
          </a:p>
          <a:p>
            <a:r>
              <a:rPr lang="en-US" dirty="0"/>
              <a:t>Review the 4 Ds and emphasize that reading these components can assist staff in knowing the intent, or purpose, of each measure. </a:t>
            </a:r>
          </a:p>
          <a:p>
            <a:pPr marL="285750" indent="-285750">
              <a:buFont typeface="Arial" panose="020B0604020202020204" pitchFamily="34" charset="0"/>
              <a:buChar char="•"/>
            </a:pPr>
            <a:r>
              <a:rPr lang="en-US" dirty="0"/>
              <a:t>The domain represents a crucial area of learning and development for children. </a:t>
            </a:r>
          </a:p>
          <a:p>
            <a:pPr marL="285750" indent="-285750">
              <a:buFont typeface="Arial" panose="020B0604020202020204" pitchFamily="34" charset="0"/>
              <a:buChar char="•"/>
            </a:pPr>
            <a:r>
              <a:rPr lang="en-US" dirty="0"/>
              <a:t>The definition specifies the aspect of development that is being observed.</a:t>
            </a:r>
          </a:p>
          <a:p>
            <a:pPr marL="285750" indent="-285750">
              <a:buFont typeface="Arial" panose="020B0604020202020204" pitchFamily="34" charset="0"/>
              <a:buChar char="•"/>
            </a:pPr>
            <a:r>
              <a:rPr lang="en-US" dirty="0"/>
              <a:t>The descriptor describes observable child behaviors associated with that developmental level.</a:t>
            </a:r>
          </a:p>
          <a:p>
            <a:pPr marL="285750" indent="-285750">
              <a:buFont typeface="Arial" panose="020B0604020202020204" pitchFamily="34" charset="0"/>
              <a:buChar char="•"/>
            </a:pPr>
            <a:r>
              <a:rPr lang="en-US" dirty="0"/>
              <a:t>The developmental levels for each measure represent a developmental continuum.</a:t>
            </a:r>
          </a:p>
        </p:txBody>
      </p:sp>
      <p:sp>
        <p:nvSpPr>
          <p:cNvPr id="4" name="Slide Image Placeholder 3">
            <a:extLst>
              <a:ext uri="{FF2B5EF4-FFF2-40B4-BE49-F238E27FC236}">
                <a16:creationId xmlns:a16="http://schemas.microsoft.com/office/drawing/2014/main" id="{2862616F-E44F-4534-98D6-A11A0DB56736}"/>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36470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Rectangle 3"/>
          <p:cNvSpPr>
            <a:spLocks noGrp="1" noChangeArrowheads="1"/>
          </p:cNvSpPr>
          <p:nvPr>
            <p:ph type="body" idx="1"/>
          </p:nvPr>
        </p:nvSpPr>
        <p:spPr/>
        <p:txBody>
          <a:bodyPr/>
          <a:lstStyle/>
          <a:p>
            <a:r>
              <a:rPr lang="en-US" b="1" dirty="0"/>
              <a:t>Script:</a:t>
            </a:r>
          </a:p>
          <a:p>
            <a:r>
              <a:rPr lang="en-US" dirty="0"/>
              <a:t>We will focus on observation skills, rating the DRDP, collecting DRDP data, the Summary of Findings, and the Child’s Developmental Progress form.</a:t>
            </a:r>
          </a:p>
        </p:txBody>
      </p:sp>
      <p:sp>
        <p:nvSpPr>
          <p:cNvPr id="5" name="Slide Image Placeholder 4">
            <a:extLst>
              <a:ext uri="{FF2B5EF4-FFF2-40B4-BE49-F238E27FC236}">
                <a16:creationId xmlns:a16="http://schemas.microsoft.com/office/drawing/2014/main" id="{C118B6C7-131E-4F83-A5EF-29945507050C}"/>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719828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3"/>
          <p:cNvSpPr>
            <a:spLocks noGrp="1" noChangeArrowheads="1"/>
          </p:cNvSpPr>
          <p:nvPr>
            <p:ph type="body" idx="1"/>
          </p:nvPr>
        </p:nvSpPr>
        <p:spPr/>
        <p:txBody>
          <a:bodyPr/>
          <a:lstStyle/>
          <a:p>
            <a:r>
              <a:rPr lang="en-US" b="1" dirty="0"/>
              <a:t>Trainer note: </a:t>
            </a:r>
          </a:p>
          <a:p>
            <a:r>
              <a:rPr lang="en-US" dirty="0"/>
              <a:t>Share the quote and show the book, The Power of Observation, if available.</a:t>
            </a:r>
          </a:p>
          <a:p>
            <a:r>
              <a:rPr lang="en-US" dirty="0"/>
              <a:t>Click to next slide.</a:t>
            </a:r>
          </a:p>
          <a:p>
            <a:endParaRPr lang="en-US" dirty="0"/>
          </a:p>
        </p:txBody>
      </p:sp>
      <p:sp>
        <p:nvSpPr>
          <p:cNvPr id="4" name="Slide Image Placeholder 3">
            <a:extLst>
              <a:ext uri="{FF2B5EF4-FFF2-40B4-BE49-F238E27FC236}">
                <a16:creationId xmlns:a16="http://schemas.microsoft.com/office/drawing/2014/main" id="{DB0D1AB4-31CF-43C0-8F63-22BFAC04BE2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572078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type="body" idx="1"/>
          </p:nvPr>
        </p:nvSpPr>
        <p:spPr/>
        <p:txBody>
          <a:bodyPr/>
          <a:lstStyle/>
          <a:p>
            <a:r>
              <a:rPr lang="en-US" b="1" dirty="0"/>
              <a:t>Script:</a:t>
            </a:r>
          </a:p>
          <a:p>
            <a:r>
              <a:rPr lang="en-US" dirty="0"/>
              <a:t>Good observation and recording methods over time are the cornerstones for using the DRDP effectively. The DRDP is not a test, but an observation-based assessment for children.</a:t>
            </a:r>
          </a:p>
          <a:p>
            <a:endParaRPr lang="en-US" dirty="0"/>
          </a:p>
          <a:p>
            <a:r>
              <a:rPr lang="en-US" dirty="0"/>
              <a:t>The person who is the designated teacher should complete the DRDP. Assistants, parents, and other staff should contribute observations.  </a:t>
            </a:r>
          </a:p>
          <a:p>
            <a:endParaRPr lang="en-US" dirty="0"/>
          </a:p>
          <a:p>
            <a:r>
              <a:rPr lang="en-US" dirty="0"/>
              <a:t>Note: Family Child Care Networks have a “teacher identified” person complete the DRDP. This person may be the case manager who oversees the network care providers. The case manager consults with care providers and parents in completing the DRDP. </a:t>
            </a:r>
          </a:p>
        </p:txBody>
      </p:sp>
      <p:sp>
        <p:nvSpPr>
          <p:cNvPr id="8" name="Slide Image Placeholder 7">
            <a:extLst>
              <a:ext uri="{FF2B5EF4-FFF2-40B4-BE49-F238E27FC236}">
                <a16:creationId xmlns:a16="http://schemas.microsoft.com/office/drawing/2014/main" id="{06319CA7-49A7-44DC-A45C-6CEA2642AA25}"/>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55297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Rectangle 3"/>
          <p:cNvSpPr>
            <a:spLocks noGrp="1" noChangeArrowheads="1"/>
          </p:cNvSpPr>
          <p:nvPr>
            <p:ph type="body" idx="1"/>
          </p:nvPr>
        </p:nvSpPr>
        <p:spPr/>
        <p:txBody>
          <a:bodyPr/>
          <a:lstStyle/>
          <a:p>
            <a:r>
              <a:rPr lang="en-US" b="1" dirty="0"/>
              <a:t>Script:</a:t>
            </a:r>
          </a:p>
          <a:p>
            <a:r>
              <a:rPr lang="en-US" dirty="0"/>
              <a:t>The state of California requires programs to use the DRDP for assessment as a motivator. The real reason we use observation is to get to know children.  </a:t>
            </a:r>
          </a:p>
          <a:p>
            <a:endParaRPr lang="en-US" dirty="0"/>
          </a:p>
          <a:p>
            <a:r>
              <a:rPr lang="en-US" dirty="0"/>
              <a:t>Through observation, we get to know how children learn best, their strengths, need for support materials, and language. In addition, it helps teachers plan engaging activities to help children progress in their development.</a:t>
            </a:r>
          </a:p>
          <a:p>
            <a:endParaRPr lang="en-US" dirty="0"/>
          </a:p>
          <a:p>
            <a:r>
              <a:rPr lang="en-US" dirty="0"/>
              <a:t>Observation is a skill that can be learned and gets easier with practice. The observations we make should provide good information to inform our ratings on the DRDP.</a:t>
            </a:r>
          </a:p>
          <a:p>
            <a:endParaRPr lang="en-US" dirty="0"/>
          </a:p>
          <a:p>
            <a:r>
              <a:rPr lang="en-US" dirty="0"/>
              <a:t>The next activity will assist in writing meaningful anecdotal notes.</a:t>
            </a:r>
          </a:p>
        </p:txBody>
      </p:sp>
      <p:sp>
        <p:nvSpPr>
          <p:cNvPr id="4" name="Slide Image Placeholder 3">
            <a:extLst>
              <a:ext uri="{FF2B5EF4-FFF2-40B4-BE49-F238E27FC236}">
                <a16:creationId xmlns:a16="http://schemas.microsoft.com/office/drawing/2014/main" id="{E879CEBF-8A46-4EB9-9904-E520EA0390B0}"/>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513590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3"/>
          <p:cNvSpPr>
            <a:spLocks noGrp="1" noChangeArrowheads="1"/>
          </p:cNvSpPr>
          <p:nvPr>
            <p:ph type="body" idx="1"/>
          </p:nvPr>
        </p:nvSpPr>
        <p:spPr>
          <a:xfrm>
            <a:off x="974725" y="4560888"/>
            <a:ext cx="5365750" cy="4659312"/>
          </a:xfrm>
        </p:spPr>
        <p:txBody>
          <a:bodyPr/>
          <a:lstStyle/>
          <a:p>
            <a:r>
              <a:rPr lang="en-US" sz="1400" b="1" dirty="0"/>
              <a:t>Script:</a:t>
            </a:r>
          </a:p>
          <a:p>
            <a:r>
              <a:rPr lang="en-US" sz="1400" dirty="0"/>
              <a:t>Before teachers can rate the DRDP, they need to collect relevant information about the children.</a:t>
            </a:r>
          </a:p>
          <a:p>
            <a:endParaRPr lang="en-US" sz="1400" dirty="0"/>
          </a:p>
          <a:p>
            <a:r>
              <a:rPr lang="en-US" sz="1400" dirty="0"/>
              <a:t>Once teachers know the “what”, “when,” and “how,” they are ready to plan to observe, record, and collect evidence on children’s typical behaviors.</a:t>
            </a:r>
          </a:p>
          <a:p>
            <a:endParaRPr lang="en-US" sz="1400" dirty="0"/>
          </a:p>
          <a:p>
            <a:r>
              <a:rPr lang="en-US" sz="1400" dirty="0"/>
              <a:t>Teachers and staff can collect a wide variety of documentation, such as anecdotal notes, work samples, frequency count sheets, and photos to provide evidence of mastered developmental levels across all of the measures. </a:t>
            </a:r>
          </a:p>
          <a:p>
            <a:endParaRPr lang="en-US" sz="1400" dirty="0"/>
          </a:p>
          <a:p>
            <a:r>
              <a:rPr lang="en-US" sz="1400" dirty="0"/>
              <a:t>Enlist all teachers, support staff, and parents to contribute documentation for the children’s portfolios. We know that teachers who are successful in implementing an observation-based assessment, plan for observations.</a:t>
            </a:r>
          </a:p>
          <a:p>
            <a:endParaRPr lang="en-US" sz="1400" dirty="0"/>
          </a:p>
          <a:p>
            <a:r>
              <a:rPr lang="en-US" sz="1400" b="1" dirty="0"/>
              <a:t>Trainer Note: </a:t>
            </a:r>
          </a:p>
          <a:p>
            <a:r>
              <a:rPr lang="en-US" sz="1400" dirty="0"/>
              <a:t>Remind participants to look at the gallery during breaks for samples. </a:t>
            </a:r>
          </a:p>
        </p:txBody>
      </p:sp>
      <p:sp>
        <p:nvSpPr>
          <p:cNvPr id="5" name="Slide Image Placeholder 4">
            <a:extLst>
              <a:ext uri="{FF2B5EF4-FFF2-40B4-BE49-F238E27FC236}">
                <a16:creationId xmlns:a16="http://schemas.microsoft.com/office/drawing/2014/main" id="{C6E63614-8103-441A-977A-75064D3D89D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793452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3"/>
          <p:cNvSpPr>
            <a:spLocks noGrp="1" noChangeArrowheads="1"/>
          </p:cNvSpPr>
          <p:nvPr>
            <p:ph type="body" idx="1"/>
          </p:nvPr>
        </p:nvSpPr>
        <p:spPr/>
        <p:txBody>
          <a:bodyPr/>
          <a:lstStyle/>
          <a:p>
            <a:r>
              <a:rPr lang="en-US" dirty="0"/>
              <a:t>Activity: Noticing Descriptions and Interpretations </a:t>
            </a:r>
          </a:p>
        </p:txBody>
      </p:sp>
      <p:sp>
        <p:nvSpPr>
          <p:cNvPr id="5" name="Slide Image Placeholder 4">
            <a:extLst>
              <a:ext uri="{FF2B5EF4-FFF2-40B4-BE49-F238E27FC236}">
                <a16:creationId xmlns:a16="http://schemas.microsoft.com/office/drawing/2014/main" id="{5E2E61EB-4E72-48C6-8C2C-10B469FD1113}"/>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016958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Rectangle 3"/>
          <p:cNvSpPr>
            <a:spLocks noGrp="1" noChangeArrowheads="1"/>
          </p:cNvSpPr>
          <p:nvPr>
            <p:ph type="body" idx="1"/>
          </p:nvPr>
        </p:nvSpPr>
        <p:spPr/>
        <p:txBody>
          <a:bodyPr/>
          <a:lstStyle/>
          <a:p>
            <a:r>
              <a:rPr lang="en-US" b="1" dirty="0"/>
              <a:t>Trainer Note: </a:t>
            </a:r>
          </a:p>
          <a:p>
            <a:r>
              <a:rPr lang="en-US" dirty="0"/>
              <a:t>Keep this slide up during the activity.</a:t>
            </a:r>
          </a:p>
        </p:txBody>
      </p:sp>
      <p:sp>
        <p:nvSpPr>
          <p:cNvPr id="5" name="Slide Image Placeholder 4">
            <a:extLst>
              <a:ext uri="{FF2B5EF4-FFF2-40B4-BE49-F238E27FC236}">
                <a16:creationId xmlns:a16="http://schemas.microsoft.com/office/drawing/2014/main" id="{363C552C-9D82-4D3C-9BF7-19F92F363FFF}"/>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789839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6" name="Rectangle 3"/>
          <p:cNvSpPr>
            <a:spLocks noGrp="1" noChangeArrowheads="1"/>
          </p:cNvSpPr>
          <p:nvPr>
            <p:ph type="body" idx="1"/>
          </p:nvPr>
        </p:nvSpPr>
        <p:spPr/>
        <p:txBody>
          <a:bodyPr/>
          <a:lstStyle/>
          <a:p>
            <a:r>
              <a:rPr lang="en-US" b="1" dirty="0"/>
              <a:t>Script:</a:t>
            </a:r>
          </a:p>
          <a:p>
            <a:r>
              <a:rPr lang="en-US" dirty="0"/>
              <a:t>This is a reminder of what quality notes have.</a:t>
            </a:r>
          </a:p>
          <a:p>
            <a:endParaRPr lang="en-US" dirty="0"/>
          </a:p>
        </p:txBody>
      </p:sp>
      <p:sp>
        <p:nvSpPr>
          <p:cNvPr id="4" name="Slide Image Placeholder 3">
            <a:extLst>
              <a:ext uri="{FF2B5EF4-FFF2-40B4-BE49-F238E27FC236}">
                <a16:creationId xmlns:a16="http://schemas.microsoft.com/office/drawing/2014/main" id="{2E172312-A630-4E14-B4E4-91488A35BBBB}"/>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278135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type="body" idx="1"/>
          </p:nvPr>
        </p:nvSpPr>
        <p:spPr/>
        <p:txBody>
          <a:bodyPr/>
          <a:lstStyle/>
          <a:p>
            <a:r>
              <a:rPr lang="en-US" b="1" dirty="0"/>
              <a:t>Script:</a:t>
            </a:r>
          </a:p>
          <a:p>
            <a:r>
              <a:rPr lang="en-US" dirty="0"/>
              <a:t>The next section of the presentation provides the steps to completing the instrument. (There is a tutorial on the Desired Results website on completing the DRDP.)</a:t>
            </a:r>
          </a:p>
        </p:txBody>
      </p:sp>
      <p:sp>
        <p:nvSpPr>
          <p:cNvPr id="5" name="Slide Image Placeholder 4">
            <a:extLst>
              <a:ext uri="{FF2B5EF4-FFF2-40B4-BE49-F238E27FC236}">
                <a16:creationId xmlns:a16="http://schemas.microsoft.com/office/drawing/2014/main" id="{3CDCC51C-3EEC-4362-9800-4C4C469AE47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674329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3" name="Rectangle 3"/>
          <p:cNvSpPr>
            <a:spLocks noGrp="1" noChangeArrowheads="1"/>
          </p:cNvSpPr>
          <p:nvPr>
            <p:ph type="body" idx="1"/>
          </p:nvPr>
        </p:nvSpPr>
        <p:spPr/>
        <p:txBody>
          <a:bodyPr/>
          <a:lstStyle/>
          <a:p>
            <a:r>
              <a:rPr lang="en-US" b="1" dirty="0"/>
              <a:t>Script:</a:t>
            </a:r>
          </a:p>
          <a:p>
            <a:r>
              <a:rPr lang="en-US" dirty="0"/>
              <a:t>One of the first steps is to enter children into the DRDP Online system.</a:t>
            </a:r>
          </a:p>
          <a:p>
            <a:endParaRPr lang="en-US" dirty="0"/>
          </a:p>
          <a:p>
            <a:r>
              <a:rPr lang="en-US" dirty="0"/>
              <a:t>The Child Record will need to be completed for all children. </a:t>
            </a:r>
          </a:p>
          <a:p>
            <a:endParaRPr lang="en-US" dirty="0"/>
          </a:p>
          <a:p>
            <a:r>
              <a:rPr lang="en-US" dirty="0"/>
              <a:t>Ensure that the date of assessment is within 60 days of the child’s enrollment. </a:t>
            </a:r>
          </a:p>
          <a:p>
            <a:endParaRPr lang="en-US" dirty="0"/>
          </a:p>
          <a:p>
            <a:r>
              <a:rPr lang="en-US" dirty="0"/>
              <a:t>Administrators can edit the information page when necessary in DRDP Online.</a:t>
            </a:r>
          </a:p>
          <a:p>
            <a:endParaRPr lang="en-US" dirty="0"/>
          </a:p>
          <a:p>
            <a:r>
              <a:rPr lang="en-US" dirty="0"/>
              <a:t>A tutorial, Steps to Completing the DRDP, is available on the Desired Results website.</a:t>
            </a:r>
          </a:p>
          <a:p>
            <a:r>
              <a:rPr lang="en-US" dirty="0"/>
              <a:t>Micro learning videos are available on YouTube. </a:t>
            </a:r>
          </a:p>
          <a:p>
            <a:endParaRPr lang="en-US" dirty="0"/>
          </a:p>
        </p:txBody>
      </p:sp>
      <p:sp>
        <p:nvSpPr>
          <p:cNvPr id="5" name="Slide Image Placeholder 4">
            <a:extLst>
              <a:ext uri="{FF2B5EF4-FFF2-40B4-BE49-F238E27FC236}">
                <a16:creationId xmlns:a16="http://schemas.microsoft.com/office/drawing/2014/main" id="{505A0395-344A-4600-A2C5-4FD4117A975E}"/>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938171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8" name="Rectangle 3"/>
          <p:cNvSpPr>
            <a:spLocks noGrp="1" noChangeArrowheads="1"/>
          </p:cNvSpPr>
          <p:nvPr>
            <p:ph type="body" idx="1"/>
          </p:nvPr>
        </p:nvSpPr>
        <p:spPr/>
        <p:txBody>
          <a:bodyPr/>
          <a:lstStyle/>
          <a:p>
            <a:r>
              <a:rPr lang="en-US" b="1" dirty="0"/>
              <a:t>Script:</a:t>
            </a:r>
          </a:p>
          <a:p>
            <a:r>
              <a:rPr lang="en-US" dirty="0"/>
              <a:t>One of the first steps is to become familiar with the components of the assessment.</a:t>
            </a:r>
          </a:p>
          <a:p>
            <a:endParaRPr lang="en-US" dirty="0"/>
          </a:p>
          <a:p>
            <a:r>
              <a:rPr lang="en-US" dirty="0"/>
              <a:t>The 4 Ds of the DRDP assessment instrument are crucial to helping staff clarify the intent, or purpose, of each measure.</a:t>
            </a:r>
          </a:p>
          <a:p>
            <a:pPr marL="285750" indent="-285750">
              <a:buFont typeface="Arial" panose="020B0604020202020204" pitchFamily="34" charset="0"/>
              <a:buChar char="•"/>
            </a:pPr>
            <a:r>
              <a:rPr lang="en-US" dirty="0"/>
              <a:t>The domain represents a crucial area of learning.</a:t>
            </a:r>
          </a:p>
          <a:p>
            <a:pPr marL="285750" indent="-285750">
              <a:buFont typeface="Arial" panose="020B0604020202020204" pitchFamily="34" charset="0"/>
              <a:buChar char="•"/>
            </a:pPr>
            <a:r>
              <a:rPr lang="en-US" dirty="0"/>
              <a:t>The definition specifies the aspect of development that is being observed.</a:t>
            </a:r>
          </a:p>
          <a:p>
            <a:pPr marL="285750" indent="-285750">
              <a:buFont typeface="Arial" panose="020B0604020202020204" pitchFamily="34" charset="0"/>
              <a:buChar char="•"/>
            </a:pPr>
            <a:r>
              <a:rPr lang="en-US" dirty="0"/>
              <a:t>The developmental levels represent a developmental continuum. Each level specifies a point along the developmental continuum.</a:t>
            </a:r>
          </a:p>
          <a:p>
            <a:pPr marL="285750" indent="-285750">
              <a:buFont typeface="Arial" panose="020B0604020202020204" pitchFamily="34" charset="0"/>
              <a:buChar char="•"/>
            </a:pPr>
            <a:r>
              <a:rPr lang="en-US" dirty="0"/>
              <a:t>The descriptors provide the behaviors and/or skills you must see the child demonstrating with mastery to rate at that developmental level.</a:t>
            </a:r>
          </a:p>
        </p:txBody>
      </p:sp>
      <p:sp>
        <p:nvSpPr>
          <p:cNvPr id="4" name="Slide Image Placeholder 3">
            <a:extLst>
              <a:ext uri="{FF2B5EF4-FFF2-40B4-BE49-F238E27FC236}">
                <a16:creationId xmlns:a16="http://schemas.microsoft.com/office/drawing/2014/main" id="{7F03358B-0AB0-4B9D-B82D-108FBAC7891A}"/>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814731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3" name="Rectangle 3"/>
          <p:cNvSpPr>
            <a:spLocks noGrp="1" noChangeArrowheads="1"/>
          </p:cNvSpPr>
          <p:nvPr>
            <p:ph type="body" idx="1"/>
          </p:nvPr>
        </p:nvSpPr>
        <p:spPr/>
        <p:txBody>
          <a:bodyPr/>
          <a:lstStyle/>
          <a:p>
            <a:r>
              <a:rPr lang="en-US" b="1" dirty="0"/>
              <a:t>Script:</a:t>
            </a:r>
          </a:p>
          <a:p>
            <a:r>
              <a:rPr lang="en-US" dirty="0"/>
              <a:t>The descriptor can be found right under the developmental level, in every measure. </a:t>
            </a:r>
          </a:p>
        </p:txBody>
      </p:sp>
      <p:sp>
        <p:nvSpPr>
          <p:cNvPr id="5" name="Slide Image Placeholder 4">
            <a:extLst>
              <a:ext uri="{FF2B5EF4-FFF2-40B4-BE49-F238E27FC236}">
                <a16:creationId xmlns:a16="http://schemas.microsoft.com/office/drawing/2014/main" id="{1ADED103-CF54-4A28-B5D0-2E4F9A4F9506}"/>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191135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Notes Placeholder 2"/>
          <p:cNvSpPr>
            <a:spLocks noGrp="1"/>
          </p:cNvSpPr>
          <p:nvPr>
            <p:ph type="body" idx="1"/>
          </p:nvPr>
        </p:nvSpPr>
        <p:spPr/>
        <p:txBody>
          <a:bodyPr/>
          <a:lstStyle/>
          <a:p>
            <a:r>
              <a:rPr lang="en-US" b="1" dirty="0"/>
              <a:t>Script:</a:t>
            </a:r>
          </a:p>
          <a:p>
            <a:r>
              <a:rPr lang="en-US" dirty="0"/>
              <a:t>The language inside the descriptors is very important.</a:t>
            </a:r>
          </a:p>
          <a:p>
            <a:endParaRPr lang="en-US" dirty="0"/>
          </a:p>
          <a:p>
            <a:r>
              <a:rPr lang="en-US" dirty="0"/>
              <a:t>If the descriptor has a ; AND the child must demonstrate all the behaviors, but not necessarily during the same observation. </a:t>
            </a:r>
          </a:p>
          <a:p>
            <a:endParaRPr lang="en-US" dirty="0"/>
          </a:p>
          <a:p>
            <a:r>
              <a:rPr lang="en-US" dirty="0"/>
              <a:t>For example, if the descriptor says walk; and skips, the child needs to exhibit both behaviors. He could walk today and skip tomorrow.</a:t>
            </a:r>
          </a:p>
        </p:txBody>
      </p:sp>
      <p:sp>
        <p:nvSpPr>
          <p:cNvPr id="5" name="Slide Image Placeholder 4">
            <a:extLst>
              <a:ext uri="{FF2B5EF4-FFF2-40B4-BE49-F238E27FC236}">
                <a16:creationId xmlns:a16="http://schemas.microsoft.com/office/drawing/2014/main" id="{231BEE0E-73B4-4560-8C36-23259B89ACA8}"/>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694622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3"/>
          <p:cNvSpPr>
            <a:spLocks noGrp="1" noChangeArrowheads="1"/>
          </p:cNvSpPr>
          <p:nvPr>
            <p:ph type="body" idx="1"/>
          </p:nvPr>
        </p:nvSpPr>
        <p:spPr/>
        <p:txBody>
          <a:bodyPr/>
          <a:lstStyle/>
          <a:p>
            <a:r>
              <a:rPr lang="en-US" b="1" dirty="0"/>
              <a:t>Script:</a:t>
            </a:r>
          </a:p>
          <a:p>
            <a:r>
              <a:rPr lang="en-US" dirty="0"/>
              <a:t>Teachers collect a substantial number of anecdotal notes, photos, work samples, and other pieces of documentation from family members and other staff, that demonstrate the children’s mastered developmental levels. The organization of collected documentation can be achieved through “portfolios.” </a:t>
            </a:r>
          </a:p>
          <a:p>
            <a:endParaRPr lang="en-US" dirty="0"/>
          </a:p>
        </p:txBody>
      </p:sp>
      <p:sp>
        <p:nvSpPr>
          <p:cNvPr id="8" name="Slide Image Placeholder 7">
            <a:extLst>
              <a:ext uri="{FF2B5EF4-FFF2-40B4-BE49-F238E27FC236}">
                <a16:creationId xmlns:a16="http://schemas.microsoft.com/office/drawing/2014/main" id="{B03C7147-95D9-47DC-A2DF-6687F66CE3FC}"/>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720236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Script:</a:t>
            </a:r>
          </a:p>
          <a:p>
            <a:r>
              <a:rPr lang="en-US" dirty="0"/>
              <a:t>But if the descriptor says AND, then the child must demonstrate all the behaviors during the same observation.</a:t>
            </a:r>
          </a:p>
          <a:p>
            <a:endParaRPr lang="en-US" dirty="0"/>
          </a:p>
          <a:p>
            <a:r>
              <a:rPr lang="en-US" dirty="0"/>
              <a:t>For example, if the descriptor says, “walk AND skip,” the child needs to walk and skip in the same observation.</a:t>
            </a:r>
          </a:p>
          <a:p>
            <a:endParaRPr lang="en-US" dirty="0"/>
          </a:p>
        </p:txBody>
      </p:sp>
      <p:sp>
        <p:nvSpPr>
          <p:cNvPr id="7" name="Slide Image Placeholder 6">
            <a:extLst>
              <a:ext uri="{FF2B5EF4-FFF2-40B4-BE49-F238E27FC236}">
                <a16:creationId xmlns:a16="http://schemas.microsoft.com/office/drawing/2014/main" id="{2BC5A677-A211-479F-B634-DF9362F31E33}"/>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8319609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Notes Placeholder 2"/>
          <p:cNvSpPr>
            <a:spLocks noGrp="1"/>
          </p:cNvSpPr>
          <p:nvPr>
            <p:ph type="body" idx="1"/>
          </p:nvPr>
        </p:nvSpPr>
        <p:spPr/>
        <p:txBody>
          <a:bodyPr/>
          <a:lstStyle/>
          <a:p>
            <a:r>
              <a:rPr lang="en-US" b="1" dirty="0"/>
              <a:t>Script:</a:t>
            </a:r>
          </a:p>
          <a:p>
            <a:r>
              <a:rPr lang="en-US" dirty="0"/>
              <a:t>If the descriptor says or, a child only needs to demonstrate the behavior in one of the listed ways.</a:t>
            </a:r>
          </a:p>
          <a:p>
            <a:endParaRPr lang="en-US" dirty="0"/>
          </a:p>
        </p:txBody>
      </p:sp>
      <p:sp>
        <p:nvSpPr>
          <p:cNvPr id="5" name="Slide Image Placeholder 4">
            <a:extLst>
              <a:ext uri="{FF2B5EF4-FFF2-40B4-BE49-F238E27FC236}">
                <a16:creationId xmlns:a16="http://schemas.microsoft.com/office/drawing/2014/main" id="{F1DF68EF-3462-4F1D-A641-C604226E58C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572874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Notes Placeholder 2"/>
          <p:cNvSpPr>
            <a:spLocks noGrp="1"/>
          </p:cNvSpPr>
          <p:nvPr>
            <p:ph type="body" idx="1"/>
          </p:nvPr>
        </p:nvSpPr>
        <p:spPr>
          <a:xfrm>
            <a:off x="974725" y="4572000"/>
            <a:ext cx="5365750" cy="4648200"/>
          </a:xfrm>
        </p:spPr>
        <p:txBody>
          <a:bodyPr/>
          <a:lstStyle/>
          <a:p>
            <a:r>
              <a:rPr lang="en-US" sz="1400" dirty="0"/>
              <a:t>Refer to Activity Sheet #6 – A Deeper Look at the Descriptors</a:t>
            </a:r>
          </a:p>
          <a:p>
            <a:endParaRPr lang="en-US" sz="1400" dirty="0"/>
          </a:p>
          <a:p>
            <a:r>
              <a:rPr lang="en-US" sz="1400" b="1" dirty="0"/>
              <a:t>Script:</a:t>
            </a:r>
          </a:p>
          <a:p>
            <a:r>
              <a:rPr lang="en-US" sz="1400" dirty="0"/>
              <a:t>Now we are going to practice. </a:t>
            </a:r>
          </a:p>
          <a:p>
            <a:endParaRPr lang="en-US" sz="1400" dirty="0"/>
          </a:p>
          <a:p>
            <a:r>
              <a:rPr lang="en-US" sz="1400" dirty="0"/>
              <a:t>It’s important to understand what the descriptors are asking you to observe. As you read the descriptor think about what skills you are looking for. Are they asking you to observe a specific skill? Are they asking you to observe the child displaying more than one skill? Read  through each descriptor for each measure and circle the ORs, highlight the ;ANDs, and underline the AND in the descriptors. </a:t>
            </a:r>
          </a:p>
          <a:p>
            <a:endParaRPr lang="en-US" sz="1400" dirty="0"/>
          </a:p>
          <a:p>
            <a:r>
              <a:rPr lang="en-US" sz="1400" dirty="0"/>
              <a:t>Turn to COG 3 and COG 7 and circle the ORs, highlight the ;ANDs, and underline the AND in the descriptors (only in descriptors).</a:t>
            </a:r>
          </a:p>
          <a:p>
            <a:endParaRPr lang="en-US" sz="1400" dirty="0"/>
          </a:p>
          <a:p>
            <a:r>
              <a:rPr lang="en-US" sz="1400" dirty="0"/>
              <a:t>Now that we are done, turn to COG 3. How many ORs did you find? How many ;ANDs? How many ANDs? </a:t>
            </a:r>
          </a:p>
          <a:p>
            <a:endParaRPr lang="en-US" sz="1400" dirty="0"/>
          </a:p>
          <a:p>
            <a:r>
              <a:rPr lang="en-US" sz="1400" b="1" dirty="0"/>
              <a:t>Trainer note: </a:t>
            </a:r>
            <a:r>
              <a:rPr lang="en-US" sz="1400" dirty="0"/>
              <a:t>Repeat this for COG 7.</a:t>
            </a:r>
          </a:p>
        </p:txBody>
      </p:sp>
      <p:sp>
        <p:nvSpPr>
          <p:cNvPr id="5" name="Slide Image Placeholder 4">
            <a:extLst>
              <a:ext uri="{FF2B5EF4-FFF2-40B4-BE49-F238E27FC236}">
                <a16:creationId xmlns:a16="http://schemas.microsoft.com/office/drawing/2014/main" id="{77D782A8-9F4D-4FFB-9992-552333443AA4}"/>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114285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Notes Placeholder 2"/>
          <p:cNvSpPr>
            <a:spLocks noGrp="1"/>
          </p:cNvSpPr>
          <p:nvPr>
            <p:ph type="body" idx="1"/>
          </p:nvPr>
        </p:nvSpPr>
        <p:spPr/>
        <p:txBody>
          <a:bodyPr/>
          <a:lstStyle/>
          <a:p>
            <a:r>
              <a:rPr lang="en-US" b="1" dirty="0"/>
              <a:t>Script:</a:t>
            </a:r>
          </a:p>
          <a:p>
            <a:r>
              <a:rPr lang="en-US" dirty="0"/>
              <a:t>Administrators can show their own video and have staff analyze the descriptors. See activity sheet - Deeper Look at Descriptors.</a:t>
            </a:r>
          </a:p>
          <a:p>
            <a:endParaRPr lang="en-US" dirty="0"/>
          </a:p>
        </p:txBody>
      </p:sp>
      <p:sp>
        <p:nvSpPr>
          <p:cNvPr id="4" name="Slide Image Placeholder 3">
            <a:extLst>
              <a:ext uri="{FF2B5EF4-FFF2-40B4-BE49-F238E27FC236}">
                <a16:creationId xmlns:a16="http://schemas.microsoft.com/office/drawing/2014/main" id="{D3ED63AD-91FC-4DFB-8355-5254E66141D1}"/>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627644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Notes Placeholder 2"/>
          <p:cNvSpPr>
            <a:spLocks noGrp="1"/>
          </p:cNvSpPr>
          <p:nvPr>
            <p:ph type="body" idx="1"/>
          </p:nvPr>
        </p:nvSpPr>
        <p:spPr/>
        <p:txBody>
          <a:bodyPr/>
          <a:lstStyle/>
          <a:p>
            <a:r>
              <a:rPr lang="en-US" b="1" dirty="0"/>
              <a:t>Script:</a:t>
            </a:r>
          </a:p>
          <a:p>
            <a:r>
              <a:rPr lang="en-US" dirty="0"/>
              <a:t>Remember we are not rating. We are looking at the child’s behavior to see how those behaviors may be related to the descriptors.</a:t>
            </a:r>
          </a:p>
          <a:p>
            <a:endParaRPr lang="en-US" dirty="0"/>
          </a:p>
          <a:p>
            <a:r>
              <a:rPr lang="en-US" dirty="0"/>
              <a:t>What did you see the child do? What did the child demonstrate during the clip? </a:t>
            </a:r>
          </a:p>
          <a:p>
            <a:endParaRPr lang="en-US" dirty="0"/>
          </a:p>
        </p:txBody>
      </p:sp>
      <p:sp>
        <p:nvSpPr>
          <p:cNvPr id="4" name="Slide Image Placeholder 3">
            <a:extLst>
              <a:ext uri="{FF2B5EF4-FFF2-40B4-BE49-F238E27FC236}">
                <a16:creationId xmlns:a16="http://schemas.microsoft.com/office/drawing/2014/main" id="{F51B527B-11E5-4DFA-926F-E7AE5A7B71A4}"/>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4934714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3"/>
          <p:cNvSpPr>
            <a:spLocks noGrp="1" noChangeArrowheads="1"/>
          </p:cNvSpPr>
          <p:nvPr>
            <p:ph type="body" idx="1"/>
          </p:nvPr>
        </p:nvSpPr>
        <p:spPr/>
        <p:txBody>
          <a:bodyPr/>
          <a:lstStyle/>
          <a:p>
            <a:r>
              <a:rPr lang="en-US" b="1" dirty="0"/>
              <a:t>Script:</a:t>
            </a:r>
          </a:p>
          <a:p>
            <a:r>
              <a:rPr lang="en-US" dirty="0"/>
              <a:t>This practice model is a playful creation to assist staff in considering how circumstances may change behaviors - not just developmental progress. </a:t>
            </a:r>
          </a:p>
          <a:p>
            <a:endParaRPr lang="en-US" dirty="0"/>
          </a:p>
          <a:p>
            <a:r>
              <a:rPr lang="en-US" dirty="0"/>
              <a:t>Trainer Note: </a:t>
            </a:r>
          </a:p>
          <a:p>
            <a:r>
              <a:rPr lang="en-US" dirty="0"/>
              <a:t>Explain that now the training will move to learning more about developmental levels in the DRDP. </a:t>
            </a:r>
          </a:p>
          <a:p>
            <a:endParaRPr lang="en-US" dirty="0"/>
          </a:p>
          <a:p>
            <a:r>
              <a:rPr lang="en-US" dirty="0"/>
              <a:t>Read slide… “Where are you in your development…as a cook?”</a:t>
            </a:r>
          </a:p>
          <a:p>
            <a:endParaRPr lang="en-US" dirty="0"/>
          </a:p>
        </p:txBody>
      </p:sp>
      <p:sp>
        <p:nvSpPr>
          <p:cNvPr id="5" name="Slide Image Placeholder 4">
            <a:extLst>
              <a:ext uri="{FF2B5EF4-FFF2-40B4-BE49-F238E27FC236}">
                <a16:creationId xmlns:a16="http://schemas.microsoft.com/office/drawing/2014/main" id="{2F7758EF-196D-4423-9883-C9A3FDEE809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6885639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Rectangle 3"/>
          <p:cNvSpPr>
            <a:spLocks noGrp="1" noChangeArrowheads="1"/>
          </p:cNvSpPr>
          <p:nvPr>
            <p:ph type="body" idx="1"/>
          </p:nvPr>
        </p:nvSpPr>
        <p:spPr/>
        <p:txBody>
          <a:bodyPr/>
          <a:lstStyle/>
          <a:p>
            <a:r>
              <a:rPr lang="en-US" b="1" dirty="0"/>
              <a:t>Trainer Note:</a:t>
            </a:r>
          </a:p>
          <a:p>
            <a:r>
              <a:rPr lang="en-US" dirty="0"/>
              <a:t>Ask participants to raise hands or stand up to show pride for the highest  level of “mastery” attained. Think about their behaviors in the last 60 days and choose one level that describes mastery of their skills.</a:t>
            </a:r>
          </a:p>
          <a:p>
            <a:endParaRPr lang="en-US" dirty="0"/>
          </a:p>
          <a:p>
            <a:r>
              <a:rPr lang="en-US" dirty="0"/>
              <a:t>It does not matter where the participants are on the continuum, as each one is making continuous progress towards the desired result! </a:t>
            </a:r>
          </a:p>
          <a:p>
            <a:endParaRPr lang="en-US" dirty="0"/>
          </a:p>
        </p:txBody>
      </p:sp>
      <p:sp>
        <p:nvSpPr>
          <p:cNvPr id="5" name="Slide Image Placeholder 4">
            <a:extLst>
              <a:ext uri="{FF2B5EF4-FFF2-40B4-BE49-F238E27FC236}">
                <a16:creationId xmlns:a16="http://schemas.microsoft.com/office/drawing/2014/main" id="{A5808C5C-3CA4-4B1A-AF72-15ED156610A0}"/>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585373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1027"/>
          <p:cNvSpPr>
            <a:spLocks noGrp="1" noChangeArrowheads="1"/>
          </p:cNvSpPr>
          <p:nvPr>
            <p:ph type="body" idx="1"/>
          </p:nvPr>
        </p:nvSpPr>
        <p:spPr/>
        <p:txBody>
          <a:bodyPr/>
          <a:lstStyle/>
          <a:p>
            <a:r>
              <a:rPr lang="en-US" dirty="0"/>
              <a:t>Take a 15-minute break.</a:t>
            </a:r>
          </a:p>
          <a:p>
            <a:endParaRPr lang="en-US" dirty="0"/>
          </a:p>
          <a:p>
            <a:r>
              <a:rPr lang="en-US" b="1" dirty="0"/>
              <a:t>Trainer Note: </a:t>
            </a:r>
          </a:p>
          <a:p>
            <a:r>
              <a:rPr lang="en-US" dirty="0"/>
              <a:t>Remind participants to check out the gallery.</a:t>
            </a:r>
          </a:p>
        </p:txBody>
      </p:sp>
      <p:sp>
        <p:nvSpPr>
          <p:cNvPr id="5" name="Slide Image Placeholder 4">
            <a:extLst>
              <a:ext uri="{FF2B5EF4-FFF2-40B4-BE49-F238E27FC236}">
                <a16:creationId xmlns:a16="http://schemas.microsoft.com/office/drawing/2014/main" id="{9762EE2A-ED36-4D61-B63B-3DF9677EFAB1}"/>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3328082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3"/>
          <p:cNvSpPr>
            <a:spLocks noGrp="1" noChangeArrowheads="1"/>
          </p:cNvSpPr>
          <p:nvPr>
            <p:ph type="body" idx="1"/>
          </p:nvPr>
        </p:nvSpPr>
        <p:spPr/>
        <p:txBody>
          <a:bodyPr/>
          <a:lstStyle/>
          <a:p>
            <a:r>
              <a:rPr lang="en-US" b="1" dirty="0"/>
              <a:t>Script:</a:t>
            </a:r>
          </a:p>
          <a:p>
            <a:r>
              <a:rPr lang="en-US" dirty="0"/>
              <a:t>As the due date to complete the DRDP nears, review the collected evidence to ensure documentation exists to support the developmental level the child has mastered. </a:t>
            </a:r>
          </a:p>
        </p:txBody>
      </p:sp>
      <p:sp>
        <p:nvSpPr>
          <p:cNvPr id="5" name="Slide Image Placeholder 4">
            <a:extLst>
              <a:ext uri="{FF2B5EF4-FFF2-40B4-BE49-F238E27FC236}">
                <a16:creationId xmlns:a16="http://schemas.microsoft.com/office/drawing/2014/main" id="{A404FB95-8B00-4A9E-97CE-C57633216A2C}"/>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515489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7" name="Rectangle 3"/>
          <p:cNvSpPr>
            <a:spLocks noGrp="1" noChangeArrowheads="1"/>
          </p:cNvSpPr>
          <p:nvPr>
            <p:ph type="body" idx="1"/>
          </p:nvPr>
        </p:nvSpPr>
        <p:spPr/>
        <p:txBody>
          <a:bodyPr/>
          <a:lstStyle/>
          <a:p>
            <a:r>
              <a:rPr lang="en-US" b="1" dirty="0"/>
              <a:t>Trainer note: </a:t>
            </a:r>
          </a:p>
          <a:p>
            <a:r>
              <a:rPr lang="en-US" dirty="0"/>
              <a:t>Read the slide. Give pause to let participants think about the criteria for “mastered.” Suggest participants make a poster to put around the center to help staff learn this as a mantra.</a:t>
            </a:r>
          </a:p>
        </p:txBody>
      </p:sp>
      <p:sp>
        <p:nvSpPr>
          <p:cNvPr id="5" name="Slide Image Placeholder 4">
            <a:extLst>
              <a:ext uri="{FF2B5EF4-FFF2-40B4-BE49-F238E27FC236}">
                <a16:creationId xmlns:a16="http://schemas.microsoft.com/office/drawing/2014/main" id="{2116F760-B0A9-41E1-B968-438D7D39A5ED}"/>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845076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3"/>
          <p:cNvSpPr>
            <a:spLocks noGrp="1" noChangeArrowheads="1"/>
          </p:cNvSpPr>
          <p:nvPr>
            <p:ph type="body" idx="1"/>
          </p:nvPr>
        </p:nvSpPr>
        <p:spPr/>
        <p:txBody>
          <a:bodyPr/>
          <a:lstStyle/>
          <a:p>
            <a:r>
              <a:rPr lang="en-US" b="1" dirty="0"/>
              <a:t>Script:</a:t>
            </a:r>
          </a:p>
          <a:p>
            <a:r>
              <a:rPr lang="en-US" dirty="0"/>
              <a:t>The DRDP findings provide information for agencies to use to improve programs. </a:t>
            </a:r>
          </a:p>
          <a:p>
            <a:endParaRPr lang="en-US" dirty="0"/>
          </a:p>
          <a:p>
            <a:r>
              <a:rPr lang="en-US" dirty="0"/>
              <a:t>Information is shared with families during parent conferences to support parents in supporting the child’s progress.</a:t>
            </a:r>
          </a:p>
          <a:p>
            <a:endParaRPr lang="en-US" dirty="0"/>
          </a:p>
          <a:p>
            <a:r>
              <a:rPr lang="en-US" dirty="0"/>
              <a:t>Information can also be shared with the community to demonstrate how children benefit from involvement in the program. </a:t>
            </a:r>
          </a:p>
        </p:txBody>
      </p:sp>
      <p:sp>
        <p:nvSpPr>
          <p:cNvPr id="8" name="Slide Image Placeholder 7">
            <a:extLst>
              <a:ext uri="{FF2B5EF4-FFF2-40B4-BE49-F238E27FC236}">
                <a16:creationId xmlns:a16="http://schemas.microsoft.com/office/drawing/2014/main" id="{41CBB369-20A4-4C35-9A86-D0B0CB9A80D1}"/>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7090363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Script:</a:t>
            </a:r>
          </a:p>
          <a:p>
            <a:r>
              <a:rPr lang="en-US" dirty="0"/>
              <a:t>Based on observations, fill-in one bubble that best describes the child’s latest developmental level mastered.</a:t>
            </a:r>
            <a:br>
              <a:rPr lang="en-US" dirty="0"/>
            </a:br>
            <a:endParaRPr lang="en-US" dirty="0"/>
          </a:p>
        </p:txBody>
      </p:sp>
      <p:sp>
        <p:nvSpPr>
          <p:cNvPr id="7" name="Slide Image Placeholder 6">
            <a:extLst>
              <a:ext uri="{FF2B5EF4-FFF2-40B4-BE49-F238E27FC236}">
                <a16:creationId xmlns:a16="http://schemas.microsoft.com/office/drawing/2014/main" id="{E7499320-8A31-4575-88EA-A820525D1943}"/>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8880678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dirty="0"/>
              <a:t>Script:</a:t>
            </a:r>
          </a:p>
          <a:p>
            <a:pPr lvl="0"/>
            <a:r>
              <a:rPr lang="en-US" dirty="0"/>
              <a:t>After marking the developmental level mastered, ask “Is the child emerging to the next level by demonstrating behaviors from the next developmental level, but not yet typically or consistently?” If so…</a:t>
            </a:r>
          </a:p>
          <a:p>
            <a:endParaRPr lang="en-US" dirty="0"/>
          </a:p>
        </p:txBody>
      </p:sp>
      <p:sp>
        <p:nvSpPr>
          <p:cNvPr id="7" name="Slide Image Placeholder 6">
            <a:extLst>
              <a:ext uri="{FF2B5EF4-FFF2-40B4-BE49-F238E27FC236}">
                <a16:creationId xmlns:a16="http://schemas.microsoft.com/office/drawing/2014/main" id="{FB93AA4F-042B-41BD-AE23-A057BF8598A4}"/>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2643556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Script:</a:t>
            </a:r>
          </a:p>
          <a:p>
            <a:r>
              <a:rPr lang="en-US" dirty="0"/>
              <a:t>After marking the developmental level mastered, consider if the child is beginning to sometimes demonstrate behaviors from the next level. As compared to mastered behaviors which are consistent, emerging behaviors are not yet typical or consistent.</a:t>
            </a:r>
          </a:p>
          <a:p>
            <a:endParaRPr lang="en-US" dirty="0"/>
          </a:p>
          <a:p>
            <a:r>
              <a:rPr lang="en-US" dirty="0"/>
              <a:t>If you determine that the child is emerging to the next level, you may mark the bubble labeled, emerging.</a:t>
            </a:r>
          </a:p>
          <a:p>
            <a:endParaRPr lang="en-US" dirty="0"/>
          </a:p>
          <a:p>
            <a:r>
              <a:rPr lang="en-US" dirty="0"/>
              <a:t>Using the emerging bubble is optional and up to the individual teacher. </a:t>
            </a:r>
          </a:p>
          <a:p>
            <a:endParaRPr lang="en-US" dirty="0"/>
          </a:p>
          <a:p>
            <a:r>
              <a:rPr lang="en-US" dirty="0"/>
              <a:t>If the child is at the last developmental level, do not rate the child as emerging to the next level.</a:t>
            </a:r>
          </a:p>
          <a:p>
            <a:endParaRPr lang="en-US" dirty="0"/>
          </a:p>
        </p:txBody>
      </p:sp>
      <p:sp>
        <p:nvSpPr>
          <p:cNvPr id="7" name="Slide Image Placeholder 6">
            <a:extLst>
              <a:ext uri="{FF2B5EF4-FFF2-40B4-BE49-F238E27FC236}">
                <a16:creationId xmlns:a16="http://schemas.microsoft.com/office/drawing/2014/main" id="{3A198AA6-6BB9-4227-9951-4A0063CC5166}"/>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1297669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Script:</a:t>
            </a:r>
          </a:p>
          <a:p>
            <a:r>
              <a:rPr lang="en-US" dirty="0"/>
              <a:t>Not yet at the earliest developmental level means that you do not see mastered skills or behaviors that would allow you to mark the first developmental level. </a:t>
            </a:r>
          </a:p>
          <a:p>
            <a:endParaRPr lang="en-US" dirty="0"/>
          </a:p>
          <a:p>
            <a:r>
              <a:rPr lang="en-US" dirty="0"/>
              <a:t>Note that the not yet at earliest developmental level bubble is not available in the infant/toddler instrument because that instrument begins with the reflexive stage which children typically evidence at birth. </a:t>
            </a:r>
          </a:p>
          <a:p>
            <a:endParaRPr lang="en-US" dirty="0"/>
          </a:p>
        </p:txBody>
      </p:sp>
      <p:sp>
        <p:nvSpPr>
          <p:cNvPr id="7" name="Slide Image Placeholder 6">
            <a:extLst>
              <a:ext uri="{FF2B5EF4-FFF2-40B4-BE49-F238E27FC236}">
                <a16:creationId xmlns:a16="http://schemas.microsoft.com/office/drawing/2014/main" id="{6C5394B7-663F-4DD5-AF73-E0636BB321F8}"/>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3215207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Rectangle 3"/>
          <p:cNvSpPr>
            <a:spLocks noGrp="1" noChangeArrowheads="1"/>
          </p:cNvSpPr>
          <p:nvPr>
            <p:ph type="body" idx="1"/>
          </p:nvPr>
        </p:nvSpPr>
        <p:spPr/>
        <p:txBody>
          <a:bodyPr/>
          <a:lstStyle/>
          <a:p>
            <a:r>
              <a:rPr lang="en-US" b="1" dirty="0"/>
              <a:t>Script:</a:t>
            </a:r>
          </a:p>
          <a:p>
            <a:r>
              <a:rPr lang="en-US" dirty="0"/>
              <a:t>In the rare circumstance that you are unable to rate a child on a specific measure, explain in detail the reason for a lack of rating in the box at the bottom of the page. </a:t>
            </a:r>
          </a:p>
          <a:p>
            <a:endParaRPr lang="en-US" dirty="0"/>
          </a:p>
          <a:p>
            <a:r>
              <a:rPr lang="en-US" dirty="0"/>
              <a:t>Unable to rate is only used for extended absences. </a:t>
            </a:r>
          </a:p>
        </p:txBody>
      </p:sp>
      <p:sp>
        <p:nvSpPr>
          <p:cNvPr id="4" name="Slide Image Placeholder 3">
            <a:extLst>
              <a:ext uri="{FF2B5EF4-FFF2-40B4-BE49-F238E27FC236}">
                <a16:creationId xmlns:a16="http://schemas.microsoft.com/office/drawing/2014/main" id="{D9756A7D-27E5-498E-8C35-EBC400DF58EF}"/>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9172484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Script:</a:t>
            </a:r>
          </a:p>
          <a:p>
            <a:r>
              <a:rPr lang="en-US" dirty="0"/>
              <a:t>Some measures in the DRDP are considered conditional measures that are only assessed when certain conditions are met. </a:t>
            </a:r>
          </a:p>
          <a:p>
            <a:endParaRPr lang="en-US" dirty="0"/>
          </a:p>
          <a:p>
            <a:r>
              <a:rPr lang="en-US" dirty="0"/>
              <a:t>Conditional measures should be used if they assist teachers and service providers in planning a child’s learning activities and supports, and documenting progress.</a:t>
            </a:r>
          </a:p>
          <a:p>
            <a:r>
              <a:rPr lang="en-US" dirty="0"/>
              <a:t> </a:t>
            </a:r>
          </a:p>
          <a:p>
            <a:r>
              <a:rPr lang="en-US" dirty="0"/>
              <a:t>There is a short microlearning video on YouTube to explain conditional measures </a:t>
            </a:r>
          </a:p>
          <a:p>
            <a:endParaRPr lang="en-US" dirty="0"/>
          </a:p>
        </p:txBody>
      </p:sp>
      <p:sp>
        <p:nvSpPr>
          <p:cNvPr id="7" name="Slide Image Placeholder 6">
            <a:extLst>
              <a:ext uri="{FF2B5EF4-FFF2-40B4-BE49-F238E27FC236}">
                <a16:creationId xmlns:a16="http://schemas.microsoft.com/office/drawing/2014/main" id="{92C40254-9552-4F3A-B5E9-D9EDCFA7B079}"/>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5474360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Trainer Note:</a:t>
            </a:r>
          </a:p>
          <a:p>
            <a:r>
              <a:rPr lang="en-US" dirty="0"/>
              <a:t>Refer to the charts on Intro 4 and Intro 9 for more information. </a:t>
            </a:r>
          </a:p>
          <a:p>
            <a:endParaRPr lang="en-US" dirty="0"/>
          </a:p>
          <a:p>
            <a:r>
              <a:rPr lang="en-US" dirty="0"/>
              <a:t>Also refer to YouTube video.</a:t>
            </a:r>
          </a:p>
        </p:txBody>
      </p:sp>
      <p:sp>
        <p:nvSpPr>
          <p:cNvPr id="7" name="Slide Image Placeholder 6">
            <a:extLst>
              <a:ext uri="{FF2B5EF4-FFF2-40B4-BE49-F238E27FC236}">
                <a16:creationId xmlns:a16="http://schemas.microsoft.com/office/drawing/2014/main" id="{4199FE4C-6C53-404A-9AEA-61DA35349790}"/>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0661177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Rectangle 3"/>
          <p:cNvSpPr>
            <a:spLocks noGrp="1" noChangeArrowheads="1"/>
          </p:cNvSpPr>
          <p:nvPr>
            <p:ph type="body" idx="1"/>
          </p:nvPr>
        </p:nvSpPr>
        <p:spPr/>
        <p:txBody>
          <a:bodyPr/>
          <a:lstStyle/>
          <a:p>
            <a:r>
              <a:rPr lang="en-US" b="1" dirty="0"/>
              <a:t>Script:</a:t>
            </a:r>
          </a:p>
          <a:p>
            <a:r>
              <a:rPr lang="en-US" dirty="0"/>
              <a:t>The DRDP (2015) Preschool View instruments contains four measures for English-language development.</a:t>
            </a:r>
          </a:p>
          <a:p>
            <a:endParaRPr lang="en-US" dirty="0"/>
          </a:p>
          <a:p>
            <a:r>
              <a:rPr lang="en-US" dirty="0"/>
              <a:t>(There are ELD tutorial on the Desired Results website.)</a:t>
            </a:r>
          </a:p>
        </p:txBody>
      </p:sp>
      <p:sp>
        <p:nvSpPr>
          <p:cNvPr id="4" name="Slide Image Placeholder 3">
            <a:extLst>
              <a:ext uri="{FF2B5EF4-FFF2-40B4-BE49-F238E27FC236}">
                <a16:creationId xmlns:a16="http://schemas.microsoft.com/office/drawing/2014/main" id="{C6389B61-29CE-49A5-B013-F008F3817100}"/>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0361793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3"/>
          <p:cNvSpPr>
            <a:spLocks noGrp="1" noChangeArrowheads="1"/>
          </p:cNvSpPr>
          <p:nvPr>
            <p:ph type="body" idx="1"/>
          </p:nvPr>
        </p:nvSpPr>
        <p:spPr/>
        <p:txBody>
          <a:bodyPr/>
          <a:lstStyle/>
          <a:p>
            <a:r>
              <a:rPr lang="en-US" b="1" dirty="0"/>
              <a:t>Script:</a:t>
            </a:r>
          </a:p>
          <a:p>
            <a:r>
              <a:rPr lang="en-US" dirty="0"/>
              <a:t>The four English-Language Development measures used for children learning English are:</a:t>
            </a:r>
          </a:p>
          <a:p>
            <a:r>
              <a:rPr lang="en-US" dirty="0"/>
              <a:t>ELD 1: Comprehension of English (Receptive English)</a:t>
            </a:r>
          </a:p>
          <a:p>
            <a:r>
              <a:rPr lang="en-US" dirty="0"/>
              <a:t>ELD 2: Self Expression in English (Expressive English)</a:t>
            </a:r>
          </a:p>
          <a:p>
            <a:r>
              <a:rPr lang="en-US" dirty="0"/>
              <a:t>ELD 3: Understanding and Response to English Literacy Activities</a:t>
            </a:r>
          </a:p>
          <a:p>
            <a:r>
              <a:rPr lang="en-US" dirty="0"/>
              <a:t>ELD 4: Symbol, Letter, and Print Knowledge in English</a:t>
            </a:r>
          </a:p>
          <a:p>
            <a:endParaRPr lang="en-US" dirty="0"/>
          </a:p>
          <a:p>
            <a:endParaRPr lang="en-US" dirty="0"/>
          </a:p>
        </p:txBody>
      </p:sp>
      <p:sp>
        <p:nvSpPr>
          <p:cNvPr id="4" name="Slide Image Placeholder 3">
            <a:extLst>
              <a:ext uri="{FF2B5EF4-FFF2-40B4-BE49-F238E27FC236}">
                <a16:creationId xmlns:a16="http://schemas.microsoft.com/office/drawing/2014/main" id="{07EAA9EC-5CDC-4B76-958E-57C813C2C656}"/>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3104325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3"/>
          <p:cNvSpPr>
            <a:spLocks noGrp="1" noChangeArrowheads="1"/>
          </p:cNvSpPr>
          <p:nvPr>
            <p:ph type="body" idx="1"/>
          </p:nvPr>
        </p:nvSpPr>
        <p:spPr/>
        <p:txBody>
          <a:bodyPr/>
          <a:lstStyle/>
          <a:p>
            <a:r>
              <a:rPr lang="en-US" b="1" dirty="0"/>
              <a:t>Script:</a:t>
            </a:r>
          </a:p>
          <a:p>
            <a:r>
              <a:rPr lang="en-US" dirty="0"/>
              <a:t>On Intro 10, question #13 gives directions on when to use the ELD measures. </a:t>
            </a:r>
          </a:p>
          <a:p>
            <a:endParaRPr lang="en-US" dirty="0"/>
          </a:p>
          <a:p>
            <a:r>
              <a:rPr lang="en-US" dirty="0"/>
              <a:t>If a language other than English is spoken in the child’s home, the ELD measures must be completed for preschool age children. </a:t>
            </a:r>
          </a:p>
        </p:txBody>
      </p:sp>
      <p:sp>
        <p:nvSpPr>
          <p:cNvPr id="4" name="Slide Image Placeholder 3">
            <a:extLst>
              <a:ext uri="{FF2B5EF4-FFF2-40B4-BE49-F238E27FC236}">
                <a16:creationId xmlns:a16="http://schemas.microsoft.com/office/drawing/2014/main" id="{6B9F88E0-577C-46AF-98B0-E1B4481158D5}"/>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133740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3"/>
          <p:cNvSpPr>
            <a:spLocks noGrp="1" noChangeArrowheads="1"/>
          </p:cNvSpPr>
          <p:nvPr>
            <p:ph type="body" idx="1"/>
          </p:nvPr>
        </p:nvSpPr>
        <p:spPr/>
        <p:txBody>
          <a:bodyPr/>
          <a:lstStyle/>
          <a:p>
            <a:r>
              <a:rPr lang="en-US" b="1" dirty="0"/>
              <a:t>Script:</a:t>
            </a:r>
          </a:p>
          <a:p>
            <a:r>
              <a:rPr lang="en-US" dirty="0"/>
              <a:t>The DRDP documents the kind of work that quality programs are already doing every day.</a:t>
            </a:r>
          </a:p>
          <a:p>
            <a:endParaRPr lang="en-US" dirty="0"/>
          </a:p>
          <a:p>
            <a:r>
              <a:rPr lang="en-US" dirty="0"/>
              <a:t>As teachers learn more about the children in their care, the DRDP information assists them in adapting and modifying curriculum plans and activities for the individual child, as well as activities for small and large groups. </a:t>
            </a:r>
          </a:p>
        </p:txBody>
      </p:sp>
      <p:sp>
        <p:nvSpPr>
          <p:cNvPr id="5" name="Slide Image Placeholder 4">
            <a:extLst>
              <a:ext uri="{FF2B5EF4-FFF2-40B4-BE49-F238E27FC236}">
                <a16:creationId xmlns:a16="http://schemas.microsoft.com/office/drawing/2014/main" id="{B59DBB9C-C5EC-4D2F-98CE-CA34513FEBFA}"/>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6554379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Script:</a:t>
            </a:r>
          </a:p>
          <a:p>
            <a:r>
              <a:rPr lang="en-US" dirty="0"/>
              <a:t>The descriptors in the first two levels (Discovering Language and Discovering English) refer to the child's use of their home language.</a:t>
            </a:r>
          </a:p>
        </p:txBody>
      </p:sp>
      <p:sp>
        <p:nvSpPr>
          <p:cNvPr id="7" name="Slide Image Placeholder 6">
            <a:extLst>
              <a:ext uri="{FF2B5EF4-FFF2-40B4-BE49-F238E27FC236}">
                <a16:creationId xmlns:a16="http://schemas.microsoft.com/office/drawing/2014/main" id="{07B3FE12-CC5F-4047-87C6-4DAE1BF6CB1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6008594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Notes Placeholder 2"/>
          <p:cNvSpPr>
            <a:spLocks noGrp="1"/>
          </p:cNvSpPr>
          <p:nvPr>
            <p:ph type="body" idx="1"/>
          </p:nvPr>
        </p:nvSpPr>
        <p:spPr/>
        <p:txBody>
          <a:bodyPr/>
          <a:lstStyle/>
          <a:p>
            <a:r>
              <a:rPr lang="en-US" b="1" dirty="0"/>
              <a:t>Script:</a:t>
            </a:r>
          </a:p>
          <a:p>
            <a:r>
              <a:rPr lang="en-US" dirty="0"/>
              <a:t>In the folder is the handout Assessing Children Who are Dual Language Learners, which explores code switching.</a:t>
            </a:r>
          </a:p>
          <a:p>
            <a:endParaRPr lang="en-US" dirty="0"/>
          </a:p>
          <a:p>
            <a:r>
              <a:rPr lang="en-US" dirty="0"/>
              <a:t>Give teachers time to read the handout (8-10 minutes) and circle what is important to them.</a:t>
            </a:r>
          </a:p>
          <a:p>
            <a:endParaRPr lang="en-US" dirty="0"/>
          </a:p>
          <a:p>
            <a:r>
              <a:rPr lang="en-US" dirty="0"/>
              <a:t>Ask, “What are some things that stood out to you from the handout?”</a:t>
            </a:r>
          </a:p>
          <a:p>
            <a:endParaRPr lang="en-US" dirty="0"/>
          </a:p>
          <a:p>
            <a:r>
              <a:rPr lang="en-US" dirty="0"/>
              <a:t>Use chart paper to chart responses about code switching.</a:t>
            </a:r>
          </a:p>
          <a:p>
            <a:endParaRPr lang="en-US" dirty="0"/>
          </a:p>
        </p:txBody>
      </p:sp>
      <p:sp>
        <p:nvSpPr>
          <p:cNvPr id="4" name="Slide Image Placeholder 3">
            <a:extLst>
              <a:ext uri="{FF2B5EF4-FFF2-40B4-BE49-F238E27FC236}">
                <a16:creationId xmlns:a16="http://schemas.microsoft.com/office/drawing/2014/main" id="{D8DFA9C7-7DCC-4DE7-9CEB-7D0FBA2F2FCC}"/>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2481001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Notes Placeholder 2"/>
          <p:cNvSpPr>
            <a:spLocks noGrp="1"/>
          </p:cNvSpPr>
          <p:nvPr>
            <p:ph type="body" idx="1"/>
          </p:nvPr>
        </p:nvSpPr>
        <p:spPr/>
        <p:txBody>
          <a:bodyPr/>
          <a:lstStyle/>
          <a:p>
            <a:r>
              <a:rPr lang="en-US" b="1" dirty="0"/>
              <a:t>Script:</a:t>
            </a:r>
          </a:p>
          <a:p>
            <a:r>
              <a:rPr lang="en-US" dirty="0"/>
              <a:t>What we observed the children doing is code switching. What is code switching?</a:t>
            </a:r>
          </a:p>
          <a:p>
            <a:pPr marL="285750" indent="-285750">
              <a:buFont typeface="Arial" panose="020B0604020202020204" pitchFamily="34" charset="0"/>
              <a:buChar char="•"/>
            </a:pPr>
            <a:r>
              <a:rPr lang="en-US" dirty="0"/>
              <a:t>Typical of dual language development</a:t>
            </a:r>
          </a:p>
          <a:p>
            <a:pPr marL="285750" indent="-285750">
              <a:buFont typeface="Arial" panose="020B0604020202020204" pitchFamily="34" charset="0"/>
              <a:buChar char="•"/>
            </a:pPr>
            <a:r>
              <a:rPr lang="en-US" dirty="0"/>
              <a:t>Use of multiple languages in one conversation</a:t>
            </a:r>
          </a:p>
          <a:p>
            <a:pPr marL="285750" indent="-285750">
              <a:buFont typeface="Arial" panose="020B0604020202020204" pitchFamily="34" charset="0"/>
              <a:buChar char="•"/>
            </a:pPr>
            <a:r>
              <a:rPr lang="en-US" dirty="0"/>
              <a:t>Uses grammatical rules of each language-of course at the three and four-year-old level!</a:t>
            </a:r>
          </a:p>
          <a:p>
            <a:pPr marL="285750" indent="-285750">
              <a:buFont typeface="Arial" panose="020B0604020202020204" pitchFamily="34" charset="0"/>
              <a:buChar char="•"/>
            </a:pPr>
            <a:r>
              <a:rPr lang="en-US" dirty="0"/>
              <a:t>Influenced by context and purpose</a:t>
            </a:r>
          </a:p>
          <a:p>
            <a:endParaRPr lang="en-US" dirty="0"/>
          </a:p>
          <a:p>
            <a:endParaRPr lang="en-US" dirty="0"/>
          </a:p>
        </p:txBody>
      </p:sp>
      <p:sp>
        <p:nvSpPr>
          <p:cNvPr id="4" name="Slide Image Placeholder 3">
            <a:extLst>
              <a:ext uri="{FF2B5EF4-FFF2-40B4-BE49-F238E27FC236}">
                <a16:creationId xmlns:a16="http://schemas.microsoft.com/office/drawing/2014/main" id="{964C8EA3-1F3A-441D-BE64-6DF70531DDB6}"/>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1904031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Notes Placeholder 2"/>
          <p:cNvSpPr>
            <a:spLocks noGrp="1"/>
          </p:cNvSpPr>
          <p:nvPr>
            <p:ph type="body" idx="1"/>
          </p:nvPr>
        </p:nvSpPr>
        <p:spPr>
          <a:xfrm>
            <a:off x="974725" y="4560888"/>
            <a:ext cx="5365750" cy="4354512"/>
          </a:xfrm>
        </p:spPr>
        <p:txBody>
          <a:bodyPr/>
          <a:lstStyle/>
          <a:p>
            <a:r>
              <a:rPr lang="en-US" sz="1400" b="1" dirty="0"/>
              <a:t>Script:</a:t>
            </a:r>
          </a:p>
          <a:p>
            <a:pPr>
              <a:spcAft>
                <a:spcPts val="600"/>
              </a:spcAft>
            </a:pPr>
            <a:r>
              <a:rPr lang="en-US" sz="1400" dirty="0"/>
              <a:t>The Language and Literacy Development measures are used to assess progress in developing foundational language and literacy skills. These measures are used with all children. Children who are dual language learners may demonstrate mastery in their home language, in English, or in both. This is true not only for Language and Literacy Development, but for all other domains as well, except for the English Language Development domain.</a:t>
            </a:r>
          </a:p>
          <a:p>
            <a:pPr>
              <a:spcAft>
                <a:spcPts val="600"/>
              </a:spcAft>
            </a:pPr>
            <a:r>
              <a:rPr lang="en-US" sz="1400" dirty="0"/>
              <a:t>The four English-Language Development measures are used to document and assess progress in learning to communicate in English. These four measures are used if a language other than English is spoken in the child’s home. </a:t>
            </a:r>
          </a:p>
          <a:p>
            <a:pPr>
              <a:spcAft>
                <a:spcPts val="600"/>
              </a:spcAft>
            </a:pPr>
            <a:r>
              <a:rPr lang="en-US" sz="1400" dirty="0"/>
              <a:t>Communication in all languages the child uses should be considered when collecting documentation and completing the measures in all domains.</a:t>
            </a:r>
          </a:p>
          <a:p>
            <a:pPr>
              <a:spcAft>
                <a:spcPts val="600"/>
              </a:spcAft>
            </a:pPr>
            <a:r>
              <a:rPr lang="en-US" sz="1400" dirty="0"/>
              <a:t>Refer to Intro 6 and the appendices for more information on Assessing Dual Language Learners. </a:t>
            </a:r>
          </a:p>
          <a:p>
            <a:endParaRPr lang="en-US" sz="1400" dirty="0"/>
          </a:p>
          <a:p>
            <a:endParaRPr lang="en-US" sz="1400" dirty="0"/>
          </a:p>
        </p:txBody>
      </p:sp>
      <p:sp>
        <p:nvSpPr>
          <p:cNvPr id="8" name="Slide Image Placeholder 7">
            <a:extLst>
              <a:ext uri="{FF2B5EF4-FFF2-40B4-BE49-F238E27FC236}">
                <a16:creationId xmlns:a16="http://schemas.microsoft.com/office/drawing/2014/main" id="{4975D58D-0B53-41BB-9DB3-3A7298871862}"/>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41923329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Notes Placeholder 2"/>
          <p:cNvSpPr>
            <a:spLocks noGrp="1"/>
          </p:cNvSpPr>
          <p:nvPr>
            <p:ph type="body" idx="1"/>
          </p:nvPr>
        </p:nvSpPr>
        <p:spPr/>
        <p:txBody>
          <a:bodyPr/>
          <a:lstStyle/>
          <a:p>
            <a:r>
              <a:rPr lang="en-US" dirty="0"/>
              <a:t>Activity: Completing a Developmental Profile </a:t>
            </a:r>
          </a:p>
          <a:p>
            <a:endParaRPr lang="en-US" dirty="0"/>
          </a:p>
          <a:p>
            <a:endParaRPr lang="en-US" dirty="0"/>
          </a:p>
        </p:txBody>
      </p:sp>
      <p:sp>
        <p:nvSpPr>
          <p:cNvPr id="7" name="Slide Image Placeholder 6">
            <a:extLst>
              <a:ext uri="{FF2B5EF4-FFF2-40B4-BE49-F238E27FC236}">
                <a16:creationId xmlns:a16="http://schemas.microsoft.com/office/drawing/2014/main" id="{F10292CC-518D-4EB9-9E63-0DB0F7D252B6}"/>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1789109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6951B9E-3483-4DAB-97AF-FAC9F32BCE01}"/>
              </a:ext>
            </a:extLst>
          </p:cNvPr>
          <p:cNvSpPr>
            <a:spLocks noGrp="1" noRot="1" noChangeAspect="1"/>
          </p:cNvSpPr>
          <p:nvPr>
            <p:ph type="sldImg"/>
          </p:nvPr>
        </p:nvSpPr>
        <p:spPr>
          <a:xfrm>
            <a:off x="-87313" y="1312863"/>
            <a:ext cx="4292601" cy="2416175"/>
          </a:xfrm>
        </p:spPr>
      </p:sp>
      <p:sp>
        <p:nvSpPr>
          <p:cNvPr id="5" name="Notes Placeholder 4">
            <a:extLst>
              <a:ext uri="{FF2B5EF4-FFF2-40B4-BE49-F238E27FC236}">
                <a16:creationId xmlns:a16="http://schemas.microsoft.com/office/drawing/2014/main" id="{AF28089B-81A2-4670-80A3-F4D995E8F29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3624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Rectangle 3"/>
          <p:cNvSpPr>
            <a:spLocks noGrp="1" noChangeArrowheads="1"/>
          </p:cNvSpPr>
          <p:nvPr>
            <p:ph type="body" idx="1"/>
          </p:nvPr>
        </p:nvSpPr>
        <p:spPr/>
        <p:txBody>
          <a:bodyPr/>
          <a:lstStyle/>
          <a:p>
            <a:r>
              <a:rPr lang="en-US" b="1" dirty="0"/>
              <a:t>Script:</a:t>
            </a:r>
          </a:p>
          <a:p>
            <a:r>
              <a:rPr lang="en-US" dirty="0"/>
              <a:t>A progress form is used during parent conferences to describe children’s development and growth.  </a:t>
            </a:r>
          </a:p>
          <a:p>
            <a:endParaRPr lang="en-US" dirty="0"/>
          </a:p>
          <a:p>
            <a:r>
              <a:rPr lang="en-US" dirty="0"/>
              <a:t>The progress form provides a review of the child’s strengths, areas that need improvement, and goals for developmental growth in the program and at home. </a:t>
            </a:r>
          </a:p>
          <a:p>
            <a:endParaRPr lang="en-US" dirty="0"/>
          </a:p>
          <a:p>
            <a:r>
              <a:rPr lang="en-US" dirty="0"/>
              <a:t>The information teachers write on the form is based on the DRDP, observations, work samples, and other evidence from the child’s portfolio, as well as information provided by parents. </a:t>
            </a:r>
          </a:p>
        </p:txBody>
      </p:sp>
      <p:sp>
        <p:nvSpPr>
          <p:cNvPr id="5" name="Slide Image Placeholder 4">
            <a:extLst>
              <a:ext uri="{FF2B5EF4-FFF2-40B4-BE49-F238E27FC236}">
                <a16:creationId xmlns:a16="http://schemas.microsoft.com/office/drawing/2014/main" id="{ADA7AAD2-1753-480D-B87C-36A00BA8DDEC}"/>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3155571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Rectangle 3"/>
          <p:cNvSpPr>
            <a:spLocks noGrp="1" noChangeArrowheads="1"/>
          </p:cNvSpPr>
          <p:nvPr>
            <p:ph type="body" idx="1"/>
          </p:nvPr>
        </p:nvSpPr>
        <p:spPr/>
        <p:txBody>
          <a:bodyPr/>
          <a:lstStyle/>
          <a:p>
            <a:r>
              <a:rPr lang="en-US" b="1" dirty="0"/>
              <a:t>Script:</a:t>
            </a:r>
          </a:p>
          <a:p>
            <a:r>
              <a:rPr lang="en-US" dirty="0"/>
              <a:t>This format may be used to encourage a conversation with parents about their role as the child’s first and most important teacher and stress the importance of the parents’ involvement and participation in the process of the child’s learning and growth. </a:t>
            </a:r>
          </a:p>
          <a:p>
            <a:endParaRPr lang="en-US" dirty="0"/>
          </a:p>
          <a:p>
            <a:r>
              <a:rPr lang="en-US" dirty="0"/>
              <a:t>Teachers are also encouraged to use the parent report from DRDP Online to supplement the Child Developmental Progress form.</a:t>
            </a:r>
          </a:p>
          <a:p>
            <a:endParaRPr lang="en-US" dirty="0"/>
          </a:p>
          <a:p>
            <a:r>
              <a:rPr lang="en-US" dirty="0"/>
              <a:t>Scheduled parent conferences are to occur at least two times each program year. </a:t>
            </a:r>
          </a:p>
        </p:txBody>
      </p:sp>
      <p:sp>
        <p:nvSpPr>
          <p:cNvPr id="5" name="Slide Image Placeholder 4">
            <a:extLst>
              <a:ext uri="{FF2B5EF4-FFF2-40B4-BE49-F238E27FC236}">
                <a16:creationId xmlns:a16="http://schemas.microsoft.com/office/drawing/2014/main" id="{D86ECD15-1DA0-4551-B212-6CAB47E5530B}"/>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6592974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5" name="Rectangle 3"/>
          <p:cNvSpPr>
            <a:spLocks noGrp="1" noChangeArrowheads="1"/>
          </p:cNvSpPr>
          <p:nvPr>
            <p:ph type="body" idx="1"/>
          </p:nvPr>
        </p:nvSpPr>
        <p:spPr/>
        <p:txBody>
          <a:bodyPr/>
          <a:lstStyle/>
          <a:p>
            <a:r>
              <a:rPr lang="en-US" dirty="0"/>
              <a:t>Activity: Completing a Child’s Developmental Progress Form </a:t>
            </a:r>
          </a:p>
        </p:txBody>
      </p:sp>
      <p:sp>
        <p:nvSpPr>
          <p:cNvPr id="5" name="Slide Image Placeholder 4">
            <a:extLst>
              <a:ext uri="{FF2B5EF4-FFF2-40B4-BE49-F238E27FC236}">
                <a16:creationId xmlns:a16="http://schemas.microsoft.com/office/drawing/2014/main" id="{A9192D42-CEFC-412B-BCBF-729278A5FCD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4533041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Notes Placeholder 2"/>
          <p:cNvSpPr>
            <a:spLocks noGrp="1"/>
          </p:cNvSpPr>
          <p:nvPr>
            <p:ph type="body" idx="1"/>
          </p:nvPr>
        </p:nvSpPr>
        <p:spPr/>
        <p:txBody>
          <a:bodyPr/>
          <a:lstStyle/>
          <a:p>
            <a:r>
              <a:rPr lang="en-US" b="1" dirty="0"/>
              <a:t>Script:</a:t>
            </a:r>
          </a:p>
          <a:p>
            <a:r>
              <a:rPr lang="en-US" dirty="0"/>
              <a:t>DRDP Online accounts are free for CDE/DSS funded programs, Head Start programs, California tribal CCDF, and for California K-12 school districts and all programs associated with California Quality Counts. </a:t>
            </a:r>
          </a:p>
          <a:p>
            <a:endParaRPr lang="en-US" dirty="0"/>
          </a:p>
          <a:p>
            <a:r>
              <a:rPr lang="en-US" dirty="0"/>
              <a:t>There are many free tutorials and webinars available to support implementation of DRDP Online. </a:t>
            </a:r>
          </a:p>
          <a:p>
            <a:endParaRPr lang="en-US" dirty="0"/>
          </a:p>
          <a:p>
            <a:r>
              <a:rPr lang="en-US" dirty="0"/>
              <a:t>Program staff may schedule an appointment for support or join free webinars: </a:t>
            </a:r>
            <a:r>
              <a:rPr lang="en-US" dirty="0">
                <a:hlinkClick r:id="rId3"/>
              </a:rPr>
              <a:t>https://www.desiredresults.us/drdp-online-resources</a:t>
            </a:r>
            <a:endParaRPr lang="en-US" dirty="0"/>
          </a:p>
        </p:txBody>
      </p:sp>
      <p:sp>
        <p:nvSpPr>
          <p:cNvPr id="5" name="Slide Image Placeholder 4">
            <a:extLst>
              <a:ext uri="{FF2B5EF4-FFF2-40B4-BE49-F238E27FC236}">
                <a16:creationId xmlns:a16="http://schemas.microsoft.com/office/drawing/2014/main" id="{34AE859B-B37D-4299-9149-419EC3C9CEAB}"/>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580131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3"/>
          <p:cNvSpPr>
            <a:spLocks noGrp="1" noChangeArrowheads="1"/>
          </p:cNvSpPr>
          <p:nvPr>
            <p:ph type="body" idx="1"/>
          </p:nvPr>
        </p:nvSpPr>
        <p:spPr/>
        <p:txBody>
          <a:bodyPr/>
          <a:lstStyle/>
          <a:p>
            <a:r>
              <a:rPr lang="en-US" b="1" dirty="0"/>
              <a:t>Script:</a:t>
            </a:r>
          </a:p>
          <a:p>
            <a:r>
              <a:rPr lang="en-US" dirty="0"/>
              <a:t>Children grow and change quickly, so a completed DRDP is a “snapshot” (i.e., a representative moment in time) of a child’s development.  </a:t>
            </a:r>
          </a:p>
          <a:p>
            <a:endParaRPr lang="en-US" dirty="0"/>
          </a:p>
          <a:p>
            <a:r>
              <a:rPr lang="en-US" dirty="0"/>
              <a:t>All succeeding observations will document changes that result from growth and progress.  </a:t>
            </a:r>
          </a:p>
        </p:txBody>
      </p:sp>
      <p:sp>
        <p:nvSpPr>
          <p:cNvPr id="5" name="Slide Image Placeholder 4">
            <a:extLst>
              <a:ext uri="{FF2B5EF4-FFF2-40B4-BE49-F238E27FC236}">
                <a16:creationId xmlns:a16="http://schemas.microsoft.com/office/drawing/2014/main" id="{8A92B14F-B152-4FF8-9829-179A854045EC}"/>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6672284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Rectangle 3"/>
          <p:cNvSpPr>
            <a:spLocks noGrp="1" noChangeArrowheads="1"/>
          </p:cNvSpPr>
          <p:nvPr>
            <p:ph type="body" idx="1"/>
          </p:nvPr>
        </p:nvSpPr>
        <p:spPr/>
        <p:txBody>
          <a:bodyPr/>
          <a:lstStyle/>
          <a:p>
            <a:r>
              <a:rPr lang="en-US" b="1" dirty="0"/>
              <a:t>Script:</a:t>
            </a:r>
          </a:p>
          <a:p>
            <a:r>
              <a:rPr lang="en-US" dirty="0"/>
              <a:t>Data on the DRDP is collected first at the individual child level, then at the classroom level, and then compiled at the contract level. </a:t>
            </a:r>
          </a:p>
          <a:p>
            <a:endParaRPr lang="en-US" dirty="0"/>
          </a:p>
          <a:p>
            <a:r>
              <a:rPr lang="en-US" dirty="0"/>
              <a:t>DRDP Online provides an online system of tools for summarizing DRDP data. </a:t>
            </a:r>
          </a:p>
          <a:p>
            <a:endParaRPr lang="en-US" dirty="0"/>
          </a:p>
          <a:p>
            <a:r>
              <a:rPr lang="en-US" dirty="0"/>
              <a:t>Although the individual child and classroom data is kept on site and is not sent to CDSS, it will be reviewed during your CPM/CMR. This data is also compiled and used to complete the Program Action Plan. </a:t>
            </a:r>
          </a:p>
        </p:txBody>
      </p:sp>
      <p:sp>
        <p:nvSpPr>
          <p:cNvPr id="5" name="Slide Image Placeholder 4">
            <a:extLst>
              <a:ext uri="{FF2B5EF4-FFF2-40B4-BE49-F238E27FC236}">
                <a16:creationId xmlns:a16="http://schemas.microsoft.com/office/drawing/2014/main" id="{EE94222F-6E6B-4BFF-909D-0CDD323CBD68}"/>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7224471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1" name="Notes Placeholder 2"/>
          <p:cNvSpPr>
            <a:spLocks noGrp="1"/>
          </p:cNvSpPr>
          <p:nvPr>
            <p:ph type="body" idx="1"/>
          </p:nvPr>
        </p:nvSpPr>
        <p:spPr/>
        <p:txBody>
          <a:bodyPr/>
          <a:lstStyle/>
          <a:p>
            <a:r>
              <a:rPr lang="en-US" b="1" dirty="0"/>
              <a:t>Script:</a:t>
            </a:r>
          </a:p>
          <a:p>
            <a:r>
              <a:rPr lang="en-US" dirty="0"/>
              <a:t>Teachers can complete the DRDP assessment using the DRDP Online system, via the internet using a password and username. The system allows for automatic storage of DRDP data.  It also allows programs to be completely paperless when completing the assessment. The data entry system compiles all the data and provides multi level summary reports by student, or by group, and even subgroup that can be shared with families and administrators.</a:t>
            </a:r>
          </a:p>
          <a:p>
            <a:endParaRPr lang="en-US" dirty="0"/>
          </a:p>
          <a:p>
            <a:endParaRPr lang="en-US" dirty="0"/>
          </a:p>
        </p:txBody>
      </p:sp>
      <p:sp>
        <p:nvSpPr>
          <p:cNvPr id="5" name="Slide Image Placeholder 4">
            <a:extLst>
              <a:ext uri="{FF2B5EF4-FFF2-40B4-BE49-F238E27FC236}">
                <a16:creationId xmlns:a16="http://schemas.microsoft.com/office/drawing/2014/main" id="{C92796C2-7019-4526-9C17-030026598C6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6999568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14400" y="3994150"/>
            <a:ext cx="5365750" cy="5530850"/>
          </a:xfrm>
        </p:spPr>
        <p:txBody>
          <a:bodyPr/>
          <a:lstStyle/>
          <a:p>
            <a:pPr lvl="0"/>
            <a:r>
              <a:rPr lang="en-US" sz="1400" b="1" dirty="0"/>
              <a:t>Script:</a:t>
            </a:r>
            <a:endParaRPr lang="en-US" altLang="en-US" sz="1400" b="1" dirty="0"/>
          </a:p>
          <a:p>
            <a:r>
              <a:rPr lang="en-US" altLang="en-US" sz="1400" dirty="0"/>
              <a:t>The child development this year report, shows the child's overall developmental level in each separate domain.</a:t>
            </a:r>
            <a:r>
              <a:rPr lang="en-US" sz="1400" dirty="0"/>
              <a:t> Child Report–provides psychometrically valid domain level information for individual children. Teachers can use this information to visually see where children are strong in their development and where they may need additional support. </a:t>
            </a:r>
          </a:p>
          <a:p>
            <a:pPr lvl="0"/>
            <a:endParaRPr lang="en-US" altLang="en-US" sz="1400" dirty="0"/>
          </a:p>
          <a:p>
            <a:pPr lvl="0"/>
            <a:r>
              <a:rPr lang="en-US" altLang="en-US" sz="1400" dirty="0"/>
              <a:t>Psychometric  measurement is how the DRDP Online system calculates the correct distances of growth from one developmental level to the next.  </a:t>
            </a:r>
            <a:endParaRPr lang="en-US" sz="1400" dirty="0"/>
          </a:p>
          <a:p>
            <a:pPr lvl="0"/>
            <a:endParaRPr lang="en-US" sz="1400" dirty="0"/>
          </a:p>
          <a:p>
            <a:pPr lvl="0"/>
            <a:r>
              <a:rPr lang="en-US" sz="1400" dirty="0"/>
              <a:t>“The Parent Report provides information from the DRDP assessment about your child’s knowledge, skills, and behaviors across a range of areas of development, called domains” (Parent Report Guidance for Teachers, California Department of Education).</a:t>
            </a:r>
          </a:p>
          <a:p>
            <a:pPr lvl="0"/>
            <a:r>
              <a:rPr lang="en-US" sz="1400" dirty="0"/>
              <a:t> </a:t>
            </a:r>
          </a:p>
          <a:p>
            <a:pPr lvl="0"/>
            <a:r>
              <a:rPr lang="en-US" sz="1400" dirty="0"/>
              <a:t>The parent report does not specify the strengths or the areas of growth for children, it provides generic statements in the box that are helpful. But teachers must add to the boxes to individualize the information for that specific child. </a:t>
            </a:r>
          </a:p>
          <a:p>
            <a:endParaRPr lang="en-US" sz="1400" dirty="0"/>
          </a:p>
          <a:p>
            <a:r>
              <a:rPr lang="en-US" sz="1400" dirty="0"/>
              <a:t>Parent reports should be discussed with families, not just printed and handed out. </a:t>
            </a:r>
          </a:p>
        </p:txBody>
      </p:sp>
      <p:sp>
        <p:nvSpPr>
          <p:cNvPr id="7" name="Slide Image Placeholder 6">
            <a:extLst>
              <a:ext uri="{FF2B5EF4-FFF2-40B4-BE49-F238E27FC236}">
                <a16:creationId xmlns:a16="http://schemas.microsoft.com/office/drawing/2014/main" id="{48C3C62C-74A1-4C64-A7CC-F8F0B8EA33B5}"/>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8406329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dirty="0"/>
              <a:t>Script:</a:t>
            </a:r>
          </a:p>
          <a:p>
            <a:r>
              <a:rPr lang="en-US" dirty="0"/>
              <a:t>The Group Progress Report provides information on one rating period for an agency, program, site or classroom. The Group Cohort Report will show subgroup data along with the overall group data. The data will be available for all the domains completed by the program.</a:t>
            </a:r>
          </a:p>
          <a:p>
            <a:endParaRPr lang="en-US" dirty="0"/>
          </a:p>
          <a:p>
            <a:r>
              <a:rPr lang="en-US" dirty="0"/>
              <a:t>Teachers may use this information in their classroom to provide specific strategies to meet the needs of their groups. Administrators may use the Group Report to analyze data across the program and use the information to provide professional development or make changes for program improvement. </a:t>
            </a:r>
          </a:p>
          <a:p>
            <a:endParaRPr lang="en-US" dirty="0"/>
          </a:p>
          <a:p>
            <a:endParaRPr lang="en-US" dirty="0"/>
          </a:p>
        </p:txBody>
      </p:sp>
      <p:sp>
        <p:nvSpPr>
          <p:cNvPr id="7" name="Slide Image Placeholder 6">
            <a:extLst>
              <a:ext uri="{FF2B5EF4-FFF2-40B4-BE49-F238E27FC236}">
                <a16:creationId xmlns:a16="http://schemas.microsoft.com/office/drawing/2014/main" id="{20F81341-8AE9-4269-97C1-3F498122BDB1}"/>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4296861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dirty="0"/>
              <a:t>Script:</a:t>
            </a:r>
          </a:p>
          <a:p>
            <a:r>
              <a:rPr lang="en-US" dirty="0"/>
              <a:t>The Class Planning Report helps teachers to modify instructional planning and meet individual needs. </a:t>
            </a:r>
          </a:p>
          <a:p>
            <a:endParaRPr lang="en-US" dirty="0"/>
          </a:p>
          <a:p>
            <a:r>
              <a:rPr lang="en-US" dirty="0"/>
              <a:t>Each report has the domain score of the specific domain at the top with numbers and percentages. Below that bar are all the measures within that domain and where each individual child was rated for each measure.</a:t>
            </a:r>
          </a:p>
          <a:p>
            <a:endParaRPr lang="en-US" dirty="0"/>
          </a:p>
        </p:txBody>
      </p:sp>
      <p:sp>
        <p:nvSpPr>
          <p:cNvPr id="7" name="Slide Image Placeholder 6">
            <a:extLst>
              <a:ext uri="{FF2B5EF4-FFF2-40B4-BE49-F238E27FC236}">
                <a16:creationId xmlns:a16="http://schemas.microsoft.com/office/drawing/2014/main" id="{1C8C3B7D-584F-4053-AA11-90EF7411B4E2}"/>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0597057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8" name="Rectangle 3"/>
          <p:cNvSpPr>
            <a:spLocks noGrp="1" noChangeArrowheads="1"/>
          </p:cNvSpPr>
          <p:nvPr>
            <p:ph type="body" idx="1"/>
          </p:nvPr>
        </p:nvSpPr>
        <p:spPr/>
        <p:txBody>
          <a:bodyPr/>
          <a:lstStyle/>
          <a:p>
            <a:r>
              <a:rPr lang="en-US" b="1" dirty="0"/>
              <a:t>Script:</a:t>
            </a:r>
          </a:p>
          <a:p>
            <a:r>
              <a:rPr lang="en-US" dirty="0"/>
              <a:t>After compiling your data, action steps must be written to address the data.</a:t>
            </a:r>
          </a:p>
          <a:p>
            <a:endParaRPr lang="en-US" dirty="0"/>
          </a:p>
          <a:p>
            <a:r>
              <a:rPr lang="en-US" dirty="0"/>
              <a:t>The Curriculum Framework chapters provide information to support children's learning in the areas described in the California Learning and Development Foundations.</a:t>
            </a:r>
          </a:p>
          <a:p>
            <a:endParaRPr lang="en-US" dirty="0"/>
          </a:p>
          <a:p>
            <a:r>
              <a:rPr lang="en-US" dirty="0"/>
              <a:t>The icons and their colors are used to identify domain sections inside of the book. We will look at the sections of the book on the next slide. </a:t>
            </a:r>
          </a:p>
          <a:p>
            <a:endParaRPr lang="en-US" dirty="0"/>
          </a:p>
          <a:p>
            <a:endParaRPr lang="en-US" dirty="0"/>
          </a:p>
          <a:p>
            <a:endParaRPr lang="en-US" dirty="0"/>
          </a:p>
        </p:txBody>
      </p:sp>
      <p:sp>
        <p:nvSpPr>
          <p:cNvPr id="4" name="Slide Image Placeholder 3">
            <a:extLst>
              <a:ext uri="{FF2B5EF4-FFF2-40B4-BE49-F238E27FC236}">
                <a16:creationId xmlns:a16="http://schemas.microsoft.com/office/drawing/2014/main" id="{CDCF1A89-781B-4B43-9FE4-EFB0D29DFC77}"/>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1439039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Notes Placeholder 2"/>
          <p:cNvSpPr>
            <a:spLocks noGrp="1"/>
          </p:cNvSpPr>
          <p:nvPr>
            <p:ph type="body" idx="1"/>
          </p:nvPr>
        </p:nvSpPr>
        <p:spPr/>
        <p:txBody>
          <a:bodyPr/>
          <a:lstStyle/>
          <a:p>
            <a:r>
              <a:rPr lang="en-US" b="1" dirty="0"/>
              <a:t>Script:</a:t>
            </a:r>
          </a:p>
          <a:p>
            <a:r>
              <a:rPr lang="en-US" dirty="0"/>
              <a:t>There is a companion Curriculum Framework for each volume of the California Learning and Development Foundations.</a:t>
            </a:r>
          </a:p>
        </p:txBody>
      </p:sp>
      <p:sp>
        <p:nvSpPr>
          <p:cNvPr id="4" name="Slide Image Placeholder 3">
            <a:extLst>
              <a:ext uri="{FF2B5EF4-FFF2-40B4-BE49-F238E27FC236}">
                <a16:creationId xmlns:a16="http://schemas.microsoft.com/office/drawing/2014/main" id="{6B1AB6D0-3960-4080-946B-6F6EEF2B83A9}"/>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7736997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Notes Placeholder 2"/>
          <p:cNvSpPr>
            <a:spLocks noGrp="1"/>
          </p:cNvSpPr>
          <p:nvPr>
            <p:ph type="body" idx="1"/>
          </p:nvPr>
        </p:nvSpPr>
        <p:spPr/>
        <p:txBody>
          <a:bodyPr/>
          <a:lstStyle/>
          <a:p>
            <a:r>
              <a:rPr lang="en-US" b="1" dirty="0"/>
              <a:t>Script:</a:t>
            </a:r>
          </a:p>
          <a:p>
            <a:r>
              <a:rPr lang="en-US" dirty="0"/>
              <a:t>It’s important to plan to observe. When planning an activity for children, think about what to plan in relation to the DRDP.  This does not mean setting up a testing situation, rather creating an invitation for children to have interactions with materials, their peers, or an adult that might provide an observation opportunity related to the DRDP.</a:t>
            </a:r>
          </a:p>
          <a:p>
            <a:endParaRPr lang="en-US" dirty="0"/>
          </a:p>
          <a:p>
            <a:endParaRPr lang="en-US" dirty="0"/>
          </a:p>
        </p:txBody>
      </p:sp>
      <p:sp>
        <p:nvSpPr>
          <p:cNvPr id="4" name="Slide Image Placeholder 3">
            <a:extLst>
              <a:ext uri="{FF2B5EF4-FFF2-40B4-BE49-F238E27FC236}">
                <a16:creationId xmlns:a16="http://schemas.microsoft.com/office/drawing/2014/main" id="{B4411517-817E-4431-BF26-A2AED3CCDAFB}"/>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1668039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Notes Placeholder 2"/>
          <p:cNvSpPr>
            <a:spLocks noGrp="1"/>
          </p:cNvSpPr>
          <p:nvPr>
            <p:ph type="body" idx="1"/>
          </p:nvPr>
        </p:nvSpPr>
        <p:spPr/>
        <p:txBody>
          <a:bodyPr/>
          <a:lstStyle/>
          <a:p>
            <a:r>
              <a:rPr lang="en-US" b="1" dirty="0"/>
              <a:t>Script:</a:t>
            </a:r>
          </a:p>
          <a:p>
            <a:r>
              <a:rPr lang="en-US" dirty="0"/>
              <a:t>All teachers, whether teaching in a Head Start or state preschool program, must use the results of the DRDP to support each child’s learning and development.</a:t>
            </a:r>
          </a:p>
        </p:txBody>
      </p:sp>
      <p:sp>
        <p:nvSpPr>
          <p:cNvPr id="5" name="Slide Image Placeholder 4">
            <a:extLst>
              <a:ext uri="{FF2B5EF4-FFF2-40B4-BE49-F238E27FC236}">
                <a16:creationId xmlns:a16="http://schemas.microsoft.com/office/drawing/2014/main" id="{BB6B6EFC-995C-401F-AF67-E253D641E1E4}"/>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9377477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body" idx="1"/>
          </p:nvPr>
        </p:nvSpPr>
        <p:spPr/>
        <p:txBody>
          <a:bodyPr/>
          <a:lstStyle/>
          <a:p>
            <a:r>
              <a:rPr lang="en-US" sz="1400" b="1" dirty="0"/>
              <a:t>Script:</a:t>
            </a:r>
          </a:p>
          <a:p>
            <a:r>
              <a:rPr lang="en-US" sz="1400" dirty="0"/>
              <a:t>Programs are required to summarize the data both at the classroom and contract level to determine key findings and action steps. These are trends or main points that require action. Think about where teachers want to see change or progress for the children in their class based on their data. Where will you put time, energy, and resources to see change?</a:t>
            </a:r>
          </a:p>
          <a:p>
            <a:endParaRPr lang="en-US" sz="1400" b="1" dirty="0"/>
          </a:p>
          <a:p>
            <a:r>
              <a:rPr lang="en-US" sz="1400" b="1" dirty="0"/>
              <a:t>Trainer note: </a:t>
            </a:r>
          </a:p>
          <a:p>
            <a:r>
              <a:rPr lang="en-US" sz="1400" dirty="0"/>
              <a:t>After sharing, ask participants to view the sample DRDP Classroom Summary of Findings. </a:t>
            </a:r>
          </a:p>
          <a:p>
            <a:endParaRPr lang="en-US" sz="1400" dirty="0"/>
          </a:p>
          <a:p>
            <a:r>
              <a:rPr lang="en-US" sz="1400" dirty="0"/>
              <a:t>These findings will inform administrators and guide them in making continuous program improvements.</a:t>
            </a:r>
          </a:p>
          <a:p>
            <a:endParaRPr lang="en-US" sz="1400" dirty="0"/>
          </a:p>
          <a:p>
            <a:r>
              <a:rPr lang="en-US" sz="1400"/>
              <a:t>California state </a:t>
            </a:r>
            <a:r>
              <a:rPr lang="en-US" sz="1400" dirty="0"/>
              <a:t>consultants will be checking the DRDP Classroom Summary of Findings forms to make sure programs are using the data to inform the “continuous improvement” process. </a:t>
            </a:r>
          </a:p>
          <a:p>
            <a:endParaRPr lang="en-US" sz="1400" dirty="0"/>
          </a:p>
        </p:txBody>
      </p:sp>
      <p:sp>
        <p:nvSpPr>
          <p:cNvPr id="5" name="Slide Image Placeholder 4">
            <a:extLst>
              <a:ext uri="{FF2B5EF4-FFF2-40B4-BE49-F238E27FC236}">
                <a16:creationId xmlns:a16="http://schemas.microsoft.com/office/drawing/2014/main" id="{63BFA722-7FAC-4F84-9128-B21A3375C76B}"/>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239200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Script:</a:t>
            </a:r>
          </a:p>
          <a:p>
            <a:r>
              <a:rPr lang="en-US" dirty="0"/>
              <a:t>Each age-level instrument provides a framework that serves in monitoring children’s progress throughout the program year.</a:t>
            </a:r>
          </a:p>
          <a:p>
            <a:r>
              <a:rPr lang="en-US" dirty="0"/>
              <a:t>There are a suite of DRDP instruments: </a:t>
            </a:r>
          </a:p>
          <a:p>
            <a:pPr marL="285750" indent="-285750">
              <a:buFont typeface="Arial" panose="020B0604020202020204" pitchFamily="34" charset="0"/>
              <a:buChar char="•"/>
            </a:pPr>
            <a:r>
              <a:rPr lang="en-US" dirty="0"/>
              <a:t>DRDP Infant/Toddler View </a:t>
            </a:r>
          </a:p>
          <a:p>
            <a:pPr marL="285750" indent="-285750">
              <a:buFont typeface="Arial" panose="020B0604020202020204" pitchFamily="34" charset="0"/>
              <a:buChar char="•"/>
            </a:pPr>
            <a:r>
              <a:rPr lang="en-US" dirty="0"/>
              <a:t>DRDP Preschool View </a:t>
            </a:r>
          </a:p>
          <a:p>
            <a:pPr marL="285750" indent="-285750">
              <a:buFont typeface="Arial" panose="020B0604020202020204" pitchFamily="34" charset="0"/>
              <a:buChar char="•"/>
            </a:pPr>
            <a:r>
              <a:rPr lang="en-US" dirty="0"/>
              <a:t>DRDP SA view and </a:t>
            </a:r>
          </a:p>
          <a:p>
            <a:pPr marL="285750" indent="-285750">
              <a:buFont typeface="Arial" panose="020B0604020202020204" pitchFamily="34" charset="0"/>
              <a:buChar char="•"/>
            </a:pPr>
            <a:r>
              <a:rPr lang="en-US" dirty="0"/>
              <a:t>DRDP K</a:t>
            </a:r>
          </a:p>
          <a:p>
            <a:endParaRPr lang="en-US" dirty="0"/>
          </a:p>
          <a:p>
            <a:endParaRPr lang="en-US" dirty="0"/>
          </a:p>
          <a:p>
            <a:r>
              <a:rPr lang="en-US" dirty="0"/>
              <a:t>Each profile provides guidance in documenting observations that reflect the developmental growth for each age group. </a:t>
            </a:r>
          </a:p>
          <a:p>
            <a:endParaRPr lang="en-US" dirty="0"/>
          </a:p>
          <a:p>
            <a:endParaRPr lang="en-US" dirty="0"/>
          </a:p>
        </p:txBody>
      </p:sp>
      <p:sp>
        <p:nvSpPr>
          <p:cNvPr id="7" name="Slide Image Placeholder 6">
            <a:extLst>
              <a:ext uri="{FF2B5EF4-FFF2-40B4-BE49-F238E27FC236}">
                <a16:creationId xmlns:a16="http://schemas.microsoft.com/office/drawing/2014/main" id="{34238284-1132-46FD-9081-C27A2BBF57E6}"/>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15367353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Notes Placeholder 2"/>
          <p:cNvSpPr>
            <a:spLocks noGrp="1"/>
          </p:cNvSpPr>
          <p:nvPr>
            <p:ph type="body" idx="1"/>
          </p:nvPr>
        </p:nvSpPr>
        <p:spPr/>
        <p:txBody>
          <a:bodyPr/>
          <a:lstStyle/>
          <a:p>
            <a:r>
              <a:rPr lang="en-US" b="1" dirty="0"/>
              <a:t>Script:</a:t>
            </a:r>
          </a:p>
          <a:p>
            <a:r>
              <a:rPr lang="en-US" dirty="0"/>
              <a:t>This is one example of what the data may look like. This is a Progress this Year report. In your classroom or agency planning process, you would look at the DRDP data that is provided through your DRDP Online reports to support planning for the groups of children in your own classroom. </a:t>
            </a:r>
          </a:p>
        </p:txBody>
      </p:sp>
      <p:sp>
        <p:nvSpPr>
          <p:cNvPr id="4" name="Slide Image Placeholder 3">
            <a:extLst>
              <a:ext uri="{FF2B5EF4-FFF2-40B4-BE49-F238E27FC236}">
                <a16:creationId xmlns:a16="http://schemas.microsoft.com/office/drawing/2014/main" id="{6D9893AA-51B6-4645-A217-9F42F24649EE}"/>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6204421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p:txBody>
          <a:bodyPr/>
          <a:lstStyle/>
          <a:p>
            <a:r>
              <a:rPr lang="en-US" dirty="0"/>
              <a:t>Activity: Writing a Summary of Findings </a:t>
            </a:r>
          </a:p>
        </p:txBody>
      </p:sp>
      <p:sp>
        <p:nvSpPr>
          <p:cNvPr id="5" name="Slide Image Placeholder 4">
            <a:extLst>
              <a:ext uri="{FF2B5EF4-FFF2-40B4-BE49-F238E27FC236}">
                <a16:creationId xmlns:a16="http://schemas.microsoft.com/office/drawing/2014/main" id="{5833059E-7D4B-464D-9C3A-EDF8D62F0AB6}"/>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1330167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3"/>
          <p:cNvSpPr>
            <a:spLocks noGrp="1" noChangeArrowheads="1"/>
          </p:cNvSpPr>
          <p:nvPr>
            <p:ph type="body" idx="1"/>
          </p:nvPr>
        </p:nvSpPr>
        <p:spPr/>
        <p:txBody>
          <a:bodyPr/>
          <a:lstStyle/>
          <a:p>
            <a:r>
              <a:rPr lang="en-US" b="1" dirty="0"/>
              <a:t>Script:</a:t>
            </a:r>
          </a:p>
          <a:p>
            <a:r>
              <a:rPr lang="en-US" dirty="0"/>
              <a:t>Let's create a calendar of how we collect and organize documentation, when the first DRDPs are due, and when to complete the classroom summary of findings.</a:t>
            </a:r>
          </a:p>
          <a:p>
            <a:endParaRPr lang="en-US" dirty="0"/>
          </a:p>
        </p:txBody>
      </p:sp>
      <p:sp>
        <p:nvSpPr>
          <p:cNvPr id="5" name="Slide Image Placeholder 4">
            <a:extLst>
              <a:ext uri="{FF2B5EF4-FFF2-40B4-BE49-F238E27FC236}">
                <a16:creationId xmlns:a16="http://schemas.microsoft.com/office/drawing/2014/main" id="{E9F81B20-52F7-4D3E-B37E-9EA05E2BC78E}"/>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33776786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4CD7AE73-A4C4-4CC0-BBF4-487E9EC18ED3}"/>
              </a:ext>
            </a:extLst>
          </p:cNvPr>
          <p:cNvSpPr>
            <a:spLocks noGrp="1" noRot="1" noChangeAspect="1"/>
          </p:cNvSpPr>
          <p:nvPr>
            <p:ph type="sldImg"/>
          </p:nvPr>
        </p:nvSpPr>
        <p:spPr>
          <a:xfrm>
            <a:off x="-87313" y="1312863"/>
            <a:ext cx="4292601" cy="2416175"/>
          </a:xfrm>
        </p:spPr>
      </p:sp>
      <p:sp>
        <p:nvSpPr>
          <p:cNvPr id="7" name="Notes Placeholder 6">
            <a:extLst>
              <a:ext uri="{FF2B5EF4-FFF2-40B4-BE49-F238E27FC236}">
                <a16:creationId xmlns:a16="http://schemas.microsoft.com/office/drawing/2014/main" id="{6CE89216-F642-47A5-84D0-C3FFC9F960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1570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Notes Placeholder 2"/>
          <p:cNvSpPr>
            <a:spLocks noGrp="1"/>
          </p:cNvSpPr>
          <p:nvPr>
            <p:ph type="body" idx="1"/>
          </p:nvPr>
        </p:nvSpPr>
        <p:spPr>
          <a:xfrm>
            <a:off x="974724" y="4560888"/>
            <a:ext cx="5883275" cy="4964112"/>
          </a:xfrm>
        </p:spPr>
        <p:txBody>
          <a:bodyPr/>
          <a:lstStyle/>
          <a:p>
            <a:r>
              <a:rPr lang="en-US" sz="1400" b="1" dirty="0"/>
              <a:t>Script: </a:t>
            </a:r>
          </a:p>
          <a:p>
            <a:r>
              <a:rPr lang="en-US" sz="1400" dirty="0"/>
              <a:t>General Child Care and Development Programs (CCTR) • California Family Child Care Home Education Networks (CFCC) • Programs for Children with Severe Disabilities (CHAN) • Migrant Child Care and Development Programs (CMIG) • Migrant Child Care Alternative Payment Programs (CMAP) • California Alternative Payment Programs (CAPP) • CalWORKs Stage 2 (C2AP) • CalWORKs Stage 3 (C3AP) • Resource and Referral Programs (CRRP) • Local Child Care and Development Planning Councils (CLPC) The California Department of Education (CDE), Early Education Division (EED) will continue to administer the CSPP, Inclusive Early Education Expansion Program (IEEEP), American Indian Early Childhood Education (AIECE) grant, and Early Head Start-Child Care Partnership grant awarded to the CDE by the United States Department of Health and Human Services, as well as other early education programs</a:t>
            </a:r>
            <a:endParaRPr lang="en-US" sz="1400" b="1" dirty="0"/>
          </a:p>
          <a:p>
            <a:endParaRPr lang="en-US" sz="1400" b="1" dirty="0"/>
          </a:p>
          <a:p>
            <a:r>
              <a:rPr lang="en-US" sz="1400" dirty="0"/>
              <a:t>https://www.cdss.ca.gov/Portals/9/Additional-Resources/Letters-and-Notices/CCBs/2021/CCB%2021-11.pdf?ver=2021-09-23-111708-210</a:t>
            </a:r>
          </a:p>
          <a:p>
            <a:endParaRPr lang="en-US" sz="1400" dirty="0"/>
          </a:p>
          <a:p>
            <a:r>
              <a:rPr lang="en-US" sz="1400" dirty="0"/>
              <a:t>If you are providing services to children with Individualized Education Programs (IEP) or Individualized Family Service Plans (IFSP), you are encouraged to visit the desired results access website to get additional information about training and specific requirements. </a:t>
            </a:r>
          </a:p>
          <a:p>
            <a:endParaRPr lang="en-US" sz="1400" dirty="0"/>
          </a:p>
        </p:txBody>
      </p:sp>
      <p:sp>
        <p:nvSpPr>
          <p:cNvPr id="7" name="Slide Image Placeholder 6">
            <a:extLst>
              <a:ext uri="{FF2B5EF4-FFF2-40B4-BE49-F238E27FC236}">
                <a16:creationId xmlns:a16="http://schemas.microsoft.com/office/drawing/2014/main" id="{C173B157-39A7-4397-BF45-0AC1AFFD9482}"/>
              </a:ext>
            </a:extLst>
          </p:cNvPr>
          <p:cNvSpPr>
            <a:spLocks noGrp="1" noRot="1" noChangeAspect="1"/>
          </p:cNvSpPr>
          <p:nvPr>
            <p:ph type="sldImg"/>
          </p:nvPr>
        </p:nvSpPr>
        <p:spPr>
          <a:xfrm>
            <a:off x="-87313" y="1312863"/>
            <a:ext cx="4292601" cy="2416175"/>
          </a:xfrm>
        </p:spPr>
      </p:sp>
    </p:spTree>
    <p:extLst>
      <p:ext uri="{BB962C8B-B14F-4D97-AF65-F5344CB8AC3E}">
        <p14:creationId xmlns:p14="http://schemas.microsoft.com/office/powerpoint/2010/main" val="2725986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
          <p:cNvSpPr>
            <a:spLocks noGrp="1" noChangeArrowheads="1"/>
          </p:cNvSpPr>
          <p:nvPr>
            <p:ph type="sldNum" sz="quarter" idx="10"/>
          </p:nvPr>
        </p:nvSpPr>
        <p:spPr>
          <a:ln/>
        </p:spPr>
        <p:txBody>
          <a:bodyPr/>
          <a:lstStyle>
            <a:lvl1pPr>
              <a:defRPr/>
            </a:lvl1pPr>
          </a:lstStyle>
          <a:p>
            <a:fld id="{4D595A88-4F41-4147-97C6-D31D54224152}"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8345" y="4038600"/>
            <a:ext cx="10275455" cy="888672"/>
          </a:xfrm>
        </p:spPr>
        <p:txBody>
          <a:bodyPr anchor="b"/>
          <a:lstStyle>
            <a:lvl1pPr algn="l">
              <a:defRPr sz="3600" b="1"/>
            </a:lvl1pPr>
          </a:lstStyle>
          <a:p>
            <a:r>
              <a:rPr lang="en-US" dirty="0"/>
              <a:t>Click to edit Master title style</a:t>
            </a:r>
          </a:p>
        </p:txBody>
      </p:sp>
      <p:sp>
        <p:nvSpPr>
          <p:cNvPr id="3" name="Picture Placeholder 2"/>
          <p:cNvSpPr>
            <a:spLocks noGrp="1"/>
          </p:cNvSpPr>
          <p:nvPr>
            <p:ph type="pic" idx="1"/>
          </p:nvPr>
        </p:nvSpPr>
        <p:spPr>
          <a:xfrm>
            <a:off x="3200400" y="0"/>
            <a:ext cx="6006041" cy="297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066800" y="4892636"/>
            <a:ext cx="10275455" cy="1262062"/>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593EC683-53AD-F74E-9C39-F49BEBD3E2A4}"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BC3FAE69-2C03-AB40-A573-2A5C2BD5C786}"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0"/>
            <a:ext cx="26416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0"/>
            <a:ext cx="77216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B5E6AD1D-F78E-2543-ACD8-3E35F370E7F2}"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9652000" cy="1143000"/>
          </a:xfrm>
        </p:spPr>
        <p:txBody>
          <a:bodyPr/>
          <a:lstStyle/>
          <a:p>
            <a:r>
              <a:rPr lang="en-US"/>
              <a:t>Click to edit Master title style</a:t>
            </a:r>
          </a:p>
        </p:txBody>
      </p:sp>
      <p:sp>
        <p:nvSpPr>
          <p:cNvPr id="3" name="ClipArt Placeholder 2"/>
          <p:cNvSpPr>
            <a:spLocks noGrp="1"/>
          </p:cNvSpPr>
          <p:nvPr>
            <p:ph type="clipArt" sz="half" idx="1"/>
          </p:nvPr>
        </p:nvSpPr>
        <p:spPr>
          <a:xfrm>
            <a:off x="1117600" y="1600200"/>
            <a:ext cx="5080000" cy="4495800"/>
          </a:xfrm>
        </p:spPr>
        <p:txBody>
          <a:bodyPr/>
          <a:lstStyle/>
          <a:p>
            <a:pPr lvl="0"/>
            <a:endParaRPr lang="en-US" noProof="0" dirty="0"/>
          </a:p>
        </p:txBody>
      </p:sp>
      <p:sp>
        <p:nvSpPr>
          <p:cNvPr id="4" name="Text Placeholder 3"/>
          <p:cNvSpPr>
            <a:spLocks noGrp="1"/>
          </p:cNvSpPr>
          <p:nvPr>
            <p:ph type="body" sz="half" idx="2"/>
          </p:nvPr>
        </p:nvSpPr>
        <p:spPr>
          <a:xfrm>
            <a:off x="64008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30D1F49A-E7BC-1D4C-AEA5-1792B6DE2389}"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74800" y="190500"/>
            <a:ext cx="9652000" cy="1143000"/>
          </a:xfrm>
        </p:spPr>
        <p:txBody>
          <a:bodyPr/>
          <a:lstStyle/>
          <a:p>
            <a:r>
              <a:rPr lang="en-US"/>
              <a:t>Click to edit Master title style</a:t>
            </a:r>
          </a:p>
        </p:txBody>
      </p:sp>
      <p:sp>
        <p:nvSpPr>
          <p:cNvPr id="3" name="Text Placeholder 2"/>
          <p:cNvSpPr>
            <a:spLocks noGrp="1"/>
          </p:cNvSpPr>
          <p:nvPr>
            <p:ph type="body"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
          <p:cNvSpPr>
            <a:spLocks noGrp="1" noChangeArrowheads="1"/>
          </p:cNvSpPr>
          <p:nvPr>
            <p:ph type="sldNum" sz="quarter" idx="10"/>
          </p:nvPr>
        </p:nvSpPr>
        <p:spPr>
          <a:ln/>
        </p:spPr>
        <p:txBody>
          <a:bodyPr/>
          <a:lstStyle>
            <a:lvl1pPr>
              <a:defRPr/>
            </a:lvl1pPr>
          </a:lstStyle>
          <a:p>
            <a:fld id="{54FB3713-F5E5-204A-A061-DED0B54CB0B3}" type="slidenum">
              <a:rPr lang="en-US"/>
              <a:pPr/>
              <a:t>‹#›</a:t>
            </a:fld>
            <a:endParaRPr lang="en-US" dirty="0"/>
          </a:p>
        </p:txBody>
      </p:sp>
      <p:sp>
        <p:nvSpPr>
          <p:cNvPr id="7" name="Footer Placeholder 6">
            <a:extLst>
              <a:ext uri="{FF2B5EF4-FFF2-40B4-BE49-F238E27FC236}">
                <a16:creationId xmlns:a16="http://schemas.microsoft.com/office/drawing/2014/main" id="{E1F735E1-DEE3-423E-A9C0-4528A21E7889}"/>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9652000" cy="1143000"/>
          </a:xfrm>
        </p:spPr>
        <p:txBody>
          <a:bodyPr/>
          <a:lstStyle/>
          <a:p>
            <a:r>
              <a:rPr lang="en-US"/>
              <a:t>Click to edit Master title style</a:t>
            </a:r>
          </a:p>
        </p:txBody>
      </p:sp>
      <p:sp>
        <p:nvSpPr>
          <p:cNvPr id="3" name="Content Placeholder 2"/>
          <p:cNvSpPr>
            <a:spLocks noGrp="1"/>
          </p:cNvSpPr>
          <p:nvPr>
            <p:ph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7A368431-D89C-F640-A4AB-F57BA1548EB2}"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90500"/>
            <a:ext cx="9652000" cy="1143000"/>
          </a:xfrm>
        </p:spPr>
        <p:txBody>
          <a:bodyPr/>
          <a:lstStyle/>
          <a:p>
            <a:r>
              <a:rPr lang="en-US" dirty="0"/>
              <a:t>Click to edit Master title style</a:t>
            </a:r>
          </a:p>
        </p:txBody>
      </p:sp>
      <p:sp>
        <p:nvSpPr>
          <p:cNvPr id="3" name="Text Placeholder 2"/>
          <p:cNvSpPr>
            <a:spLocks noGrp="1"/>
          </p:cNvSpPr>
          <p:nvPr>
            <p:ph type="body"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D273A879-51E6-1342-A531-7A5B14FBF868}" type="slidenum">
              <a:rPr lang="en-US"/>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9652000" cy="1143000"/>
          </a:xfrm>
        </p:spPr>
        <p:txBody>
          <a:bodyPr/>
          <a:lstStyle/>
          <a:p>
            <a:r>
              <a:rPr lang="en-US"/>
              <a:t>Click to edit Master title style</a:t>
            </a:r>
          </a:p>
        </p:txBody>
      </p:sp>
      <p:sp>
        <p:nvSpPr>
          <p:cNvPr id="3" name="Content Placeholder 2"/>
          <p:cNvSpPr>
            <a:spLocks noGrp="1"/>
          </p:cNvSpPr>
          <p:nvPr>
            <p:ph sz="half" idx="1"/>
          </p:nvPr>
        </p:nvSpPr>
        <p:spPr>
          <a:xfrm>
            <a:off x="1117600" y="16002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7600" y="39243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A23115F7-7C23-7847-A83B-5A1275CF6211}" type="slidenum">
              <a:rPr lang="en-US"/>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473200" y="21378"/>
            <a:ext cx="9652000" cy="1143000"/>
          </a:xfrm>
        </p:spPr>
        <p:txBody>
          <a:bodyPr/>
          <a:lstStyle/>
          <a:p>
            <a:r>
              <a:rPr lang="en-US" dirty="0"/>
              <a:t>Click to edit Master title style</a:t>
            </a:r>
          </a:p>
        </p:txBody>
      </p:sp>
      <p:sp>
        <p:nvSpPr>
          <p:cNvPr id="3" name="Text Placeholder 2"/>
          <p:cNvSpPr>
            <a:spLocks noGrp="1"/>
          </p:cNvSpPr>
          <p:nvPr>
            <p:ph type="body" sz="half" idx="1"/>
          </p:nvPr>
        </p:nvSpPr>
        <p:spPr>
          <a:xfrm>
            <a:off x="1117600" y="16002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17600" y="3924300"/>
            <a:ext cx="10363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60B9C904-D160-A44A-AD17-188C7837D3E8}" type="slidenum">
              <a:rPr lang="en-US"/>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17600" y="190500"/>
            <a:ext cx="10363200" cy="1143000"/>
          </a:xfrm>
        </p:spPr>
        <p:txBody>
          <a:bodyPr/>
          <a:lstStyle/>
          <a:p>
            <a:r>
              <a:rPr lang="en-US" dirty="0"/>
              <a:t>Click to edit Master title style</a:t>
            </a:r>
          </a:p>
        </p:txBody>
      </p:sp>
      <p:sp>
        <p:nvSpPr>
          <p:cNvPr id="3" name="Content Placeholder 2"/>
          <p:cNvSpPr>
            <a:spLocks noGrp="1"/>
          </p:cNvSpPr>
          <p:nvPr>
            <p:ph sz="quarter" idx="1"/>
          </p:nvPr>
        </p:nvSpPr>
        <p:spPr>
          <a:xfrm>
            <a:off x="11176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17600" y="3924300"/>
            <a:ext cx="5080000"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a:lvl1pPr>
          </a:lstStyle>
          <a:p>
            <a:fld id="{8A163CCF-A911-4242-B0B2-7CDFEB4D4F6D}" type="slidenum">
              <a:rPr lang="en-US"/>
              <a:pPr/>
              <a:t>‹#›</a:t>
            </a:fld>
            <a:endParaRPr lang="en-US" dirty="0"/>
          </a:p>
        </p:txBody>
      </p:sp>
      <p:sp>
        <p:nvSpPr>
          <p:cNvPr id="9" name="Footer Placeholder 8">
            <a:extLst>
              <a:ext uri="{FF2B5EF4-FFF2-40B4-BE49-F238E27FC236}">
                <a16:creationId xmlns:a16="http://schemas.microsoft.com/office/drawing/2014/main" id="{676E6627-9318-08DB-75A2-F34DDD879A83}"/>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120048" y="1513311"/>
            <a:ext cx="103632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sz="1050">
                <a:ea typeface="Arial" pitchFamily="-65" charset="0"/>
                <a:cs typeface="Arial" pitchFamily="-65" charset="0"/>
              </a:defRPr>
            </a:lvl1pPr>
          </a:lstStyle>
          <a:p>
            <a:fld id="{73E63A98-4574-D54E-ADBF-963175478641}" type="slidenum">
              <a:rPr lang="en-US" smtClean="0"/>
              <a:pPr/>
              <a:t>‹#›</a:t>
            </a:fld>
            <a:endParaRPr lang="en-US" dirty="0"/>
          </a:p>
        </p:txBody>
      </p:sp>
      <p:sp>
        <p:nvSpPr>
          <p:cNvPr id="6" name="Footer Placeholder 5">
            <a:extLst>
              <a:ext uri="{FF2B5EF4-FFF2-40B4-BE49-F238E27FC236}">
                <a16:creationId xmlns:a16="http://schemas.microsoft.com/office/drawing/2014/main" id="{74AE9803-D893-332F-0638-61B33A886EA8}"/>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69156" y="103189"/>
            <a:ext cx="9652000" cy="1143000"/>
          </a:xfrm>
        </p:spPr>
        <p:txBody>
          <a:bodyPr/>
          <a:lstStyle/>
          <a:p>
            <a:r>
              <a:rPr lang="en-US"/>
              <a:t>Click to edit Master title style</a:t>
            </a:r>
          </a:p>
        </p:txBody>
      </p:sp>
      <p:sp>
        <p:nvSpPr>
          <p:cNvPr id="3" name="Content Placeholder 2"/>
          <p:cNvSpPr>
            <a:spLocks noGrp="1"/>
          </p:cNvSpPr>
          <p:nvPr>
            <p:ph sz="quarter" idx="1"/>
          </p:nvPr>
        </p:nvSpPr>
        <p:spPr>
          <a:xfrm>
            <a:off x="11176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176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0">
            <a:extLst>
              <a:ext uri="{FF2B5EF4-FFF2-40B4-BE49-F238E27FC236}">
                <a16:creationId xmlns:a16="http://schemas.microsoft.com/office/drawing/2014/main" id="{ED467C81-F39C-4EB7-BF2C-19D847E462FC}"/>
              </a:ext>
            </a:extLst>
          </p:cNvPr>
          <p:cNvSpPr>
            <a:spLocks noGrp="1" noChangeArrowheads="1"/>
          </p:cNvSpPr>
          <p:nvPr>
            <p:ph type="sldNum" sz="quarter" idx="10"/>
          </p:nvPr>
        </p:nvSpPr>
        <p:spPr>
          <a:xfrm>
            <a:off x="11176000" y="6450014"/>
            <a:ext cx="1016000" cy="406401"/>
          </a:xfrm>
          <a:prstGeom prst="rect">
            <a:avLst/>
          </a:prstGeom>
        </p:spPr>
        <p:txBody>
          <a:bodyPr/>
          <a:lstStyle>
            <a:lvl1pPr>
              <a:defRPr/>
            </a:lvl1pPr>
          </a:lstStyle>
          <a:p>
            <a:pPr>
              <a:defRPr/>
            </a:pPr>
            <a:fld id="{42DA6B96-38F0-41CC-A681-294B55C526FF}" type="slidenum">
              <a:rPr lang="en-US" altLang="en-US"/>
              <a:pPr>
                <a:defRPr/>
              </a:pPr>
              <a:t>‹#›</a:t>
            </a:fld>
            <a:endParaRPr lang="en-US" altLang="en-US" dirty="0"/>
          </a:p>
        </p:txBody>
      </p:sp>
      <p:sp>
        <p:nvSpPr>
          <p:cNvPr id="10" name="Content Placeholder 9">
            <a:extLst>
              <a:ext uri="{FF2B5EF4-FFF2-40B4-BE49-F238E27FC236}">
                <a16:creationId xmlns:a16="http://schemas.microsoft.com/office/drawing/2014/main" id="{DA1D2C0D-F8E8-40CC-8805-B621C9D52835}"/>
              </a:ext>
            </a:extLst>
          </p:cNvPr>
          <p:cNvSpPr>
            <a:spLocks noGrp="1"/>
          </p:cNvSpPr>
          <p:nvPr>
            <p:ph sz="quarter" idx="11"/>
          </p:nvPr>
        </p:nvSpPr>
        <p:spPr>
          <a:xfrm>
            <a:off x="1117600" y="5334000"/>
            <a:ext cx="5080000" cy="1219200"/>
          </a:xfrm>
        </p:spPr>
        <p:txBody>
          <a:bodyPr/>
          <a:lstStyle/>
          <a:p>
            <a:pPr lvl="0"/>
            <a:r>
              <a:rPr lang="en-US" dirty="0"/>
              <a:t>Click to edit Master text styles</a:t>
            </a:r>
          </a:p>
        </p:txBody>
      </p:sp>
      <p:sp>
        <p:nvSpPr>
          <p:cNvPr id="12" name="Content Placeholder 11">
            <a:extLst>
              <a:ext uri="{FF2B5EF4-FFF2-40B4-BE49-F238E27FC236}">
                <a16:creationId xmlns:a16="http://schemas.microsoft.com/office/drawing/2014/main" id="{D320010D-DFBB-49BF-AB14-2EC092CF7B08}"/>
              </a:ext>
            </a:extLst>
          </p:cNvPr>
          <p:cNvSpPr>
            <a:spLocks noGrp="1"/>
          </p:cNvSpPr>
          <p:nvPr>
            <p:ph sz="quarter" idx="12"/>
          </p:nvPr>
        </p:nvSpPr>
        <p:spPr>
          <a:xfrm>
            <a:off x="6400800" y="5334000"/>
            <a:ext cx="4775200" cy="914400"/>
          </a:xfrm>
        </p:spPr>
        <p:txBody>
          <a:bodyPr/>
          <a:lstStyle/>
          <a:p>
            <a:pPr lvl="0"/>
            <a:r>
              <a:rPr lang="en-US" dirty="0"/>
              <a:t>Click to edit Master text styles</a:t>
            </a:r>
          </a:p>
        </p:txBody>
      </p:sp>
      <p:sp>
        <p:nvSpPr>
          <p:cNvPr id="8" name="Footer Placeholder 7">
            <a:extLst>
              <a:ext uri="{FF2B5EF4-FFF2-40B4-BE49-F238E27FC236}">
                <a16:creationId xmlns:a16="http://schemas.microsoft.com/office/drawing/2014/main" id="{CCC53425-1DFC-ED43-A564-A81A76326624}"/>
              </a:ext>
            </a:extLst>
          </p:cNvPr>
          <p:cNvSpPr>
            <a:spLocks noGrp="1"/>
          </p:cNvSpPr>
          <p:nvPr>
            <p:ph type="ftr" sz="quarter" idx="13"/>
          </p:nvPr>
        </p:nvSpPr>
        <p:spPr/>
        <p:txBody>
          <a:bodyPr/>
          <a:lstStyle/>
          <a:p>
            <a:r>
              <a:rPr lang="en-US" dirty="0">
                <a:solidFill>
                  <a:srgbClr val="969696"/>
                </a:solidFill>
              </a:rPr>
              <a:t>State of California Department of Social Services, Copyright © 2022</a:t>
            </a:r>
            <a:endParaRPr lang="en-US" dirty="0"/>
          </a:p>
        </p:txBody>
      </p:sp>
    </p:spTree>
    <p:extLst>
      <p:ext uri="{BB962C8B-B14F-4D97-AF65-F5344CB8AC3E}">
        <p14:creationId xmlns:p14="http://schemas.microsoft.com/office/powerpoint/2010/main" val="572506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3"/>
            <a:ext cx="5384800" cy="4525963"/>
          </a:xfrm>
        </p:spPr>
        <p:txBody>
          <a:bodyPr/>
          <a:lstStyle/>
          <a:p>
            <a:pPr lvl="0"/>
            <a:endParaRPr lang="en-US" noProof="0" dirty="0"/>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algn="ctr" eaLnBrk="0" hangingPunct="0">
              <a:defRPr dirty="0">
                <a:latin typeface="Arial" pitchFamily="-107" charset="0"/>
                <a:ea typeface="+mn-ea"/>
                <a:cs typeface="+mn-cs"/>
              </a:defRPr>
            </a:lvl1pPr>
          </a:lstStyle>
          <a:p>
            <a:pPr>
              <a:defRPr/>
            </a:pPr>
            <a:endParaRPr lang="en-US" dirty="0"/>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dirty="0">
                <a:latin typeface="Arial" pitchFamily="-111" charset="0"/>
                <a:ea typeface="+mn-ea"/>
                <a:cs typeface="+mn-cs"/>
              </a:defRPr>
            </a:lvl1pPr>
          </a:lstStyle>
          <a:p>
            <a:pPr>
              <a:defRPr/>
            </a:pPr>
            <a:r>
              <a:rPr lang="en-US" dirty="0"/>
              <a:t>State of California Department of Social Services, Copyright © 2022</a:t>
            </a:r>
          </a:p>
        </p:txBody>
      </p:sp>
      <p:sp>
        <p:nvSpPr>
          <p:cNvPr id="7" name="Rectangle 6"/>
          <p:cNvSpPr>
            <a:spLocks noGrp="1" noChangeArrowheads="1"/>
          </p:cNvSpPr>
          <p:nvPr>
            <p:ph type="sldNum" sz="quarter" idx="12"/>
          </p:nvPr>
        </p:nvSpPr>
        <p:spPr/>
        <p:txBody>
          <a:bodyPr/>
          <a:lstStyle>
            <a:lvl1pPr>
              <a:defRPr/>
            </a:lvl1pPr>
          </a:lstStyle>
          <a:p>
            <a:fld id="{810A7C66-E16C-6042-932E-B17BCF46A003}" type="slidenum">
              <a:rPr lang="en-US"/>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lgn="ctr" eaLnBrk="0" hangingPunct="0">
              <a:defRPr dirty="0">
                <a:latin typeface="Arial" pitchFamily="-112" charset="0"/>
                <a:ea typeface="+mn-ea"/>
                <a:cs typeface="+mn-cs"/>
              </a:defRPr>
            </a:lvl1pPr>
          </a:lstStyle>
          <a:p>
            <a:pPr>
              <a:defRPr/>
            </a:pPr>
            <a:endParaRPr lang="en-US" dirty="0"/>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lgn="ctr" eaLnBrk="0" hangingPunct="0">
              <a:defRPr dirty="0">
                <a:latin typeface="Arial" pitchFamily="-112" charset="0"/>
                <a:ea typeface="+mn-ea"/>
                <a:cs typeface="+mn-cs"/>
              </a:defRPr>
            </a:lvl1pPr>
          </a:lstStyle>
          <a:p>
            <a:pPr>
              <a:defRPr/>
            </a:pPr>
            <a:r>
              <a:rPr lang="en-US" dirty="0"/>
              <a:t>State of California Department of Social Services, Copyright © 2022</a:t>
            </a: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EF8BBDCD-CBBD-6B45-8756-E6D870880C95}" type="slidenum">
              <a:rPr lang="en-US"/>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dirty="0"/>
              <a:t>Click to edit Master title style</a:t>
            </a:r>
          </a:p>
        </p:txBody>
      </p:sp>
      <p:sp>
        <p:nvSpPr>
          <p:cNvPr id="3" name="Content Placeholder 2"/>
          <p:cNvSpPr>
            <a:spLocks noGrp="1"/>
          </p:cNvSpPr>
          <p:nvPr>
            <p:ph sz="quarter" idx="1"/>
          </p:nvPr>
        </p:nvSpPr>
        <p:spPr>
          <a:xfrm>
            <a:off x="711200" y="1584548"/>
            <a:ext cx="5384800" cy="1143000"/>
          </a:xfrm>
        </p:spPr>
        <p:txBody>
          <a:bodyPr/>
          <a:lstStyle>
            <a:lvl1pPr marL="0" indent="0">
              <a:buNone/>
              <a:defRPr/>
            </a:lvl1pPr>
          </a:lstStyle>
          <a:p>
            <a:pPr lvl="0"/>
            <a:r>
              <a:rPr lang="en-US" dirty="0"/>
              <a:t>Edit Master text styles</a:t>
            </a:r>
          </a:p>
        </p:txBody>
      </p:sp>
      <p:sp>
        <p:nvSpPr>
          <p:cNvPr id="4" name="Content Placeholder 3"/>
          <p:cNvSpPr>
            <a:spLocks noGrp="1"/>
          </p:cNvSpPr>
          <p:nvPr>
            <p:ph sz="quarter" idx="2"/>
          </p:nvPr>
        </p:nvSpPr>
        <p:spPr>
          <a:xfrm>
            <a:off x="6197600" y="1589266"/>
            <a:ext cx="5384800" cy="1124191"/>
          </a:xfrm>
        </p:spPr>
        <p:txBody>
          <a:bodyPr/>
          <a:lstStyle>
            <a:lvl1pPr marL="0" indent="0">
              <a:buNone/>
              <a:defRPr/>
            </a:lvl1pPr>
          </a:lstStyle>
          <a:p>
            <a:pPr lvl="0"/>
            <a:r>
              <a:rPr lang="en-US" dirty="0"/>
              <a:t>Edit Master text styles</a:t>
            </a:r>
          </a:p>
        </p:txBody>
      </p:sp>
      <p:sp>
        <p:nvSpPr>
          <p:cNvPr id="7" name="Rectangle 5"/>
          <p:cNvSpPr>
            <a:spLocks noGrp="1" noChangeArrowheads="1"/>
          </p:cNvSpPr>
          <p:nvPr>
            <p:ph type="ftr" sz="quarter" idx="10"/>
          </p:nvPr>
        </p:nvSpPr>
        <p:spPr>
          <a:xfrm>
            <a:off x="609600" y="6356354"/>
            <a:ext cx="4114800" cy="365125"/>
          </a:xfrm>
        </p:spPr>
        <p:txBody>
          <a:bodyPr/>
          <a:lstStyle>
            <a:lvl1pPr>
              <a:defRPr>
                <a:cs typeface="ＭＳ Ｐゴシック" charset="0"/>
              </a:defRPr>
            </a:lvl1pPr>
          </a:lstStyle>
          <a:p>
            <a:r>
              <a:rPr lang="en-US" dirty="0"/>
              <a:t>State of California Department of Social Services, Copyright © 2022</a:t>
            </a:r>
          </a:p>
        </p:txBody>
      </p:sp>
      <p:sp>
        <p:nvSpPr>
          <p:cNvPr id="8" name="Rectangle 6"/>
          <p:cNvSpPr>
            <a:spLocks noGrp="1" noChangeArrowheads="1"/>
          </p:cNvSpPr>
          <p:nvPr>
            <p:ph type="sldNum" sz="quarter" idx="11"/>
          </p:nvPr>
        </p:nvSpPr>
        <p:spPr>
          <a:xfrm>
            <a:off x="4724400" y="6356354"/>
            <a:ext cx="2743200" cy="365125"/>
          </a:xfrm>
        </p:spPr>
        <p:txBody>
          <a:bodyPr/>
          <a:lstStyle>
            <a:lvl1pPr algn="ctr">
              <a:defRPr/>
            </a:lvl1pPr>
          </a:lstStyle>
          <a:p>
            <a:fld id="{035225F0-26FF-064E-B339-0A8621856663}" type="slidenum">
              <a:rPr lang="en-US" smtClean="0"/>
              <a:pPr/>
              <a:t>‹#›</a:t>
            </a:fld>
            <a:endParaRPr lang="en-US" dirty="0"/>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711200" y="3922103"/>
            <a:ext cx="5384800" cy="1007985"/>
          </a:xfrm>
        </p:spPr>
        <p:txBody>
          <a:bodyPr/>
          <a:lstStyle>
            <a:lvl1pPr marL="0" indent="0">
              <a:buNone/>
              <a:defRPr/>
            </a:lvl1pPr>
            <a:lvl2pPr marL="274320" indent="0">
              <a:buNone/>
              <a:defRPr/>
            </a:lvl2pPr>
          </a:lstStyle>
          <a:p>
            <a:pPr lvl="0"/>
            <a:r>
              <a:rPr lang="en-US" dirty="0"/>
              <a:t>Edit Master text styles</a:t>
            </a:r>
          </a:p>
          <a:p>
            <a:pPr lvl="1"/>
            <a:r>
              <a:rPr lang="en-US" dirty="0"/>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197600" y="3922100"/>
            <a:ext cx="5384800" cy="1063260"/>
          </a:xfrm>
        </p:spPr>
        <p:txBody>
          <a:bodyPr/>
          <a:lstStyle>
            <a:lvl1pPr marL="0" indent="0">
              <a:buNone/>
              <a:defRPr/>
            </a:lvl1pPr>
          </a:lstStyle>
          <a:p>
            <a:pPr lvl="0"/>
            <a:r>
              <a:rPr lang="en-US" dirty="0"/>
              <a:t>Edit Master text styles</a:t>
            </a:r>
          </a:p>
        </p:txBody>
      </p:sp>
      <p:pic>
        <p:nvPicPr>
          <p:cNvPr id="20" name="Picture 19">
            <a:extLst>
              <a:ext uri="{FF2B5EF4-FFF2-40B4-BE49-F238E27FC236}">
                <a16:creationId xmlns:a16="http://schemas.microsoft.com/office/drawing/2014/main" id="{E40746F7-48CC-43E0-A453-A823724C3D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3724" y="6100991"/>
            <a:ext cx="1130557" cy="685800"/>
          </a:xfrm>
          <a:prstGeom prst="rect">
            <a:avLst/>
          </a:prstGeom>
        </p:spPr>
      </p:pic>
      <p:sp>
        <p:nvSpPr>
          <p:cNvPr id="24" name="Text Placeholder 23">
            <a:extLst>
              <a:ext uri="{FF2B5EF4-FFF2-40B4-BE49-F238E27FC236}">
                <a16:creationId xmlns:a16="http://schemas.microsoft.com/office/drawing/2014/main" id="{6E7194C7-D95E-4553-966A-F870FAA512D2}"/>
              </a:ext>
            </a:extLst>
          </p:cNvPr>
          <p:cNvSpPr>
            <a:spLocks noGrp="1"/>
          </p:cNvSpPr>
          <p:nvPr>
            <p:ph type="body" sz="quarter" idx="16"/>
          </p:nvPr>
        </p:nvSpPr>
        <p:spPr>
          <a:xfrm>
            <a:off x="711200" y="2863850"/>
            <a:ext cx="5384800" cy="922338"/>
          </a:xfrm>
          <a:solidFill>
            <a:schemeClr val="bg1"/>
          </a:solidFill>
        </p:spPr>
        <p:txBody>
          <a:bodyPr/>
          <a:lstStyle>
            <a:lvl1pPr marL="0" indent="0" algn="ctr">
              <a:buNone/>
              <a:defRPr/>
            </a:lvl1pPr>
            <a:lvl2pPr marL="274320" indent="0" algn="ctr">
              <a:buFont typeface="Arial" panose="020B0604020202020204" pitchFamily="34" charset="0"/>
              <a:buNone/>
              <a:defRPr/>
            </a:lvl2pPr>
          </a:lstStyle>
          <a:p>
            <a:pPr lvl="0"/>
            <a:r>
              <a:rPr lang="en-US" dirty="0"/>
              <a:t>Edit Master text styles</a:t>
            </a:r>
          </a:p>
          <a:p>
            <a:pPr lvl="1"/>
            <a:endParaRPr lang="en-US" dirty="0"/>
          </a:p>
        </p:txBody>
      </p:sp>
      <p:sp>
        <p:nvSpPr>
          <p:cNvPr id="26" name="Text Placeholder 25">
            <a:extLst>
              <a:ext uri="{FF2B5EF4-FFF2-40B4-BE49-F238E27FC236}">
                <a16:creationId xmlns:a16="http://schemas.microsoft.com/office/drawing/2014/main" id="{610FB6AE-A5B4-4197-A15B-D09AA49D5029}"/>
              </a:ext>
            </a:extLst>
          </p:cNvPr>
          <p:cNvSpPr>
            <a:spLocks noGrp="1"/>
          </p:cNvSpPr>
          <p:nvPr>
            <p:ph type="body" sz="quarter" idx="17"/>
          </p:nvPr>
        </p:nvSpPr>
        <p:spPr>
          <a:xfrm>
            <a:off x="6197600" y="2840041"/>
            <a:ext cx="5384800" cy="922337"/>
          </a:xfrm>
          <a:solidFill>
            <a:schemeClr val="bg1"/>
          </a:solidFill>
        </p:spPr>
        <p:txBody>
          <a:bodyPr/>
          <a:lstStyle>
            <a:lvl1pPr marL="0" indent="0" algn="ctr">
              <a:buNone/>
              <a:defRPr/>
            </a:lvl1pPr>
          </a:lstStyle>
          <a:p>
            <a:pPr lvl="0"/>
            <a:r>
              <a:rPr lang="en-US" dirty="0"/>
              <a:t>Edit Master text styles</a:t>
            </a:r>
          </a:p>
        </p:txBody>
      </p:sp>
      <p:sp>
        <p:nvSpPr>
          <p:cNvPr id="28" name="Text Placeholder 27">
            <a:extLst>
              <a:ext uri="{FF2B5EF4-FFF2-40B4-BE49-F238E27FC236}">
                <a16:creationId xmlns:a16="http://schemas.microsoft.com/office/drawing/2014/main" id="{DFD787B4-6E3A-426E-AFF0-2F2D8B5707D5}"/>
              </a:ext>
            </a:extLst>
          </p:cNvPr>
          <p:cNvSpPr>
            <a:spLocks noGrp="1"/>
          </p:cNvSpPr>
          <p:nvPr>
            <p:ph type="body" sz="quarter" idx="18"/>
          </p:nvPr>
        </p:nvSpPr>
        <p:spPr>
          <a:xfrm>
            <a:off x="683377" y="5066000"/>
            <a:ext cx="5384800" cy="874713"/>
          </a:xfrm>
          <a:solidFill>
            <a:schemeClr val="bg1"/>
          </a:solidFill>
        </p:spPr>
        <p:txBody>
          <a:bodyPr/>
          <a:lstStyle>
            <a:lvl1pPr marL="0" indent="0" algn="ctr">
              <a:buNone/>
              <a:defRPr/>
            </a:lvl1pPr>
            <a:lvl2pPr marL="274320" indent="0" algn="ctr">
              <a:buNone/>
              <a:defRPr/>
            </a:lvl2pPr>
          </a:lstStyle>
          <a:p>
            <a:pPr lvl="0"/>
            <a:r>
              <a:rPr lang="en-US" dirty="0"/>
              <a:t>Edit Master text styles</a:t>
            </a:r>
          </a:p>
          <a:p>
            <a:pPr lvl="1"/>
            <a:endParaRPr lang="en-US" dirty="0"/>
          </a:p>
        </p:txBody>
      </p:sp>
      <p:sp>
        <p:nvSpPr>
          <p:cNvPr id="30" name="Text Placeholder 29">
            <a:extLst>
              <a:ext uri="{FF2B5EF4-FFF2-40B4-BE49-F238E27FC236}">
                <a16:creationId xmlns:a16="http://schemas.microsoft.com/office/drawing/2014/main" id="{9B1C2295-E886-49BE-9960-330D1428EEF6}"/>
              </a:ext>
            </a:extLst>
          </p:cNvPr>
          <p:cNvSpPr>
            <a:spLocks noGrp="1"/>
          </p:cNvSpPr>
          <p:nvPr>
            <p:ph type="body" sz="quarter" idx="19"/>
          </p:nvPr>
        </p:nvSpPr>
        <p:spPr>
          <a:xfrm>
            <a:off x="6301317" y="5089528"/>
            <a:ext cx="5281083" cy="874713"/>
          </a:xfrm>
          <a:solidFill>
            <a:schemeClr val="bg1"/>
          </a:solidFill>
        </p:spPr>
        <p:txBody>
          <a:bodyPr/>
          <a:lstStyle>
            <a:lvl1pPr marL="0" indent="0" algn="ctr">
              <a:buNone/>
              <a:defRPr/>
            </a:lvl1pPr>
          </a:lstStyle>
          <a:p>
            <a:pPr lvl="0"/>
            <a:r>
              <a:rPr lang="en-US" dirty="0"/>
              <a:t>Edit Master text styles</a:t>
            </a:r>
          </a:p>
        </p:txBody>
      </p:sp>
      <p:sp>
        <p:nvSpPr>
          <p:cNvPr id="10" name="Content Placeholder 9">
            <a:extLst>
              <a:ext uri="{FF2B5EF4-FFF2-40B4-BE49-F238E27FC236}">
                <a16:creationId xmlns:a16="http://schemas.microsoft.com/office/drawing/2014/main" id="{399F2E3F-9D9A-40B9-9F32-1B56723E99D7}"/>
              </a:ext>
            </a:extLst>
          </p:cNvPr>
          <p:cNvSpPr>
            <a:spLocks noGrp="1"/>
          </p:cNvSpPr>
          <p:nvPr>
            <p:ph sz="quarter" idx="20"/>
          </p:nvPr>
        </p:nvSpPr>
        <p:spPr>
          <a:xfrm>
            <a:off x="3788833" y="5535319"/>
            <a:ext cx="4540251" cy="4492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7745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Short 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1905"/>
            <a:ext cx="12192000" cy="6858000"/>
          </a:xfrm>
          <a:prstGeom prst="rect">
            <a:avLst/>
          </a:prstGeom>
          <a:ln w="31750">
            <a:noFill/>
          </a:ln>
        </p:spPr>
      </p:pic>
      <p:sp>
        <p:nvSpPr>
          <p:cNvPr id="2" name="Title 1"/>
          <p:cNvSpPr>
            <a:spLocks noGrp="1"/>
          </p:cNvSpPr>
          <p:nvPr>
            <p:ph type="title"/>
          </p:nvPr>
        </p:nvSpPr>
        <p:spPr>
          <a:xfrm>
            <a:off x="838200" y="365125"/>
            <a:ext cx="10515600" cy="796930"/>
          </a:xfrm>
        </p:spPr>
        <p:txBody>
          <a:bodyPr anchor="b" anchorCtr="0">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838200" y="1307592"/>
            <a:ext cx="10521696" cy="479145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0" y="648097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050" b="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State of California Department of Social Services, Copyright © 2022</a:t>
            </a:r>
          </a:p>
        </p:txBody>
      </p:sp>
      <p:sp>
        <p:nvSpPr>
          <p:cNvPr id="6" name="Slide Number Placeholder 5"/>
          <p:cNvSpPr>
            <a:spLocks noGrp="1"/>
          </p:cNvSpPr>
          <p:nvPr>
            <p:ph type="sldNum" sz="quarter" idx="12"/>
          </p:nvPr>
        </p:nvSpPr>
        <p:spPr>
          <a:xfrm>
            <a:off x="11527972" y="6480972"/>
            <a:ext cx="664029" cy="365125"/>
          </a:xfrm>
        </p:spPr>
        <p:txBody>
          <a:bodyPr/>
          <a:lstStyle>
            <a:lvl1pPr>
              <a:defRPr sz="1050"/>
            </a:lvl1pPr>
          </a:lstStyle>
          <a:p>
            <a:pPr algn="ctr"/>
            <a:fld id="{F602482B-41C7-0148-9411-7F894982A34B}" type="slidenum">
              <a:rPr lang="en-US" smtClean="0"/>
              <a:pPr algn="ctr"/>
              <a:t>‹#›</a:t>
            </a:fld>
            <a:endParaRPr lang="en-US" dirty="0"/>
          </a:p>
        </p:txBody>
      </p:sp>
      <p:sp>
        <p:nvSpPr>
          <p:cNvPr id="10" name="Rectangle 9"/>
          <p:cNvSpPr/>
          <p:nvPr userDrawn="1"/>
        </p:nvSpPr>
        <p:spPr>
          <a:xfrm>
            <a:off x="838200" y="1162058"/>
            <a:ext cx="10515600" cy="5402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p>
        </p:txBody>
      </p:sp>
    </p:spTree>
    <p:extLst>
      <p:ext uri="{BB962C8B-B14F-4D97-AF65-F5344CB8AC3E}">
        <p14:creationId xmlns:p14="http://schemas.microsoft.com/office/powerpoint/2010/main" val="2617668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Rectangle 6"/>
          <p:cNvSpPr/>
          <p:nvPr userDrawn="1"/>
        </p:nvSpPr>
        <p:spPr>
          <a:xfrm>
            <a:off x="-16511" y="0"/>
            <a:ext cx="12192000" cy="6858000"/>
          </a:xfrm>
          <a:prstGeom prst="rect">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592951" y="1601139"/>
            <a:ext cx="6943923" cy="1874219"/>
          </a:xfrm>
        </p:spPr>
        <p:txBody>
          <a:bodyPr anchor="b">
            <a:normAutofit/>
          </a:bodyPr>
          <a:lstStyle>
            <a:lvl1pPr>
              <a:defRPr sz="405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592952" y="3510696"/>
            <a:ext cx="6943923" cy="1452793"/>
          </a:xfrm>
        </p:spPr>
        <p:txBody>
          <a:bodyPr/>
          <a:lstStyle>
            <a:lvl1pPr marL="0" indent="0">
              <a:spcBef>
                <a:spcPts val="1125"/>
              </a:spcBef>
              <a:buNone/>
              <a:defRPr sz="18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9596583" y="202726"/>
            <a:ext cx="2002468" cy="1626074"/>
          </a:xfrm>
          <a:prstGeom prst="rect">
            <a:avLst/>
          </a:prstGeom>
        </p:spPr>
      </p:pic>
      <p:sp>
        <p:nvSpPr>
          <p:cNvPr id="9" name="Slide Number Placeholder 5"/>
          <p:cNvSpPr>
            <a:spLocks noGrp="1"/>
          </p:cNvSpPr>
          <p:nvPr>
            <p:ph type="sldNum" sz="quarter" idx="12"/>
          </p:nvPr>
        </p:nvSpPr>
        <p:spPr>
          <a:xfrm>
            <a:off x="5763987" y="6356354"/>
            <a:ext cx="664029" cy="365125"/>
          </a:xfrm>
        </p:spPr>
        <p:txBody>
          <a:bodyPr/>
          <a:lstStyle>
            <a:lvl1pPr algn="ctr">
              <a:defRPr>
                <a:solidFill>
                  <a:schemeClr val="bg1"/>
                </a:solidFill>
              </a:defRPr>
            </a:lvl1pPr>
          </a:lstStyle>
          <a:p>
            <a:fld id="{F602482B-41C7-0148-9411-7F894982A34B}" type="slidenum">
              <a:rPr lang="en-US" smtClean="0"/>
              <a:pPr/>
              <a:t>‹#›</a:t>
            </a:fld>
            <a:endParaRPr lang="en-US" dirty="0"/>
          </a:p>
        </p:txBody>
      </p:sp>
      <p:sp>
        <p:nvSpPr>
          <p:cNvPr id="10" name="Rectangle 9"/>
          <p:cNvSpPr/>
          <p:nvPr userDrawn="1"/>
        </p:nvSpPr>
        <p:spPr>
          <a:xfrm>
            <a:off x="592951" y="3442116"/>
            <a:ext cx="6325087"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Content Placeholder 10">
            <a:extLst>
              <a:ext uri="{FF2B5EF4-FFF2-40B4-BE49-F238E27FC236}">
                <a16:creationId xmlns:a16="http://schemas.microsoft.com/office/drawing/2014/main" id="{340B6A27-2234-4D3B-9629-03672073EEA0}"/>
              </a:ext>
            </a:extLst>
          </p:cNvPr>
          <p:cNvSpPr>
            <a:spLocks noGrp="1"/>
          </p:cNvSpPr>
          <p:nvPr>
            <p:ph sz="quarter" idx="13"/>
          </p:nvPr>
        </p:nvSpPr>
        <p:spPr>
          <a:xfrm>
            <a:off x="7740074" y="3510696"/>
            <a:ext cx="3980053" cy="29002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425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6F5B8-DA0D-454C-0FCB-8DC81A58E2F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3542C6D-8786-D6CB-83F5-F0A7CCB91D02}"/>
              </a:ext>
            </a:extLst>
          </p:cNvPr>
          <p:cNvSpPr>
            <a:spLocks noGrp="1"/>
          </p:cNvSpPr>
          <p:nvPr>
            <p:ph type="sldNum" sz="quarter" idx="10"/>
          </p:nvPr>
        </p:nvSpPr>
        <p:spPr/>
        <p:txBody>
          <a:bodyPr/>
          <a:lstStyle/>
          <a:p>
            <a:fld id="{750E2B78-8D9E-CC4C-9947-96200E3F49AF}" type="slidenum">
              <a:rPr lang="en-US" smtClean="0"/>
              <a:pPr/>
              <a:t>‹#›</a:t>
            </a:fld>
            <a:endParaRPr lang="en-US" dirty="0"/>
          </a:p>
        </p:txBody>
      </p:sp>
      <p:sp>
        <p:nvSpPr>
          <p:cNvPr id="4" name="Footer Placeholder 3">
            <a:extLst>
              <a:ext uri="{FF2B5EF4-FFF2-40B4-BE49-F238E27FC236}">
                <a16:creationId xmlns:a16="http://schemas.microsoft.com/office/drawing/2014/main" id="{AE7E7AEA-963D-8D19-5936-BA3ADAFA99BD}"/>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extLst>
      <p:ext uri="{BB962C8B-B14F-4D97-AF65-F5344CB8AC3E}">
        <p14:creationId xmlns:p14="http://schemas.microsoft.com/office/powerpoint/2010/main" val="4274011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fld id="{14232622-528F-3144-9B21-DD44E9ED7749}"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447800"/>
            <a:ext cx="508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0800" y="1447800"/>
            <a:ext cx="508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sldNum" sz="quarter" idx="10"/>
          </p:nvPr>
        </p:nvSpPr>
        <p:spPr>
          <a:ln/>
        </p:spPr>
        <p:txBody>
          <a:bodyPr/>
          <a:lstStyle>
            <a:lvl1pPr>
              <a:defRPr/>
            </a:lvl1pPr>
          </a:lstStyle>
          <a:p>
            <a:fld id="{8C040D02-B306-954D-BBFE-7F1694EA8F34}" type="slidenum">
              <a:rPr lang="en-US"/>
              <a:pPr/>
              <a:t>‹#›</a:t>
            </a:fld>
            <a:endParaRPr lang="en-US" dirty="0"/>
          </a:p>
        </p:txBody>
      </p:sp>
      <p:sp>
        <p:nvSpPr>
          <p:cNvPr id="7" name="Footer Placeholder 6">
            <a:extLst>
              <a:ext uri="{FF2B5EF4-FFF2-40B4-BE49-F238E27FC236}">
                <a16:creationId xmlns:a16="http://schemas.microsoft.com/office/drawing/2014/main" id="{F15B2FCB-F5EF-823F-C34B-AAB01B12002D}"/>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57546"/>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9383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14400" y="2133600"/>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98169" y="149383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98169" y="2133600"/>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a:lvl1pPr>
          </a:lstStyle>
          <a:p>
            <a:fld id="{D698DA11-AB10-4543-95B4-1E4EFD98611C}" type="slidenum">
              <a:rPr lang="en-US"/>
              <a:pPr/>
              <a:t>‹#›</a:t>
            </a:fld>
            <a:endParaRPr lang="en-US" dirty="0"/>
          </a:p>
        </p:txBody>
      </p:sp>
      <p:sp>
        <p:nvSpPr>
          <p:cNvPr id="9" name="Footer Placeholder 8">
            <a:extLst>
              <a:ext uri="{FF2B5EF4-FFF2-40B4-BE49-F238E27FC236}">
                <a16:creationId xmlns:a16="http://schemas.microsoft.com/office/drawing/2014/main" id="{E5163413-EE4F-FC23-C649-FBEF92F35A13}"/>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sldNum" sz="quarter" idx="10"/>
          </p:nvPr>
        </p:nvSpPr>
        <p:spPr>
          <a:ln/>
        </p:spPr>
        <p:txBody>
          <a:bodyPr/>
          <a:lstStyle>
            <a:lvl1pPr>
              <a:defRPr/>
            </a:lvl1pPr>
          </a:lstStyle>
          <a:p>
            <a:fld id="{F7977223-EB01-8C4F-99AD-F94BDCB90CAB}"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fld id="{C46CC620-72C9-4F49-AA36-D2700C836364}" type="slidenum">
              <a:rPr lang="en-US"/>
              <a:pPr/>
              <a:t>‹#›</a:t>
            </a:fld>
            <a:endParaRPr lang="en-US" dirty="0"/>
          </a:p>
        </p:txBody>
      </p:sp>
      <p:sp>
        <p:nvSpPr>
          <p:cNvPr id="3" name="Footer Placeholder 2">
            <a:extLst>
              <a:ext uri="{FF2B5EF4-FFF2-40B4-BE49-F238E27FC236}">
                <a16:creationId xmlns:a16="http://schemas.microsoft.com/office/drawing/2014/main" id="{12055930-CEC1-4BFD-A5C9-946798415E21}"/>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4" name="Title 3">
            <a:extLst>
              <a:ext uri="{FF2B5EF4-FFF2-40B4-BE49-F238E27FC236}">
                <a16:creationId xmlns:a16="http://schemas.microsoft.com/office/drawing/2014/main" id="{AC8E5211-4310-47D2-8C8B-E0110A117B4F}"/>
              </a:ext>
            </a:extLst>
          </p:cNvPr>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5E4AD556-9A5A-134B-856B-6E7710DA4878}"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2E7FE"/>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1117600" y="1524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1117600" y="1295400"/>
            <a:ext cx="103632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295" name="Group 7"/>
          <p:cNvGrpSpPr>
            <a:grpSpLocks/>
          </p:cNvGrpSpPr>
          <p:nvPr userDrawn="1"/>
        </p:nvGrpSpPr>
        <p:grpSpPr bwMode="auto">
          <a:xfrm>
            <a:off x="0" y="0"/>
            <a:ext cx="711200" cy="6858000"/>
            <a:chOff x="0" y="0"/>
            <a:chExt cx="336" cy="4320"/>
          </a:xfrm>
        </p:grpSpPr>
        <p:sp>
          <p:nvSpPr>
            <p:cNvPr id="1059848" name="Rectangle 8"/>
            <p:cNvSpPr>
              <a:spLocks noChangeArrowheads="1"/>
            </p:cNvSpPr>
            <p:nvPr userDrawn="1"/>
          </p:nvSpPr>
          <p:spPr bwMode="auto">
            <a:xfrm rot="5400000">
              <a:off x="-960" y="3024"/>
              <a:ext cx="2256" cy="336"/>
            </a:xfrm>
            <a:prstGeom prst="rect">
              <a:avLst/>
            </a:prstGeom>
            <a:solidFill>
              <a:srgbClr val="014482"/>
            </a:solidFill>
            <a:ln w="9525">
              <a:noFill/>
              <a:miter lim="800000"/>
              <a:headEnd/>
              <a:tailEnd/>
            </a:ln>
            <a:effectLst/>
          </p:spPr>
          <p:txBody>
            <a:bodyPr rot="10800000" wrap="none" anchor="ctr"/>
            <a:lstStyle/>
            <a:p>
              <a:pPr algn="ctr">
                <a:defRPr/>
              </a:pPr>
              <a:r>
                <a:rPr lang="en-US" sz="2000" dirty="0">
                  <a:solidFill>
                    <a:srgbClr val="FFFFFF"/>
                  </a:solidFill>
                  <a:latin typeface="Arial" pitchFamily="-107" charset="0"/>
                  <a:ea typeface="+mn-ea"/>
                  <a:cs typeface="+mn-cs"/>
                </a:rPr>
                <a:t>Desired Results</a:t>
              </a:r>
            </a:p>
          </p:txBody>
        </p:sp>
        <p:sp>
          <p:nvSpPr>
            <p:cNvPr id="1059849" name="Rectangle 9"/>
            <p:cNvSpPr>
              <a:spLocks noChangeArrowheads="1"/>
            </p:cNvSpPr>
            <p:nvPr userDrawn="1"/>
          </p:nvSpPr>
          <p:spPr bwMode="auto">
            <a:xfrm rot="16200000">
              <a:off x="-924" y="924"/>
              <a:ext cx="2184" cy="336"/>
            </a:xfrm>
            <a:prstGeom prst="rect">
              <a:avLst/>
            </a:prstGeom>
            <a:solidFill>
              <a:srgbClr val="CC0000"/>
            </a:solidFill>
            <a:ln w="9525">
              <a:noFill/>
              <a:miter lim="800000"/>
              <a:headEnd/>
              <a:tailEnd/>
            </a:ln>
            <a:effectLst/>
          </p:spPr>
          <p:txBody>
            <a:bodyPr wrap="none" anchor="ctr"/>
            <a:lstStyle/>
            <a:p>
              <a:pPr algn="ctr" eaLnBrk="0" hangingPunct="0">
                <a:defRPr/>
              </a:pPr>
              <a:r>
                <a:rPr lang="en-US" sz="2000" dirty="0">
                  <a:solidFill>
                    <a:srgbClr val="FFFFFF"/>
                  </a:solidFill>
                  <a:latin typeface="Arial" pitchFamily="-107" charset="0"/>
                  <a:ea typeface="+mn-ea"/>
                  <a:cs typeface="+mn-cs"/>
                </a:rPr>
                <a:t>New Administrators</a:t>
              </a:r>
            </a:p>
          </p:txBody>
        </p:sp>
      </p:grpSp>
      <p:sp>
        <p:nvSpPr>
          <p:cNvPr id="1059850" name="Rectangle 10"/>
          <p:cNvSpPr>
            <a:spLocks noGrp="1" noChangeArrowheads="1"/>
          </p:cNvSpPr>
          <p:nvPr>
            <p:ph type="sldNum" sz="quarter" idx="4"/>
          </p:nvPr>
        </p:nvSpPr>
        <p:spPr bwMode="auto">
          <a:xfrm>
            <a:off x="11176000" y="1713"/>
            <a:ext cx="1016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50">
                <a:solidFill>
                  <a:srgbClr val="969696"/>
                </a:solidFill>
              </a:defRPr>
            </a:lvl1pPr>
          </a:lstStyle>
          <a:p>
            <a:fld id="{750E2B78-8D9E-CC4C-9947-96200E3F49AF}" type="slidenum">
              <a:rPr lang="en-US" smtClean="0"/>
              <a:pPr/>
              <a:t>‹#›</a:t>
            </a:fld>
            <a:endParaRPr lang="en-US" dirty="0"/>
          </a:p>
        </p:txBody>
      </p:sp>
      <p:sp>
        <p:nvSpPr>
          <p:cNvPr id="2" name="Footer Placeholder 1">
            <a:extLst>
              <a:ext uri="{FF2B5EF4-FFF2-40B4-BE49-F238E27FC236}">
                <a16:creationId xmlns:a16="http://schemas.microsoft.com/office/drawing/2014/main" id="{5F0F21C0-1B97-4D64-B8DC-1C3CE37B6E06}"/>
              </a:ext>
            </a:extLst>
          </p:cNvPr>
          <p:cNvSpPr>
            <a:spLocks noGrp="1"/>
          </p:cNvSpPr>
          <p:nvPr>
            <p:ph type="ftr" sz="quarter" idx="3"/>
          </p:nvPr>
        </p:nvSpPr>
        <p:spPr>
          <a:xfrm>
            <a:off x="3898900" y="6467933"/>
            <a:ext cx="4800600" cy="3048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969696"/>
                </a:solidFill>
              </a:rPr>
              <a:t>State of California Department of Social Services, Copyright © 2022</a:t>
            </a:r>
            <a:endParaRPr lang="en-US" dirty="0"/>
          </a:p>
        </p:txBody>
      </p:sp>
      <p:pic>
        <p:nvPicPr>
          <p:cNvPr id="8" name="Picture 7">
            <a:extLst>
              <a:ext uri="{FF2B5EF4-FFF2-40B4-BE49-F238E27FC236}">
                <a16:creationId xmlns:a16="http://schemas.microsoft.com/office/drawing/2014/main" id="{01DBE45F-D83E-0EE8-9DE4-BDA876B38512}"/>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1176000" y="6131960"/>
            <a:ext cx="886281" cy="685800"/>
          </a:xfrm>
          <a:prstGeom prst="rect">
            <a:avLst/>
          </a:prstGeom>
        </p:spPr>
      </p:pic>
    </p:spTree>
  </p:cSld>
  <p:clrMap bg1="lt1" tx1="dk1" bg2="lt2" tx2="dk2" accent1="accent1" accent2="accent2" accent3="accent3" accent4="accent4" accent5="accent5" accent6="accent6" hlink="hlink" folHlink="folHlink"/>
  <p:sldLayoutIdLst>
    <p:sldLayoutId id="2147484627" r:id="rId1"/>
    <p:sldLayoutId id="2147484654" r:id="rId2"/>
    <p:sldLayoutId id="2147484668"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 id="2147484636" r:id="rId12"/>
    <p:sldLayoutId id="2147484637" r:id="rId13"/>
    <p:sldLayoutId id="2147484638" r:id="rId14"/>
    <p:sldLayoutId id="2147484639" r:id="rId15"/>
    <p:sldLayoutId id="2147484640" r:id="rId16"/>
    <p:sldLayoutId id="2147484641" r:id="rId17"/>
    <p:sldLayoutId id="2147484642" r:id="rId18"/>
    <p:sldLayoutId id="2147484643" r:id="rId19"/>
    <p:sldLayoutId id="2147484659" r:id="rId20"/>
    <p:sldLayoutId id="2147484655" r:id="rId21"/>
    <p:sldLayoutId id="2147484656" r:id="rId22"/>
    <p:sldLayoutId id="2147484657" r:id="rId23"/>
    <p:sldLayoutId id="2147484658" r:id="rId24"/>
    <p:sldLayoutId id="2147484660" r:id="rId25"/>
  </p:sldLayoutIdLst>
  <p:hf hdr="0" dt="0"/>
  <p:txStyles>
    <p:titleStyle>
      <a:lvl1pPr algn="ctr" rtl="0" eaLnBrk="0" fontAlgn="base" hangingPunct="0">
        <a:spcBef>
          <a:spcPct val="0"/>
        </a:spcBef>
        <a:spcAft>
          <a:spcPct val="0"/>
        </a:spcAft>
        <a:defRPr sz="4400">
          <a:solidFill>
            <a:schemeClr val="tx1"/>
          </a:solidFill>
          <a:latin typeface="+mj-lt"/>
          <a:ea typeface="ＭＳ Ｐゴシック" pitchFamily="34" charset="-128"/>
          <a:cs typeface="ＭＳ Ｐゴシック" pitchFamily="-65" charset="-128"/>
        </a:defRPr>
      </a:lvl1pPr>
      <a:lvl2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2pPr>
      <a:lvl3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3pPr>
      <a:lvl4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4pPr>
      <a:lvl5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5pPr>
      <a:lvl6pPr marL="4572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SzPct val="90000"/>
        <a:buChar char="•"/>
        <a:defRPr sz="3200">
          <a:solidFill>
            <a:schemeClr val="tx1"/>
          </a:solidFill>
          <a:latin typeface="+mn-lt"/>
          <a:ea typeface="ＭＳ Ｐゴシック" pitchFamily="34" charset="-128"/>
          <a:cs typeface="ＭＳ Ｐゴシック" pitchFamily="-65" charset="-128"/>
        </a:defRPr>
      </a:lvl1pPr>
      <a:lvl2pPr marL="742950" indent="-28575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2pPr>
      <a:lvl3pPr marL="11430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4pPr>
      <a:lvl5pPr marL="20574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5pPr>
      <a:lvl6pPr marL="2514600" indent="-228600" algn="l" rtl="0" fontAlgn="base">
        <a:lnSpc>
          <a:spcPct val="120000"/>
        </a:lnSpc>
        <a:spcBef>
          <a:spcPct val="20000"/>
        </a:spcBef>
        <a:spcAft>
          <a:spcPct val="0"/>
        </a:spcAft>
        <a:buSzPct val="90000"/>
        <a:buChar char="•"/>
        <a:defRPr sz="2400">
          <a:solidFill>
            <a:schemeClr val="tx1"/>
          </a:solidFill>
          <a:latin typeface="+mn-lt"/>
          <a:ea typeface="+mn-ea"/>
        </a:defRPr>
      </a:lvl6pPr>
      <a:lvl7pPr marL="2971800" indent="-228600" algn="l" rtl="0" fontAlgn="base">
        <a:lnSpc>
          <a:spcPct val="120000"/>
        </a:lnSpc>
        <a:spcBef>
          <a:spcPct val="20000"/>
        </a:spcBef>
        <a:spcAft>
          <a:spcPct val="0"/>
        </a:spcAft>
        <a:buSzPct val="90000"/>
        <a:buChar char="•"/>
        <a:defRPr sz="2400">
          <a:solidFill>
            <a:schemeClr val="tx1"/>
          </a:solidFill>
          <a:latin typeface="+mn-lt"/>
          <a:ea typeface="+mn-ea"/>
        </a:defRPr>
      </a:lvl7pPr>
      <a:lvl8pPr marL="3429000" indent="-228600" algn="l" rtl="0" fontAlgn="base">
        <a:lnSpc>
          <a:spcPct val="120000"/>
        </a:lnSpc>
        <a:spcBef>
          <a:spcPct val="20000"/>
        </a:spcBef>
        <a:spcAft>
          <a:spcPct val="0"/>
        </a:spcAft>
        <a:buSzPct val="90000"/>
        <a:buChar char="•"/>
        <a:defRPr sz="2400">
          <a:solidFill>
            <a:schemeClr val="tx1"/>
          </a:solidFill>
          <a:latin typeface="+mn-lt"/>
          <a:ea typeface="+mn-ea"/>
        </a:defRPr>
      </a:lvl8pPr>
      <a:lvl9pPr marL="3886200" indent="-228600" algn="l" rtl="0" fontAlgn="base">
        <a:lnSpc>
          <a:spcPct val="120000"/>
        </a:lnSpc>
        <a:spcBef>
          <a:spcPct val="20000"/>
        </a:spcBef>
        <a:spcAft>
          <a:spcPct val="0"/>
        </a:spcAft>
        <a:buSzPct val="90000"/>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19.xml"/><Relationship Id="rId5" Type="http://schemas.openxmlformats.org/officeDocument/2006/relationships/image" Target="../media/image67.jpeg"/><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hyperlink" Target="http://www.desir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1CD0AA2-D405-4BCA-8824-0C615E4EE902}"/>
              </a:ext>
            </a:extLst>
          </p:cNvPr>
          <p:cNvSpPr>
            <a:spLocks noGrp="1"/>
          </p:cNvSpPr>
          <p:nvPr>
            <p:ph type="title"/>
          </p:nvPr>
        </p:nvSpPr>
        <p:spPr>
          <a:xfrm>
            <a:off x="1284514" y="800408"/>
            <a:ext cx="10363200" cy="1143000"/>
          </a:xfrm>
        </p:spPr>
        <p:txBody>
          <a:bodyPr/>
          <a:lstStyle/>
          <a:p>
            <a:r>
              <a:rPr lang="en-US" dirty="0"/>
              <a:t>Desired Results Developmental Profile© (DRDP) Observation Assessment Instrument</a:t>
            </a:r>
          </a:p>
        </p:txBody>
      </p:sp>
      <p:pic>
        <p:nvPicPr>
          <p:cNvPr id="15" name="Content Placeholder 14" descr="DRDP instruments ">
            <a:extLst>
              <a:ext uri="{FF2B5EF4-FFF2-40B4-BE49-F238E27FC236}">
                <a16:creationId xmlns:a16="http://schemas.microsoft.com/office/drawing/2014/main" id="{1EBD997B-5E1E-4EAB-98BE-31255A88EB9B}"/>
              </a:ext>
            </a:extLst>
          </p:cNvPr>
          <p:cNvPicPr>
            <a:picLocks noGrp="1" noChangeAspect="1"/>
          </p:cNvPicPr>
          <p:nvPr>
            <p:ph idx="1"/>
          </p:nvPr>
        </p:nvPicPr>
        <p:blipFill>
          <a:blip r:embed="rId3"/>
          <a:stretch>
            <a:fillRect/>
          </a:stretch>
        </p:blipFill>
        <p:spPr>
          <a:xfrm>
            <a:off x="2118015" y="2714954"/>
            <a:ext cx="7955970" cy="3145809"/>
          </a:xfrm>
        </p:spPr>
      </p:pic>
      <p:sp>
        <p:nvSpPr>
          <p:cNvPr id="7" name="Footer Placeholder 6">
            <a:extLst>
              <a:ext uri="{FF2B5EF4-FFF2-40B4-BE49-F238E27FC236}">
                <a16:creationId xmlns:a16="http://schemas.microsoft.com/office/drawing/2014/main" id="{8E3B867F-B760-2B49-6CF5-0B5C12005CE8}"/>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8" name="Slide Number Placeholder 7">
            <a:extLst>
              <a:ext uri="{FF2B5EF4-FFF2-40B4-BE49-F238E27FC236}">
                <a16:creationId xmlns:a16="http://schemas.microsoft.com/office/drawing/2014/main" id="{6F83AAD9-FD2C-0FA2-FB32-7A0EDB6510B1}"/>
              </a:ext>
            </a:extLst>
          </p:cNvPr>
          <p:cNvSpPr>
            <a:spLocks noGrp="1"/>
          </p:cNvSpPr>
          <p:nvPr>
            <p:ph type="sldNum" sz="quarter" idx="10"/>
          </p:nvPr>
        </p:nvSpPr>
        <p:spPr/>
        <p:txBody>
          <a:bodyPr/>
          <a:lstStyle/>
          <a:p>
            <a:fld id="{73E63A98-4574-D54E-ADBF-963175478641}" type="slidenum">
              <a:rPr lang="en-US" smtClean="0"/>
              <a:pPr/>
              <a:t>1</a:t>
            </a:fld>
            <a:endParaRPr lang="en-US" dirty="0"/>
          </a:p>
        </p:txBody>
      </p:sp>
    </p:spTree>
    <p:extLst>
      <p:ext uri="{BB962C8B-B14F-4D97-AF65-F5344CB8AC3E}">
        <p14:creationId xmlns:p14="http://schemas.microsoft.com/office/powerpoint/2010/main" val="244130839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normAutofit/>
          </a:bodyPr>
          <a:lstStyle/>
          <a:p>
            <a:r>
              <a:rPr lang="en-US" sz="4000" dirty="0">
                <a:ea typeface="ＭＳ Ｐゴシック" pitchFamily="-65" charset="-128"/>
              </a:rPr>
              <a:t>Desired Results Access Project</a:t>
            </a:r>
            <a:endParaRPr lang="en-US" sz="2800" dirty="0">
              <a:ea typeface="ＭＳ Ｐゴシック" pitchFamily="-65" charset="-128"/>
            </a:endParaRPr>
          </a:p>
        </p:txBody>
      </p:sp>
      <p:pic>
        <p:nvPicPr>
          <p:cNvPr id="9" name="Content Placeholder 8" descr="screen shot DR access website">
            <a:extLst>
              <a:ext uri="{FF2B5EF4-FFF2-40B4-BE49-F238E27FC236}">
                <a16:creationId xmlns:a16="http://schemas.microsoft.com/office/drawing/2014/main" id="{8EAB768F-AA2C-4CDA-BC1A-CE77ECEB12AB}"/>
              </a:ext>
            </a:extLst>
          </p:cNvPr>
          <p:cNvPicPr>
            <a:picLocks noGrp="1" noChangeAspect="1"/>
          </p:cNvPicPr>
          <p:nvPr>
            <p:ph sz="half" idx="2"/>
          </p:nvPr>
        </p:nvPicPr>
        <p:blipFill>
          <a:blip r:embed="rId3"/>
          <a:stretch>
            <a:fillRect/>
          </a:stretch>
        </p:blipFill>
        <p:spPr>
          <a:xfrm>
            <a:off x="2366326" y="1446462"/>
            <a:ext cx="7768275" cy="4117120"/>
          </a:xfrm>
          <a:prstGeom prst="rect">
            <a:avLst/>
          </a:prstGeom>
          <a:ln w="5715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6F34A227-957A-4862-A969-D7EB2F6DDFC6}"/>
              </a:ext>
            </a:extLst>
          </p:cNvPr>
          <p:cNvSpPr>
            <a:spLocks noGrp="1"/>
          </p:cNvSpPr>
          <p:nvPr>
            <p:ph sz="half" idx="1"/>
          </p:nvPr>
        </p:nvSpPr>
        <p:spPr>
          <a:xfrm>
            <a:off x="2385848" y="5771160"/>
            <a:ext cx="7772400" cy="609600"/>
          </a:xfrm>
        </p:spPr>
        <p:txBody>
          <a:bodyPr/>
          <a:lstStyle/>
          <a:p>
            <a:pPr algn="ctr">
              <a:spcBef>
                <a:spcPts val="0"/>
              </a:spcBef>
              <a:buNone/>
              <a:defRPr/>
            </a:pPr>
            <a:r>
              <a:rPr lang="en-US" b="1" dirty="0">
                <a:solidFill>
                  <a:srgbClr val="0033CC"/>
                </a:solidFill>
                <a:cs typeface="MS PGothic" pitchFamily="34" charset="-128"/>
              </a:rPr>
              <a:t>http://www.draccess.org</a:t>
            </a:r>
            <a:endParaRPr lang="en-US" dirty="0">
              <a:solidFill>
                <a:srgbClr val="0033CC"/>
              </a:solidFill>
              <a:cs typeface="MS PGothic" pitchFamily="34" charset="-128"/>
            </a:endParaRPr>
          </a:p>
        </p:txBody>
      </p:sp>
      <p:sp>
        <p:nvSpPr>
          <p:cNvPr id="5" name="Footer Placeholder 4">
            <a:extLst>
              <a:ext uri="{FF2B5EF4-FFF2-40B4-BE49-F238E27FC236}">
                <a16:creationId xmlns:a16="http://schemas.microsoft.com/office/drawing/2014/main" id="{1AE729CD-3EF9-1888-B7A5-32DC08203C5C}"/>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1ADB8311-59BB-54E8-66B8-2FF9C2E7E38E}"/>
              </a:ext>
            </a:extLst>
          </p:cNvPr>
          <p:cNvSpPr>
            <a:spLocks noGrp="1"/>
          </p:cNvSpPr>
          <p:nvPr>
            <p:ph type="sldNum" sz="quarter" idx="10"/>
          </p:nvPr>
        </p:nvSpPr>
        <p:spPr/>
        <p:txBody>
          <a:bodyPr/>
          <a:lstStyle/>
          <a:p>
            <a:fld id="{8C040D02-B306-954D-BBFE-7F1694EA8F34}" type="slidenum">
              <a:rPr lang="en-US" smtClean="0"/>
              <a:pPr/>
              <a:t>10</a:t>
            </a:fld>
            <a:endParaRPr lang="en-US" dirty="0"/>
          </a:p>
        </p:txBody>
      </p:sp>
    </p:spTree>
    <p:extLst>
      <p:ext uri="{BB962C8B-B14F-4D97-AF65-F5344CB8AC3E}">
        <p14:creationId xmlns:p14="http://schemas.microsoft.com/office/powerpoint/2010/main" val="2617807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noAutofit/>
          </a:bodyPr>
          <a:lstStyle/>
          <a:p>
            <a:r>
              <a:rPr lang="en-US" sz="4000" dirty="0">
                <a:ea typeface="ＭＳ Ｐゴシック" pitchFamily="-65" charset="-128"/>
              </a:rPr>
              <a:t>DRDP Appendices</a:t>
            </a:r>
          </a:p>
        </p:txBody>
      </p:sp>
      <p:sp>
        <p:nvSpPr>
          <p:cNvPr id="79875" name="Content Placeholder 2"/>
          <p:cNvSpPr>
            <a:spLocks noGrp="1"/>
          </p:cNvSpPr>
          <p:nvPr>
            <p:ph idx="1"/>
          </p:nvPr>
        </p:nvSpPr>
        <p:spPr/>
        <p:txBody>
          <a:bodyPr/>
          <a:lstStyle/>
          <a:p>
            <a:pPr marL="0" indent="0">
              <a:buNone/>
            </a:pPr>
            <a:r>
              <a:rPr lang="en-US" dirty="0"/>
              <a:t>When children are served by both </a:t>
            </a:r>
            <a:r>
              <a:rPr lang="en-US" i="1" dirty="0"/>
              <a:t>Early Education Division and Special Education Division </a:t>
            </a:r>
            <a:r>
              <a:rPr lang="en-US" dirty="0"/>
              <a:t>programs, the teachers and specialists are to collaborate on one assessment following the more stringent timeline and handle DRDP data according to the requirements of each division. </a:t>
            </a:r>
            <a:endParaRPr lang="en-US" i="1" dirty="0">
              <a:ea typeface="ＭＳ Ｐゴシック" pitchFamily="-65" charset="-128"/>
            </a:endParaRPr>
          </a:p>
        </p:txBody>
      </p:sp>
      <p:sp>
        <p:nvSpPr>
          <p:cNvPr id="4" name="Footer Placeholder 3">
            <a:extLst>
              <a:ext uri="{FF2B5EF4-FFF2-40B4-BE49-F238E27FC236}">
                <a16:creationId xmlns:a16="http://schemas.microsoft.com/office/drawing/2014/main" id="{A6EDA6A8-BE96-2DEC-CE37-2FAE11194A37}"/>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17593EDB-5835-DC3A-73B0-9E07E0013FF6}"/>
              </a:ext>
            </a:extLst>
          </p:cNvPr>
          <p:cNvSpPr>
            <a:spLocks noGrp="1"/>
          </p:cNvSpPr>
          <p:nvPr>
            <p:ph type="sldNum" sz="quarter" idx="10"/>
          </p:nvPr>
        </p:nvSpPr>
        <p:spPr/>
        <p:txBody>
          <a:bodyPr/>
          <a:lstStyle/>
          <a:p>
            <a:fld id="{73E63A98-4574-D54E-ADBF-963175478641}"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p:txBody>
          <a:bodyPr/>
          <a:lstStyle/>
          <a:p>
            <a:pPr eaLnBrk="1" hangingPunct="1"/>
            <a:r>
              <a:rPr lang="en-US" sz="4000" dirty="0">
                <a:ea typeface="ＭＳ Ｐゴシック" pitchFamily="-65" charset="-128"/>
              </a:rPr>
              <a:t>Treasure Hunt - Version 1</a:t>
            </a:r>
          </a:p>
        </p:txBody>
      </p:sp>
      <p:pic>
        <p:nvPicPr>
          <p:cNvPr id="3" name="Content Placeholder 2">
            <a:extLs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tretch/>
        </p:blipFill>
        <p:spPr>
          <a:xfrm rot="573010">
            <a:off x="9161307" y="805851"/>
            <a:ext cx="1261641" cy="1267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Content Placeholder 4" descr="Screen Shot Treasure Hunt ">
            <a:extLst>
              <a:ext uri="{FF2B5EF4-FFF2-40B4-BE49-F238E27FC236}">
                <a16:creationId xmlns:a16="http://schemas.microsoft.com/office/drawing/2014/main" id="{265E58BC-C3A3-463C-ADFD-D408D6B17A0D}"/>
              </a:ext>
            </a:extLst>
          </p:cNvPr>
          <p:cNvPicPr>
            <a:picLocks noGrp="1" noChangeAspect="1"/>
          </p:cNvPicPr>
          <p:nvPr>
            <p:ph sz="half" idx="2"/>
          </p:nvPr>
        </p:nvPicPr>
        <p:blipFill rotWithShape="1">
          <a:blip r:embed="rId4">
            <a:extLst>
              <a:ext uri="{28A0092B-C50C-407E-A947-70E740481C1C}">
                <a14:useLocalDpi xmlns:a14="http://schemas.microsoft.com/office/drawing/2010/main"/>
              </a:ext>
            </a:extLst>
          </a:blip>
          <a:srcRect/>
          <a:stretch/>
        </p:blipFill>
        <p:spPr bwMode="auto">
          <a:xfrm>
            <a:off x="3121033" y="1600201"/>
            <a:ext cx="5867400" cy="40825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Footer Placeholder 3">
            <a:extLst>
              <a:ext uri="{FF2B5EF4-FFF2-40B4-BE49-F238E27FC236}">
                <a16:creationId xmlns:a16="http://schemas.microsoft.com/office/drawing/2014/main" id="{119C3D78-76B6-87EB-A556-1D575609002C}"/>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43DF21EC-52A3-8F56-B91C-0BB1C81C3927}"/>
              </a:ext>
            </a:extLst>
          </p:cNvPr>
          <p:cNvSpPr>
            <a:spLocks noGrp="1"/>
          </p:cNvSpPr>
          <p:nvPr>
            <p:ph type="sldNum" sz="quarter" idx="10"/>
          </p:nvPr>
        </p:nvSpPr>
        <p:spPr/>
        <p:txBody>
          <a:bodyPr/>
          <a:lstStyle/>
          <a:p>
            <a:fld id="{8C040D02-B306-954D-BBFE-7F1694EA8F34}"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title" sz="quarter"/>
          </p:nvPr>
        </p:nvSpPr>
        <p:spPr/>
        <p:txBody>
          <a:bodyPr/>
          <a:lstStyle/>
          <a:p>
            <a:pPr defTabSz="114300" eaLnBrk="1" hangingPunct="1"/>
            <a:r>
              <a:rPr lang="en-US" dirty="0">
                <a:ea typeface="ＭＳ Ｐゴシック" pitchFamily="-65" charset="-128"/>
              </a:rPr>
              <a:t>DRDP Guidelines</a:t>
            </a:r>
          </a:p>
        </p:txBody>
      </p:sp>
      <p:pic>
        <p:nvPicPr>
          <p:cNvPr id="82946" name="Picture 2">
            <a:extLst>
              <a:ext uri="{C183D7F6-B498-43B3-948B-1728B52AA6E4}">
                <adec:decorative xmlns:adec="http://schemas.microsoft.com/office/drawing/2017/decorative" val="1"/>
              </a:ext>
            </a:extLst>
          </p:cNvPr>
          <p:cNvPicPr>
            <a:picLocks noGrp="1" noChangeAspect="1" noChangeArrowheads="1"/>
          </p:cNvPicPr>
          <p:nvPr>
            <p:ph sz="quarter" idx="1"/>
          </p:nvPr>
        </p:nvPicPr>
        <p:blipFill>
          <a:blip r:embed="rId3">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3048001" y="3432313"/>
            <a:ext cx="2421467" cy="2158584"/>
          </a:xfrm>
        </p:spPr>
      </p:pic>
      <p:sp>
        <p:nvSpPr>
          <p:cNvPr id="82948" name="Rectangle 4"/>
          <p:cNvSpPr>
            <a:spLocks noGrp="1" noChangeArrowheads="1"/>
          </p:cNvSpPr>
          <p:nvPr>
            <p:ph sz="quarter" idx="2"/>
          </p:nvPr>
        </p:nvSpPr>
        <p:spPr>
          <a:xfrm>
            <a:off x="1524000" y="1600200"/>
            <a:ext cx="9956800" cy="2171700"/>
          </a:xfrm>
        </p:spPr>
        <p:txBody>
          <a:bodyPr/>
          <a:lstStyle/>
          <a:p>
            <a:pPr marL="0" indent="0" eaLnBrk="1" hangingPunct="1">
              <a:buNone/>
            </a:pPr>
            <a:r>
              <a:rPr lang="en-US" sz="2800" b="1" dirty="0">
                <a:ea typeface="ＭＳ Ｐゴシック" pitchFamily="-65" charset="-128"/>
              </a:rPr>
              <a:t>An age-appropriate version of the DRDP must be completed</a:t>
            </a:r>
            <a:r>
              <a:rPr lang="en-US" sz="2800" dirty="0">
                <a:ea typeface="ＭＳ Ｐゴシック" pitchFamily="-65" charset="-128"/>
              </a:rPr>
              <a:t> within 60 calendar days of the child’s enrollment and every six months thereafter.</a:t>
            </a:r>
          </a:p>
        </p:txBody>
      </p:sp>
      <p:sp>
        <p:nvSpPr>
          <p:cNvPr id="3" name="Content Placeholder 2">
            <a:extLst>
              <a:ext uri="{FF2B5EF4-FFF2-40B4-BE49-F238E27FC236}">
                <a16:creationId xmlns:a16="http://schemas.microsoft.com/office/drawing/2014/main" id="{F1420C36-33A5-4C95-AA03-4E97E5EFB157}"/>
              </a:ext>
            </a:extLst>
          </p:cNvPr>
          <p:cNvSpPr>
            <a:spLocks noGrp="1"/>
          </p:cNvSpPr>
          <p:nvPr>
            <p:ph sz="quarter" idx="4"/>
          </p:nvPr>
        </p:nvSpPr>
        <p:spPr/>
        <p:txBody>
          <a:bodyPr/>
          <a:lstStyle/>
          <a:p>
            <a:pPr marL="0" indent="0">
              <a:buNone/>
            </a:pPr>
            <a:r>
              <a:rPr lang="en-US" dirty="0">
                <a:solidFill>
                  <a:srgbClr val="CC0000"/>
                </a:solidFill>
              </a:rPr>
              <a:t>60 calendar days and every 6 months thereafter </a:t>
            </a:r>
          </a:p>
        </p:txBody>
      </p:sp>
      <p:sp>
        <p:nvSpPr>
          <p:cNvPr id="5" name="Footer Placeholder 4">
            <a:extLst>
              <a:ext uri="{FF2B5EF4-FFF2-40B4-BE49-F238E27FC236}">
                <a16:creationId xmlns:a16="http://schemas.microsoft.com/office/drawing/2014/main" id="{F90B7195-2BD8-2D4F-EAA8-A41C4DBFF87E}"/>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6C2CE4A3-BB74-14C3-7C5B-0FE27B268F9E}"/>
              </a:ext>
            </a:extLst>
          </p:cNvPr>
          <p:cNvSpPr>
            <a:spLocks noGrp="1"/>
          </p:cNvSpPr>
          <p:nvPr>
            <p:ph type="sldNum" sz="quarter" idx="10"/>
          </p:nvPr>
        </p:nvSpPr>
        <p:spPr/>
        <p:txBody>
          <a:bodyPr/>
          <a:lstStyle/>
          <a:p>
            <a:fld id="{8A163CCF-A911-4242-B0B2-7CDFEB4D4F6D}" type="slidenum">
              <a:rPr lang="en-US" smtClean="0"/>
              <a:pPr/>
              <a:t>13</a:t>
            </a:fld>
            <a:endParaRPr lang="en-US"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p:txBody>
          <a:bodyPr>
            <a:noAutofit/>
          </a:bodyPr>
          <a:lstStyle/>
          <a:p>
            <a:pPr eaLnBrk="1" hangingPunct="1"/>
            <a:r>
              <a:rPr lang="en-US" sz="4000" dirty="0">
                <a:ea typeface="ＭＳ Ｐゴシック" pitchFamily="-65" charset="-128"/>
              </a:rPr>
              <a:t>Teachers and staff need to be familiar with the DRDP</a:t>
            </a:r>
            <a:endParaRPr lang="en-US" sz="4000" dirty="0">
              <a:solidFill>
                <a:srgbClr val="FFFFFF"/>
              </a:solidFill>
              <a:ea typeface="ＭＳ Ｐゴシック" pitchFamily="-65" charset="-128"/>
            </a:endParaRPr>
          </a:p>
        </p:txBody>
      </p:sp>
      <p:pic>
        <p:nvPicPr>
          <p:cNvPr id="9" name="Content Placeholder 8" descr="Measures at a Glance "/>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2362200" y="1969852"/>
            <a:ext cx="3810000" cy="2918297"/>
          </a:xfrm>
          <a:prstGeom prst="rect">
            <a:avLst/>
          </a:prstGeom>
          <a:noFill/>
          <a:ln w="9525">
            <a:solidFill>
              <a:srgbClr val="014482">
                <a:alpha val="58000"/>
              </a:srgbClr>
            </a:solidFill>
            <a:miter lim="800000"/>
            <a:headEnd/>
            <a:tailEnd/>
          </a:ln>
        </p:spPr>
      </p:pic>
      <p:pic>
        <p:nvPicPr>
          <p:cNvPr id="4" name="Content Placeholder 3" descr="drdp table of contents"/>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tretch/>
        </p:blipFill>
        <p:spPr>
          <a:xfrm>
            <a:off x="6328752" y="2462407"/>
            <a:ext cx="3797223" cy="2925412"/>
          </a:xfrm>
          <a:prstGeom prst="rect">
            <a:avLst/>
          </a:prstGeom>
          <a:noFill/>
          <a:ln w="9525">
            <a:solidFill>
              <a:srgbClr val="014482">
                <a:alpha val="58000"/>
              </a:srgbClr>
            </a:solidFill>
            <a:miter lim="800000"/>
            <a:headEnd/>
            <a:tailEnd/>
          </a:ln>
        </p:spPr>
      </p:pic>
      <p:sp>
        <p:nvSpPr>
          <p:cNvPr id="5" name="Footer Placeholder 4">
            <a:extLst>
              <a:ext uri="{FF2B5EF4-FFF2-40B4-BE49-F238E27FC236}">
                <a16:creationId xmlns:a16="http://schemas.microsoft.com/office/drawing/2014/main" id="{2CEFEDDF-6DE1-A596-2848-6FCECF4E808F}"/>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54BB1033-93F0-FEBE-CC25-629D8E9BCBF1}"/>
              </a:ext>
            </a:extLst>
          </p:cNvPr>
          <p:cNvSpPr>
            <a:spLocks noGrp="1"/>
          </p:cNvSpPr>
          <p:nvPr>
            <p:ph type="sldNum" sz="quarter" idx="10"/>
          </p:nvPr>
        </p:nvSpPr>
        <p:spPr/>
        <p:txBody>
          <a:bodyPr/>
          <a:lstStyle/>
          <a:p>
            <a:fld id="{8C040D02-B306-954D-BBFE-7F1694EA8F34}" type="slidenum">
              <a:rPr lang="en-US" smtClean="0"/>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title"/>
          </p:nvPr>
        </p:nvSpPr>
        <p:spPr/>
        <p:txBody>
          <a:bodyPr/>
          <a:lstStyle/>
          <a:p>
            <a:pPr eaLnBrk="1" hangingPunct="1"/>
            <a:r>
              <a:rPr lang="en-US" sz="4000" dirty="0">
                <a:ea typeface="ＭＳ Ｐゴシック" pitchFamily="-65" charset="-128"/>
              </a:rPr>
              <a:t>The DRDP was developed </a:t>
            </a:r>
            <a:br>
              <a:rPr lang="en-US" sz="4000" dirty="0">
                <a:ea typeface="ＭＳ Ｐゴシック" pitchFamily="-65" charset="-128"/>
              </a:rPr>
            </a:br>
            <a:r>
              <a:rPr lang="en-US" sz="4000" dirty="0">
                <a:ea typeface="ＭＳ Ｐゴシック" pitchFamily="-65" charset="-128"/>
              </a:rPr>
              <a:t>by the:</a:t>
            </a:r>
          </a:p>
        </p:txBody>
      </p:sp>
      <p:sp>
        <p:nvSpPr>
          <p:cNvPr id="84996" name="Rectangle 4"/>
          <p:cNvSpPr>
            <a:spLocks noGrp="1" noChangeArrowheads="1"/>
          </p:cNvSpPr>
          <p:nvPr>
            <p:ph idx="1"/>
          </p:nvPr>
        </p:nvSpPr>
        <p:spPr/>
        <p:txBody>
          <a:bodyPr/>
          <a:lstStyle/>
          <a:p>
            <a:pPr eaLnBrk="1" hangingPunct="1"/>
            <a:r>
              <a:rPr lang="en-US" sz="2800" dirty="0">
                <a:ea typeface="ＭＳ Ｐゴシック" pitchFamily="-65" charset="-128"/>
              </a:rPr>
              <a:t>California Department of Education, Child Development Division (now Early Education Division)</a:t>
            </a:r>
          </a:p>
          <a:p>
            <a:pPr eaLnBrk="1" hangingPunct="1"/>
            <a:r>
              <a:rPr lang="en-US" sz="2800" dirty="0">
                <a:ea typeface="ＭＳ Ｐゴシック" pitchFamily="-65" charset="-128"/>
              </a:rPr>
              <a:t>WestEd Center for Child &amp; Family Studies</a:t>
            </a:r>
          </a:p>
          <a:p>
            <a:pPr eaLnBrk="1" hangingPunct="1"/>
            <a:r>
              <a:rPr lang="en-US" sz="2800" dirty="0">
                <a:ea typeface="ＭＳ Ｐゴシック" pitchFamily="-65" charset="-128"/>
              </a:rPr>
              <a:t>University of California, BEAR Center</a:t>
            </a:r>
          </a:p>
          <a:p>
            <a:pPr eaLnBrk="1" hangingPunct="1">
              <a:lnSpc>
                <a:spcPct val="50000"/>
              </a:lnSpc>
              <a:spcBef>
                <a:spcPct val="0"/>
              </a:spcBef>
              <a:buFontTx/>
              <a:buNone/>
            </a:pPr>
            <a:r>
              <a:rPr lang="en-US" sz="2800" dirty="0">
                <a:ea typeface="ＭＳ Ｐゴシック" pitchFamily="-65" charset="-128"/>
              </a:rPr>
              <a:t> </a:t>
            </a:r>
            <a:endParaRPr lang="en-US" sz="2800" i="1" dirty="0">
              <a:ea typeface="ＭＳ Ｐゴシック" pitchFamily="-65" charset="-128"/>
            </a:endParaRPr>
          </a:p>
          <a:p>
            <a:pPr marL="0" indent="0" eaLnBrk="1" hangingPunct="1">
              <a:spcBef>
                <a:spcPct val="0"/>
              </a:spcBef>
              <a:buFontTx/>
              <a:buNone/>
            </a:pPr>
            <a:r>
              <a:rPr lang="en-US" sz="2800" i="1" dirty="0">
                <a:ea typeface="ＭＳ Ｐゴシック" pitchFamily="-65" charset="-128"/>
              </a:rPr>
              <a:t>with valuable input from teachers and directors who participated in the research study</a:t>
            </a:r>
          </a:p>
        </p:txBody>
      </p:sp>
      <p:sp>
        <p:nvSpPr>
          <p:cNvPr id="4" name="Footer Placeholder 3">
            <a:extLst>
              <a:ext uri="{FF2B5EF4-FFF2-40B4-BE49-F238E27FC236}">
                <a16:creationId xmlns:a16="http://schemas.microsoft.com/office/drawing/2014/main" id="{75334C04-B87A-92E9-AC33-02AB34BF9883}"/>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F0B3FA1E-4966-4644-44D3-1A21746BF41B}"/>
              </a:ext>
            </a:extLst>
          </p:cNvPr>
          <p:cNvSpPr>
            <a:spLocks noGrp="1"/>
          </p:cNvSpPr>
          <p:nvPr>
            <p:ph type="sldNum" sz="quarter" idx="10"/>
          </p:nvPr>
        </p:nvSpPr>
        <p:spPr/>
        <p:txBody>
          <a:bodyPr/>
          <a:lstStyle/>
          <a:p>
            <a:fld id="{73E63A98-4574-D54E-ADBF-963175478641}"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29D827-FA96-491F-AF00-60FB9FDF1D69}"/>
              </a:ext>
            </a:extLst>
          </p:cNvPr>
          <p:cNvSpPr>
            <a:spLocks noGrp="1"/>
          </p:cNvSpPr>
          <p:nvPr>
            <p:ph type="title"/>
          </p:nvPr>
        </p:nvSpPr>
        <p:spPr/>
        <p:txBody>
          <a:bodyPr/>
          <a:lstStyle/>
          <a:p>
            <a:r>
              <a:rPr lang="en-US" dirty="0"/>
              <a:t>DRDP Alignment</a:t>
            </a:r>
          </a:p>
        </p:txBody>
      </p:sp>
      <p:pic>
        <p:nvPicPr>
          <p:cNvPr id="8" name="Content Placeholder 7" descr="DRDP Alignment">
            <a:extLst>
              <a:ext uri="{FF2B5EF4-FFF2-40B4-BE49-F238E27FC236}">
                <a16:creationId xmlns:a16="http://schemas.microsoft.com/office/drawing/2014/main" id="{EBAA02CA-345C-4701-842C-4C6F5B2E891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650136" y="1302657"/>
            <a:ext cx="6891728" cy="4800600"/>
          </a:xfrm>
        </p:spPr>
      </p:pic>
      <p:sp>
        <p:nvSpPr>
          <p:cNvPr id="2" name="Footer Placeholder 1">
            <a:extLst>
              <a:ext uri="{FF2B5EF4-FFF2-40B4-BE49-F238E27FC236}">
                <a16:creationId xmlns:a16="http://schemas.microsoft.com/office/drawing/2014/main" id="{6E56848C-3E2D-3B6B-B2B1-C088F970B79D}"/>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4" name="Slide Number Placeholder 3">
            <a:extLst>
              <a:ext uri="{FF2B5EF4-FFF2-40B4-BE49-F238E27FC236}">
                <a16:creationId xmlns:a16="http://schemas.microsoft.com/office/drawing/2014/main" id="{D658B217-1BE9-107D-C64B-83582032EFC7}"/>
              </a:ext>
            </a:extLst>
          </p:cNvPr>
          <p:cNvSpPr>
            <a:spLocks noGrp="1"/>
          </p:cNvSpPr>
          <p:nvPr>
            <p:ph type="sldNum" sz="quarter" idx="10"/>
          </p:nvPr>
        </p:nvSpPr>
        <p:spPr/>
        <p:txBody>
          <a:bodyPr/>
          <a:lstStyle/>
          <a:p>
            <a:fld id="{73E63A98-4574-D54E-ADBF-963175478641}" type="slidenum">
              <a:rPr lang="en-US" smtClean="0"/>
              <a:pPr/>
              <a:t>16</a:t>
            </a:fld>
            <a:endParaRPr lang="en-US" dirty="0"/>
          </a:p>
        </p:txBody>
      </p:sp>
    </p:spTree>
    <p:extLst>
      <p:ext uri="{BB962C8B-B14F-4D97-AF65-F5344CB8AC3E}">
        <p14:creationId xmlns:p14="http://schemas.microsoft.com/office/powerpoint/2010/main" val="1118935645"/>
      </p:ext>
    </p:extLst>
  </p:cSld>
  <p:clrMapOvr>
    <a:masterClrMapping/>
  </p:clrMapOvr>
  <p:transition>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dirty="0">
                <a:ea typeface="ＭＳ Ｐゴシック" pitchFamily="-65" charset="-128"/>
              </a:rPr>
              <a:t>Build a Tower </a:t>
            </a:r>
          </a:p>
        </p:txBody>
      </p:sp>
      <p:sp>
        <p:nvSpPr>
          <p:cNvPr id="87043" name="Content Placeholder 2"/>
          <p:cNvSpPr>
            <a:spLocks noGrp="1"/>
          </p:cNvSpPr>
          <p:nvPr>
            <p:ph sz="half" idx="1"/>
          </p:nvPr>
        </p:nvSpPr>
        <p:spPr/>
        <p:txBody>
          <a:bodyPr/>
          <a:lstStyle/>
          <a:p>
            <a:r>
              <a:rPr lang="en-US" dirty="0">
                <a:ea typeface="ＭＳ Ｐゴシック" pitchFamily="-65" charset="-128"/>
              </a:rPr>
              <a:t>Use the items on your table.</a:t>
            </a:r>
          </a:p>
          <a:p>
            <a:r>
              <a:rPr lang="en-US" dirty="0">
                <a:ea typeface="ＭＳ Ｐゴシック" pitchFamily="-65" charset="-128"/>
              </a:rPr>
              <a:t>As a group, build a tower.</a:t>
            </a:r>
          </a:p>
          <a:p>
            <a:r>
              <a:rPr lang="en-US" dirty="0">
                <a:ea typeface="ＭＳ Ｐゴシック" pitchFamily="-65" charset="-128"/>
              </a:rPr>
              <a:t>You have five minutes. </a:t>
            </a:r>
          </a:p>
        </p:txBody>
      </p:sp>
      <p:pic>
        <p:nvPicPr>
          <p:cNvPr id="7" name="Content Placeholder 6" descr="boy building block tower">
            <a:extLst>
              <a:ext uri="{FF2B5EF4-FFF2-40B4-BE49-F238E27FC236}">
                <a16:creationId xmlns:a16="http://schemas.microsoft.com/office/drawing/2014/main" id="{63B5D512-7536-4EFC-8B51-8175B4B9D62A}"/>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438900" y="1385977"/>
            <a:ext cx="3390900" cy="452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a:extLst>
              <a:ext uri="{FF2B5EF4-FFF2-40B4-BE49-F238E27FC236}">
                <a16:creationId xmlns:a16="http://schemas.microsoft.com/office/drawing/2014/main" id="{AC2CB537-0463-12FF-71DC-A8FF8C601D7E}"/>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DD077907-03A2-AB50-9B6B-4810729CC9D7}"/>
              </a:ext>
            </a:extLst>
          </p:cNvPr>
          <p:cNvSpPr>
            <a:spLocks noGrp="1"/>
          </p:cNvSpPr>
          <p:nvPr>
            <p:ph type="sldNum" sz="quarter" idx="10"/>
          </p:nvPr>
        </p:nvSpPr>
        <p:spPr/>
        <p:txBody>
          <a:bodyPr/>
          <a:lstStyle/>
          <a:p>
            <a:fld id="{8C040D02-B306-954D-BBFE-7F1694EA8F34}"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dirty="0">
                <a:ea typeface="ＭＳ Ｐゴシック" pitchFamily="-65" charset="-128"/>
              </a:rPr>
              <a:t>Key Points </a:t>
            </a:r>
          </a:p>
        </p:txBody>
      </p:sp>
      <p:sp>
        <p:nvSpPr>
          <p:cNvPr id="88067" name="Content Placeholder 2"/>
          <p:cNvSpPr>
            <a:spLocks noGrp="1"/>
          </p:cNvSpPr>
          <p:nvPr>
            <p:ph idx="1"/>
          </p:nvPr>
        </p:nvSpPr>
        <p:spPr/>
        <p:txBody>
          <a:bodyPr/>
          <a:lstStyle/>
          <a:p>
            <a:r>
              <a:rPr lang="en-US" dirty="0">
                <a:ea typeface="ＭＳ Ｐゴシック" pitchFamily="-65" charset="-128"/>
              </a:rPr>
              <a:t>What was your first step?</a:t>
            </a:r>
          </a:p>
          <a:p>
            <a:r>
              <a:rPr lang="en-US" dirty="0">
                <a:ea typeface="ＭＳ Ｐゴシック" pitchFamily="-65" charset="-128"/>
              </a:rPr>
              <a:t>How did you know to start there?</a:t>
            </a:r>
          </a:p>
          <a:p>
            <a:r>
              <a:rPr lang="en-US" dirty="0">
                <a:ea typeface="ＭＳ Ｐゴシック" pitchFamily="-65" charset="-128"/>
              </a:rPr>
              <a:t>What does this have to do with children’s learning?</a:t>
            </a:r>
          </a:p>
        </p:txBody>
      </p:sp>
      <p:sp>
        <p:nvSpPr>
          <p:cNvPr id="3" name="Footer Placeholder 2">
            <a:extLst>
              <a:ext uri="{FF2B5EF4-FFF2-40B4-BE49-F238E27FC236}">
                <a16:creationId xmlns:a16="http://schemas.microsoft.com/office/drawing/2014/main" id="{E97B9FA9-CC77-999F-A259-B9CE26EAD901}"/>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4" name="Slide Number Placeholder 3">
            <a:extLst>
              <a:ext uri="{FF2B5EF4-FFF2-40B4-BE49-F238E27FC236}">
                <a16:creationId xmlns:a16="http://schemas.microsoft.com/office/drawing/2014/main" id="{CF390549-730B-E987-566C-2019B16E20EA}"/>
              </a:ext>
            </a:extLst>
          </p:cNvPr>
          <p:cNvSpPr>
            <a:spLocks noGrp="1"/>
          </p:cNvSpPr>
          <p:nvPr>
            <p:ph type="sldNum" sz="quarter" idx="10"/>
          </p:nvPr>
        </p:nvSpPr>
        <p:spPr/>
        <p:txBody>
          <a:bodyPr/>
          <a:lstStyle/>
          <a:p>
            <a:fld id="{73E63A98-4574-D54E-ADBF-963175478641}"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dirty="0">
                <a:ea typeface="ＭＳ Ｐゴシック" pitchFamily="-65" charset="-128"/>
              </a:rPr>
              <a:t>Why was it important to align the DRDP to the foundations?</a:t>
            </a:r>
          </a:p>
        </p:txBody>
      </p:sp>
      <p:pic>
        <p:nvPicPr>
          <p:cNvPr id="89091" name="Picture 8" descr="image of puzzle pieces">
            <a:extLst>
              <a:ext uri="{C183D7F6-B498-43B3-948B-1728B52AA6E4}">
                <adec:decorative xmlns:adec="http://schemas.microsoft.com/office/drawing/2017/decorative" val="0"/>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tretch>
            <a:fillRect/>
          </a:stretch>
        </p:blipFill>
        <p:spPr>
          <a:xfrm>
            <a:off x="4686371" y="3276743"/>
            <a:ext cx="2819257" cy="2819257"/>
          </a:xfrm>
        </p:spPr>
      </p:pic>
      <p:sp>
        <p:nvSpPr>
          <p:cNvPr id="2" name="Content Placeholder 1">
            <a:extLst>
              <a:ext uri="{FF2B5EF4-FFF2-40B4-BE49-F238E27FC236}">
                <a16:creationId xmlns:a16="http://schemas.microsoft.com/office/drawing/2014/main" id="{FFDA1C0B-64AF-4294-96D5-3D93226F3652}"/>
              </a:ext>
            </a:extLst>
          </p:cNvPr>
          <p:cNvSpPr>
            <a:spLocks noGrp="1"/>
          </p:cNvSpPr>
          <p:nvPr>
            <p:ph sz="half" idx="2"/>
          </p:nvPr>
        </p:nvSpPr>
        <p:spPr>
          <a:xfrm>
            <a:off x="1117600" y="1752600"/>
            <a:ext cx="10058400" cy="4343400"/>
          </a:xfrm>
        </p:spPr>
        <p:txBody>
          <a:bodyPr/>
          <a:lstStyle/>
          <a:p>
            <a:pPr marL="0" indent="0">
              <a:buNone/>
            </a:pPr>
            <a:r>
              <a:rPr lang="en-US" sz="3200" dirty="0">
                <a:solidFill>
                  <a:srgbClr val="000000"/>
                </a:solidFill>
              </a:rPr>
              <a:t>To ensure we assess what we want children to learn and that it is aligned to what is appropriate for children of this age.</a:t>
            </a:r>
            <a:endParaRPr lang="en-US" sz="3200" dirty="0"/>
          </a:p>
        </p:txBody>
      </p:sp>
      <p:sp>
        <p:nvSpPr>
          <p:cNvPr id="5" name="Footer Placeholder 4">
            <a:extLst>
              <a:ext uri="{FF2B5EF4-FFF2-40B4-BE49-F238E27FC236}">
                <a16:creationId xmlns:a16="http://schemas.microsoft.com/office/drawing/2014/main" id="{1324EAD7-A46C-B9D9-0BEE-D198F1F45995}"/>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6904801B-8D2C-9A4E-D353-8A2A1AF2B5FB}"/>
              </a:ext>
            </a:extLst>
          </p:cNvPr>
          <p:cNvSpPr>
            <a:spLocks noGrp="1"/>
          </p:cNvSpPr>
          <p:nvPr>
            <p:ph type="sldNum" sz="quarter" idx="10"/>
          </p:nvPr>
        </p:nvSpPr>
        <p:spPr/>
        <p:txBody>
          <a:bodyPr/>
          <a:lstStyle/>
          <a:p>
            <a:fld id="{8C040D02-B306-954D-BBFE-7F1694EA8F34}"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dirty="0">
                <a:ea typeface="ＭＳ Ｐゴシック" pitchFamily="-65" charset="-128"/>
              </a:rPr>
              <a:t>We observe…</a:t>
            </a:r>
          </a:p>
        </p:txBody>
      </p:sp>
      <p:sp>
        <p:nvSpPr>
          <p:cNvPr id="69635" name="Rectangle 3"/>
          <p:cNvSpPr>
            <a:spLocks noGrp="1" noChangeArrowheads="1"/>
          </p:cNvSpPr>
          <p:nvPr>
            <p:ph type="body" sz="half" idx="1"/>
          </p:nvPr>
        </p:nvSpPr>
        <p:spPr/>
        <p:txBody>
          <a:bodyPr/>
          <a:lstStyle/>
          <a:p>
            <a:pPr eaLnBrk="1" hangingPunct="1"/>
            <a:r>
              <a:rPr lang="en-US" sz="2800" dirty="0">
                <a:ea typeface="ＭＳ Ｐゴシック" pitchFamily="-65" charset="-128"/>
              </a:rPr>
              <a:t>As each child interacts with other children, adults, and environment</a:t>
            </a:r>
          </a:p>
          <a:p>
            <a:pPr eaLnBrk="1" hangingPunct="1"/>
            <a:r>
              <a:rPr lang="en-US" sz="2800" dirty="0">
                <a:ea typeface="ＭＳ Ｐゴシック" pitchFamily="-65" charset="-128"/>
              </a:rPr>
              <a:t>In the natural program setting</a:t>
            </a:r>
          </a:p>
        </p:txBody>
      </p:sp>
      <p:pic>
        <p:nvPicPr>
          <p:cNvPr id="11" name="Content Placeholder 4" descr="adult and child reading"/>
          <p:cNvPicPr>
            <a:picLocks noGrp="1" noChangeAspect="1"/>
          </p:cNvPicPr>
          <p:nvPr>
            <p:ph sz="quarter" idx="2"/>
          </p:nvPr>
        </p:nvPicPr>
        <p:blipFill rotWithShape="1">
          <a:blip r:embed="rId3">
            <a:extLst>
              <a:ext uri="{28A0092B-C50C-407E-A947-70E740481C1C}">
                <a14:useLocalDpi xmlns:a14="http://schemas.microsoft.com/office/drawing/2010/main"/>
              </a:ext>
            </a:extLst>
          </a:blip>
          <a:stretch/>
        </p:blipFill>
        <p:spPr>
          <a:xfrm>
            <a:off x="6704620" y="1600200"/>
            <a:ext cx="3049961" cy="2171700"/>
          </a:xfrm>
        </p:spPr>
      </p:pic>
      <p:pic>
        <p:nvPicPr>
          <p:cNvPr id="9" name="Content Placeholder 8" descr="child playing with blocks"/>
          <p:cNvPicPr>
            <a:picLocks noGrp="1" noChangeAspect="1"/>
          </p:cNvPicPr>
          <p:nvPr>
            <p:ph sz="quarter" idx="3"/>
          </p:nvPr>
        </p:nvPicPr>
        <p:blipFill>
          <a:blip r:embed="rId4" cstate="screen">
            <a:extLst>
              <a:ext uri="{28A0092B-C50C-407E-A947-70E740481C1C}">
                <a14:useLocalDpi xmlns:a14="http://schemas.microsoft.com/office/drawing/2010/main"/>
              </a:ext>
            </a:extLst>
          </a:blip>
          <a:stretch>
            <a:fillRect/>
          </a:stretch>
        </p:blipFill>
        <p:spPr>
          <a:xfrm>
            <a:off x="6611112" y="3982974"/>
            <a:ext cx="3236976" cy="2054352"/>
          </a:xfrm>
        </p:spPr>
      </p:pic>
      <p:sp>
        <p:nvSpPr>
          <p:cNvPr id="4" name="Footer Placeholder 3">
            <a:extLst>
              <a:ext uri="{FF2B5EF4-FFF2-40B4-BE49-F238E27FC236}">
                <a16:creationId xmlns:a16="http://schemas.microsoft.com/office/drawing/2014/main" id="{3F4C8A7E-5907-B96B-1BC3-EBB6468D322B}"/>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2D0DBB62-4715-EFF7-9FA8-D4909129ED2C}"/>
              </a:ext>
            </a:extLst>
          </p:cNvPr>
          <p:cNvSpPr>
            <a:spLocks noGrp="1"/>
          </p:cNvSpPr>
          <p:nvPr>
            <p:ph type="sldNum" sz="quarter" idx="10"/>
          </p:nvPr>
        </p:nvSpPr>
        <p:spPr/>
        <p:txBody>
          <a:bodyPr/>
          <a:lstStyle/>
          <a:p>
            <a:fld id="{54FB3713-F5E5-204A-A061-DED0B54CB0B3}"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514600" y="152400"/>
            <a:ext cx="7620000" cy="1143000"/>
          </a:xfrm>
        </p:spPr>
        <p:txBody>
          <a:bodyPr/>
          <a:lstStyle/>
          <a:p>
            <a:pPr eaLnBrk="1" hangingPunct="1"/>
            <a:r>
              <a:rPr lang="en-US" sz="4000" dirty="0">
                <a:ea typeface="ＭＳ Ｐゴシック" pitchFamily="-65" charset="-128"/>
              </a:rPr>
              <a:t>What is the relationship between the DRDP and the foundations?</a:t>
            </a:r>
          </a:p>
        </p:txBody>
      </p:sp>
      <p:sp>
        <p:nvSpPr>
          <p:cNvPr id="90115" name="Rectangle 3"/>
          <p:cNvSpPr>
            <a:spLocks noGrp="1" noChangeArrowheads="1"/>
          </p:cNvSpPr>
          <p:nvPr>
            <p:ph idx="1"/>
          </p:nvPr>
        </p:nvSpPr>
        <p:spPr/>
        <p:txBody>
          <a:bodyPr/>
          <a:lstStyle/>
          <a:p>
            <a:pPr eaLnBrk="1" hangingPunct="1">
              <a:spcBef>
                <a:spcPct val="30000"/>
              </a:spcBef>
              <a:spcAft>
                <a:spcPts val="1200"/>
              </a:spcAft>
            </a:pPr>
            <a:r>
              <a:rPr lang="en-US" sz="2600" dirty="0">
                <a:ea typeface="ＭＳ Ｐゴシック" pitchFamily="-65" charset="-128"/>
              </a:rPr>
              <a:t>The </a:t>
            </a:r>
            <a:r>
              <a:rPr lang="en-US" sz="2600" b="1" dirty="0">
                <a:ea typeface="ＭＳ Ｐゴシック" pitchFamily="-65" charset="-128"/>
              </a:rPr>
              <a:t>foundations</a:t>
            </a:r>
            <a:r>
              <a:rPr lang="en-US" sz="2600" dirty="0">
                <a:ea typeface="ＭＳ Ｐゴシック" pitchFamily="-65" charset="-128"/>
              </a:rPr>
              <a:t> tell us how children, with adequate support, typically learn and develop. </a:t>
            </a:r>
          </a:p>
          <a:p>
            <a:pPr eaLnBrk="1" hangingPunct="1">
              <a:spcBef>
                <a:spcPct val="30000"/>
              </a:spcBef>
              <a:spcAft>
                <a:spcPts val="1200"/>
              </a:spcAft>
            </a:pPr>
            <a:r>
              <a:rPr lang="en-US" sz="2600" dirty="0">
                <a:ea typeface="ＭＳ Ｐゴシック" pitchFamily="-65" charset="-128"/>
              </a:rPr>
              <a:t>The </a:t>
            </a:r>
            <a:r>
              <a:rPr lang="en-US" sz="2600" b="1" dirty="0">
                <a:ea typeface="ＭＳ Ｐゴシック" pitchFamily="-65" charset="-128"/>
              </a:rPr>
              <a:t>DRDP</a:t>
            </a:r>
            <a:r>
              <a:rPr lang="en-US" sz="2600" dirty="0">
                <a:ea typeface="ＭＳ Ｐゴシック" pitchFamily="-65" charset="-128"/>
              </a:rPr>
              <a:t> provides a structure and a tool for recording an individual child’s development and documenting progress.</a:t>
            </a:r>
          </a:p>
          <a:p>
            <a:pPr eaLnBrk="1" hangingPunct="1">
              <a:spcBef>
                <a:spcPct val="30000"/>
              </a:spcBef>
              <a:spcAft>
                <a:spcPts val="1200"/>
              </a:spcAft>
            </a:pPr>
            <a:r>
              <a:rPr lang="en-US" sz="2600" dirty="0">
                <a:ea typeface="ＭＳ Ｐゴシック" pitchFamily="-65" charset="-128"/>
              </a:rPr>
              <a:t>All volumes of the California Learning and Development Foundations provide the research backing for the DRDP (2015).</a:t>
            </a:r>
          </a:p>
        </p:txBody>
      </p:sp>
      <p:sp>
        <p:nvSpPr>
          <p:cNvPr id="4" name="Footer Placeholder 3">
            <a:extLst>
              <a:ext uri="{FF2B5EF4-FFF2-40B4-BE49-F238E27FC236}">
                <a16:creationId xmlns:a16="http://schemas.microsoft.com/office/drawing/2014/main" id="{91821ACD-1B8C-B205-2267-B734AF9B70CC}"/>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2BE7D46A-DE57-C55F-F4E4-D6473BFED364}"/>
              </a:ext>
            </a:extLst>
          </p:cNvPr>
          <p:cNvSpPr>
            <a:spLocks noGrp="1"/>
          </p:cNvSpPr>
          <p:nvPr>
            <p:ph type="sldNum" sz="quarter" idx="10"/>
          </p:nvPr>
        </p:nvSpPr>
        <p:spPr/>
        <p:txBody>
          <a:bodyPr/>
          <a:lstStyle/>
          <a:p>
            <a:fld id="{73E63A98-4574-D54E-ADBF-963175478641}"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9AA7C5-4489-4D5A-B253-29D91774581D}"/>
              </a:ext>
            </a:extLst>
          </p:cNvPr>
          <p:cNvSpPr>
            <a:spLocks noGrp="1"/>
          </p:cNvSpPr>
          <p:nvPr>
            <p:ph type="title"/>
          </p:nvPr>
        </p:nvSpPr>
        <p:spPr/>
        <p:txBody>
          <a:bodyPr/>
          <a:lstStyle/>
          <a:p>
            <a:r>
              <a:rPr lang="en-US" dirty="0"/>
              <a:t>A</a:t>
            </a:r>
            <a:r>
              <a:rPr lang="en-US" dirty="0">
                <a:latin typeface="Arial" panose="020B0604020202020204" pitchFamily="34" charset="0"/>
                <a:cs typeface="Arial" panose="020B0604020202020204" pitchFamily="34" charset="0"/>
              </a:rPr>
              <a:t> Full Continuum Assessment</a:t>
            </a:r>
            <a:endParaRPr lang="en-US" dirty="0"/>
          </a:p>
        </p:txBody>
      </p:sp>
      <p:pic>
        <p:nvPicPr>
          <p:cNvPr id="16" name="Content Placeholder 15" descr="drdp covers">
            <a:extLst>
              <a:ext uri="{FF2B5EF4-FFF2-40B4-BE49-F238E27FC236}">
                <a16:creationId xmlns:a16="http://schemas.microsoft.com/office/drawing/2014/main" id="{42357D3E-B3DB-4707-9587-CCE27FD250DF}"/>
              </a:ext>
            </a:extLst>
          </p:cNvPr>
          <p:cNvPicPr>
            <a:picLocks noGrp="1" noChangeAspect="1"/>
          </p:cNvPicPr>
          <p:nvPr>
            <p:ph idx="1"/>
          </p:nvPr>
        </p:nvPicPr>
        <p:blipFill>
          <a:blip r:embed="rId3"/>
          <a:stretch>
            <a:fillRect/>
          </a:stretch>
        </p:blipFill>
        <p:spPr>
          <a:xfrm>
            <a:off x="2537202" y="1636135"/>
            <a:ext cx="7425572" cy="4554107"/>
          </a:xfrm>
        </p:spPr>
      </p:pic>
      <p:sp>
        <p:nvSpPr>
          <p:cNvPr id="2" name="Footer Placeholder 1">
            <a:extLst>
              <a:ext uri="{FF2B5EF4-FFF2-40B4-BE49-F238E27FC236}">
                <a16:creationId xmlns:a16="http://schemas.microsoft.com/office/drawing/2014/main" id="{C435172C-E127-DCDD-4395-2670737C76B3}"/>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4" name="Slide Number Placeholder 3">
            <a:extLst>
              <a:ext uri="{FF2B5EF4-FFF2-40B4-BE49-F238E27FC236}">
                <a16:creationId xmlns:a16="http://schemas.microsoft.com/office/drawing/2014/main" id="{31528C03-23F5-7973-5AD4-038E25C18B02}"/>
              </a:ext>
            </a:extLst>
          </p:cNvPr>
          <p:cNvSpPr>
            <a:spLocks noGrp="1"/>
          </p:cNvSpPr>
          <p:nvPr>
            <p:ph type="sldNum" sz="quarter" idx="10"/>
          </p:nvPr>
        </p:nvSpPr>
        <p:spPr/>
        <p:txBody>
          <a:bodyPr/>
          <a:lstStyle/>
          <a:p>
            <a:fld id="{73E63A98-4574-D54E-ADBF-963175478641}" type="slidenum">
              <a:rPr lang="en-US" smtClean="0"/>
              <a:pPr/>
              <a:t>21</a:t>
            </a:fld>
            <a:endParaRPr lang="en-US" dirty="0"/>
          </a:p>
        </p:txBody>
      </p:sp>
    </p:spTree>
    <p:extLst>
      <p:ext uri="{BB962C8B-B14F-4D97-AF65-F5344CB8AC3E}">
        <p14:creationId xmlns:p14="http://schemas.microsoft.com/office/powerpoint/2010/main" val="1998025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a:t>DRDP School-Age </a:t>
            </a:r>
          </a:p>
        </p:txBody>
      </p:sp>
      <p:pic>
        <p:nvPicPr>
          <p:cNvPr id="8" name="Content Placeholder 7" descr="DRDP School Age  cover"/>
          <p:cNvPicPr>
            <a:picLocks noGrp="1" noChangeAspect="1"/>
          </p:cNvPicPr>
          <p:nvPr>
            <p:ph sz="quarter" idx="1"/>
          </p:nvPr>
        </p:nvPicPr>
        <p:blipFill rotWithShape="1">
          <a:blip r:embed="rId3" cstate="screen">
            <a:extLst>
              <a:ext uri="{28A0092B-C50C-407E-A947-70E740481C1C}">
                <a14:useLocalDpi xmlns:a14="http://schemas.microsoft.com/office/drawing/2010/main"/>
              </a:ext>
            </a:extLst>
          </a:blip>
          <a:stretch/>
        </p:blipFill>
        <p:spPr>
          <a:xfrm>
            <a:off x="1955161" y="1467615"/>
            <a:ext cx="2584771" cy="1961385"/>
          </a:xfrm>
          <a:ln w="38100">
            <a:solidFill>
              <a:srgbClr val="FFC000"/>
            </a:solidFill>
          </a:ln>
        </p:spPr>
      </p:pic>
      <p:sp>
        <p:nvSpPr>
          <p:cNvPr id="6" name="Content Placeholder 5"/>
          <p:cNvSpPr>
            <a:spLocks noGrp="1"/>
          </p:cNvSpPr>
          <p:nvPr>
            <p:ph sz="quarter" idx="2"/>
          </p:nvPr>
        </p:nvSpPr>
        <p:spPr/>
        <p:txBody>
          <a:bodyPr/>
          <a:lstStyle/>
          <a:p>
            <a:r>
              <a:rPr lang="en-US" sz="2800" dirty="0"/>
              <a:t>6 domains </a:t>
            </a:r>
          </a:p>
          <a:p>
            <a:r>
              <a:rPr lang="en-US" sz="2800" dirty="0"/>
              <a:t>31 measures </a:t>
            </a:r>
          </a:p>
          <a:p>
            <a:endParaRPr lang="en-US" sz="2800" dirty="0"/>
          </a:p>
        </p:txBody>
      </p:sp>
      <p:pic>
        <p:nvPicPr>
          <p:cNvPr id="11" name="Content Placeholder 10" descr="DRDP School Age cover">
            <a:extLst>
              <a:ext uri="{FF2B5EF4-FFF2-40B4-BE49-F238E27FC236}">
                <a16:creationId xmlns:a16="http://schemas.microsoft.com/office/drawing/2014/main" id="{39D994B1-5D6D-4460-8E3E-5AB10C8CB67B}"/>
              </a:ext>
            </a:extLst>
          </p:cNvPr>
          <p:cNvPicPr>
            <a:picLocks noGrp="1" noChangeAspect="1"/>
          </p:cNvPicPr>
          <p:nvPr>
            <p:ph sz="quarter" idx="3"/>
          </p:nvPr>
        </p:nvPicPr>
        <p:blipFill>
          <a:blip r:embed="rId4" cstate="screen">
            <a:extLst>
              <a:ext uri="{28A0092B-C50C-407E-A947-70E740481C1C}">
                <a14:useLocalDpi xmlns:a14="http://schemas.microsoft.com/office/drawing/2010/main"/>
              </a:ext>
            </a:extLst>
          </a:blip>
          <a:stretch>
            <a:fillRect/>
          </a:stretch>
        </p:blipFill>
        <p:spPr>
          <a:xfrm>
            <a:off x="1981200" y="3581400"/>
            <a:ext cx="2667000" cy="2171700"/>
          </a:xfrm>
          <a:prstGeom prst="rect">
            <a:avLst/>
          </a:prstGeom>
        </p:spPr>
      </p:pic>
      <p:sp>
        <p:nvSpPr>
          <p:cNvPr id="3" name="Content Placeholder 2">
            <a:extLst>
              <a:ext uri="{FF2B5EF4-FFF2-40B4-BE49-F238E27FC236}">
                <a16:creationId xmlns:a16="http://schemas.microsoft.com/office/drawing/2014/main" id="{93A1941E-D81A-458D-ACCC-290470E16993}"/>
              </a:ext>
            </a:extLst>
          </p:cNvPr>
          <p:cNvSpPr>
            <a:spLocks noGrp="1"/>
          </p:cNvSpPr>
          <p:nvPr>
            <p:ph sz="quarter" idx="4"/>
          </p:nvPr>
        </p:nvSpPr>
        <p:spPr/>
        <p:txBody>
          <a:bodyPr/>
          <a:lstStyle/>
          <a:p>
            <a:r>
              <a:rPr lang="en-US" sz="2800" dirty="0"/>
              <a:t>2 domains </a:t>
            </a:r>
          </a:p>
          <a:p>
            <a:r>
              <a:rPr lang="en-US" sz="2800" dirty="0"/>
              <a:t>13 measures </a:t>
            </a:r>
          </a:p>
        </p:txBody>
      </p:sp>
      <p:sp>
        <p:nvSpPr>
          <p:cNvPr id="5" name="Footer Placeholder 4">
            <a:extLst>
              <a:ext uri="{FF2B5EF4-FFF2-40B4-BE49-F238E27FC236}">
                <a16:creationId xmlns:a16="http://schemas.microsoft.com/office/drawing/2014/main" id="{7E9929A8-427C-5FB0-0BAF-EE6B11695FE4}"/>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7" name="Slide Number Placeholder 6">
            <a:extLst>
              <a:ext uri="{FF2B5EF4-FFF2-40B4-BE49-F238E27FC236}">
                <a16:creationId xmlns:a16="http://schemas.microsoft.com/office/drawing/2014/main" id="{353A238F-BF39-C359-57A9-A6A98A804DB5}"/>
              </a:ext>
            </a:extLst>
          </p:cNvPr>
          <p:cNvSpPr>
            <a:spLocks noGrp="1"/>
          </p:cNvSpPr>
          <p:nvPr>
            <p:ph type="sldNum" sz="quarter" idx="10"/>
          </p:nvPr>
        </p:nvSpPr>
        <p:spPr/>
        <p:txBody>
          <a:bodyPr/>
          <a:lstStyle/>
          <a:p>
            <a:fld id="{8A163CCF-A911-4242-B0B2-7CDFEB4D4F6D}" type="slidenum">
              <a:rPr lang="en-US" smtClean="0"/>
              <a:pPr/>
              <a:t>22</a:t>
            </a:fld>
            <a:endParaRPr lang="en-US" dirty="0"/>
          </a:p>
        </p:txBody>
      </p:sp>
    </p:spTree>
    <p:extLst>
      <p:ext uri="{BB962C8B-B14F-4D97-AF65-F5344CB8AC3E}">
        <p14:creationId xmlns:p14="http://schemas.microsoft.com/office/powerpoint/2010/main" val="2970759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p:txBody>
          <a:bodyPr/>
          <a:lstStyle/>
          <a:p>
            <a:pPr eaLnBrk="1" hangingPunct="1"/>
            <a:r>
              <a:rPr lang="en-US" dirty="0">
                <a:ea typeface="ＭＳ Ｐゴシック" pitchFamily="-65" charset="-128"/>
              </a:rPr>
              <a:t>Compare and Contrast</a:t>
            </a:r>
          </a:p>
        </p:txBody>
      </p:sp>
      <p:pic>
        <p:nvPicPr>
          <p:cNvPr id="14" name="Content Placeholder 13" descr="compare and contrast measures ">
            <a:extLst>
              <a:ext uri="{FF2B5EF4-FFF2-40B4-BE49-F238E27FC236}">
                <a16:creationId xmlns:a16="http://schemas.microsoft.com/office/drawing/2014/main" id="{BC795040-A9CB-4FB3-916B-59E90325B90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376296" y="1295400"/>
            <a:ext cx="7772400" cy="5218779"/>
          </a:xfrm>
        </p:spPr>
      </p:pic>
      <p:sp>
        <p:nvSpPr>
          <p:cNvPr id="3" name="Footer Placeholder 2">
            <a:extLst>
              <a:ext uri="{FF2B5EF4-FFF2-40B4-BE49-F238E27FC236}">
                <a16:creationId xmlns:a16="http://schemas.microsoft.com/office/drawing/2014/main" id="{F1ACDF68-5F19-E4AB-9464-26E37DA03DC8}"/>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4" name="Slide Number Placeholder 3">
            <a:extLst>
              <a:ext uri="{FF2B5EF4-FFF2-40B4-BE49-F238E27FC236}">
                <a16:creationId xmlns:a16="http://schemas.microsoft.com/office/drawing/2014/main" id="{01DBF179-5D8F-E562-BA01-A560B5485942}"/>
              </a:ext>
            </a:extLst>
          </p:cNvPr>
          <p:cNvSpPr>
            <a:spLocks noGrp="1"/>
          </p:cNvSpPr>
          <p:nvPr>
            <p:ph type="sldNum" sz="quarter" idx="10"/>
          </p:nvPr>
        </p:nvSpPr>
        <p:spPr/>
        <p:txBody>
          <a:bodyPr/>
          <a:lstStyle/>
          <a:p>
            <a:fld id="{73E63A98-4574-D54E-ADBF-963175478641}" type="slidenum">
              <a:rPr lang="en-US" smtClean="0"/>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9" descr="Screen Shot sed measure 1"/>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8422"/>
          <a:stretch/>
        </p:blipFill>
        <p:spPr>
          <a:xfrm>
            <a:off x="2209800" y="838201"/>
            <a:ext cx="7924800" cy="6267941"/>
          </a:xfrm>
        </p:spPr>
      </p:pic>
      <p:sp>
        <p:nvSpPr>
          <p:cNvPr id="4099" name="Rectangle 1026"/>
          <p:cNvSpPr>
            <a:spLocks noGrp="1" noChangeArrowheads="1"/>
          </p:cNvSpPr>
          <p:nvPr>
            <p:ph type="title"/>
          </p:nvPr>
        </p:nvSpPr>
        <p:spPr>
          <a:xfrm>
            <a:off x="2209800" y="1337"/>
            <a:ext cx="7772400" cy="914400"/>
          </a:xfrm>
        </p:spPr>
        <p:txBody>
          <a:bodyPr/>
          <a:lstStyle/>
          <a:p>
            <a:pPr eaLnBrk="1" hangingPunct="1"/>
            <a:r>
              <a:rPr lang="en-US" sz="4000" dirty="0">
                <a:ea typeface="ＭＳ Ｐゴシック" pitchFamily="-65" charset="-128"/>
              </a:rPr>
              <a:t>Navigation Map </a:t>
            </a:r>
          </a:p>
        </p:txBody>
      </p:sp>
      <p:sp>
        <p:nvSpPr>
          <p:cNvPr id="51206" name="AutoShape 1030" descr="Rectangular Callout: Developmental Domain"/>
          <p:cNvSpPr>
            <a:spLocks noChangeArrowheads="1"/>
          </p:cNvSpPr>
          <p:nvPr/>
        </p:nvSpPr>
        <p:spPr bwMode="auto">
          <a:xfrm>
            <a:off x="8001000" y="342899"/>
            <a:ext cx="2438400" cy="876300"/>
          </a:xfrm>
          <a:prstGeom prst="wedgeRectCallout">
            <a:avLst>
              <a:gd name="adj1" fmla="val -166548"/>
              <a:gd name="adj2" fmla="val 46338"/>
            </a:avLst>
          </a:prstGeom>
          <a:solidFill>
            <a:srgbClr val="FF0000"/>
          </a:solidFill>
          <a:ln w="19050">
            <a:solidFill>
              <a:schemeClr val="tx1"/>
            </a:solidFill>
            <a:miter lim="800000"/>
            <a:headEnd/>
            <a:tailEnd/>
          </a:ln>
        </p:spPr>
        <p:txBody>
          <a:bodyPr anchor="ctr" anchorCtr="1">
            <a:prstTxWarp prst="textNoShape">
              <a:avLst/>
            </a:prstTxWarp>
          </a:bodyPr>
          <a:lstStyle/>
          <a:p>
            <a:r>
              <a:rPr lang="en-US" sz="2200" b="1" dirty="0">
                <a:solidFill>
                  <a:srgbClr val="FEFFF4"/>
                </a:solidFill>
              </a:rPr>
              <a:t>Developmental Domain</a:t>
            </a:r>
          </a:p>
        </p:txBody>
      </p:sp>
      <p:sp>
        <p:nvSpPr>
          <p:cNvPr id="51207" name="AutoShape 1031" descr="Rectangular Callout: Measure"/>
          <p:cNvSpPr>
            <a:spLocks noChangeArrowheads="1"/>
          </p:cNvSpPr>
          <p:nvPr/>
        </p:nvSpPr>
        <p:spPr bwMode="auto">
          <a:xfrm>
            <a:off x="2070100" y="342900"/>
            <a:ext cx="1752600" cy="381000"/>
          </a:xfrm>
          <a:prstGeom prst="wedgeRectCallout">
            <a:avLst>
              <a:gd name="adj1" fmla="val -13858"/>
              <a:gd name="adj2" fmla="val 142084"/>
            </a:avLst>
          </a:prstGeom>
          <a:solidFill>
            <a:srgbClr val="FFFF00"/>
          </a:solidFill>
          <a:ln w="9525">
            <a:solidFill>
              <a:schemeClr val="tx1"/>
            </a:solidFill>
            <a:miter lim="800000"/>
            <a:headEnd/>
            <a:tailEnd/>
          </a:ln>
        </p:spPr>
        <p:txBody>
          <a:bodyPr anchor="ctr" anchorCtr="1">
            <a:prstTxWarp prst="textNoShape">
              <a:avLst/>
            </a:prstTxWarp>
          </a:bodyPr>
          <a:lstStyle/>
          <a:p>
            <a:r>
              <a:rPr lang="en-US" sz="2200" b="1" dirty="0"/>
              <a:t>Measure</a:t>
            </a:r>
          </a:p>
        </p:txBody>
      </p:sp>
      <p:sp>
        <p:nvSpPr>
          <p:cNvPr id="51208" name="AutoShape 1032" descr="Rectangular Callout: Developmental Level"/>
          <p:cNvSpPr>
            <a:spLocks noChangeArrowheads="1"/>
          </p:cNvSpPr>
          <p:nvPr/>
        </p:nvSpPr>
        <p:spPr bwMode="auto">
          <a:xfrm>
            <a:off x="4876800" y="4191000"/>
            <a:ext cx="2286000" cy="762000"/>
          </a:xfrm>
          <a:prstGeom prst="wedgeRectCallout">
            <a:avLst>
              <a:gd name="adj1" fmla="val -49417"/>
              <a:gd name="adj2" fmla="val -353347"/>
            </a:avLst>
          </a:prstGeom>
          <a:solidFill>
            <a:srgbClr val="00CC99"/>
          </a:solidFill>
          <a:ln w="9525">
            <a:solidFill>
              <a:schemeClr val="tx1"/>
            </a:solidFill>
            <a:miter lim="800000"/>
            <a:headEnd/>
            <a:tailEnd/>
          </a:ln>
        </p:spPr>
        <p:txBody>
          <a:bodyPr>
            <a:prstTxWarp prst="textNoShape">
              <a:avLst/>
            </a:prstTxWarp>
          </a:bodyPr>
          <a:lstStyle/>
          <a:p>
            <a:r>
              <a:rPr lang="en-US" sz="2200" b="1" dirty="0"/>
              <a:t>Developmental Level</a:t>
            </a:r>
          </a:p>
        </p:txBody>
      </p:sp>
      <p:sp>
        <p:nvSpPr>
          <p:cNvPr id="51209" name="AutoShape 1033" descr="Rectangular Callout: Descriptor"/>
          <p:cNvSpPr>
            <a:spLocks noChangeArrowheads="1"/>
          </p:cNvSpPr>
          <p:nvPr/>
        </p:nvSpPr>
        <p:spPr bwMode="auto">
          <a:xfrm>
            <a:off x="8534400" y="2819400"/>
            <a:ext cx="1676400" cy="457200"/>
          </a:xfrm>
          <a:prstGeom prst="wedgeRectCallout">
            <a:avLst>
              <a:gd name="adj1" fmla="val -98645"/>
              <a:gd name="adj2" fmla="val -107977"/>
            </a:avLst>
          </a:prstGeom>
          <a:solidFill>
            <a:srgbClr val="3366FF"/>
          </a:solidFill>
          <a:ln w="9525">
            <a:solidFill>
              <a:schemeClr val="tx1"/>
            </a:solidFill>
            <a:miter lim="800000"/>
            <a:headEnd/>
            <a:tailEnd/>
          </a:ln>
        </p:spPr>
        <p:txBody>
          <a:bodyPr>
            <a:prstTxWarp prst="textNoShape">
              <a:avLst/>
            </a:prstTxWarp>
          </a:bodyPr>
          <a:lstStyle/>
          <a:p>
            <a:r>
              <a:rPr lang="en-US" sz="2200" b="1" dirty="0">
                <a:solidFill>
                  <a:srgbClr val="FEFFF4"/>
                </a:solidFill>
              </a:rPr>
              <a:t>Descriptor</a:t>
            </a:r>
          </a:p>
        </p:txBody>
      </p:sp>
      <p:sp>
        <p:nvSpPr>
          <p:cNvPr id="51210" name="AutoShape 1034"/>
          <p:cNvSpPr>
            <a:spLocks noChangeArrowheads="1"/>
          </p:cNvSpPr>
          <p:nvPr/>
        </p:nvSpPr>
        <p:spPr bwMode="auto">
          <a:xfrm flipV="1">
            <a:off x="8661400" y="5105400"/>
            <a:ext cx="1524000" cy="457200"/>
          </a:xfrm>
          <a:prstGeom prst="wedgeRectCallout">
            <a:avLst>
              <a:gd name="adj1" fmla="val -55504"/>
              <a:gd name="adj2" fmla="val 184593"/>
            </a:avLst>
          </a:prstGeom>
          <a:solidFill>
            <a:srgbClr val="CC00CC"/>
          </a:solidFill>
          <a:ln w="9525">
            <a:solidFill>
              <a:schemeClr val="tx1"/>
            </a:solidFill>
            <a:miter lim="800000"/>
            <a:headEnd/>
            <a:tailEnd/>
          </a:ln>
        </p:spPr>
        <p:txBody>
          <a:bodyPr rot="10800000">
            <a:prstTxWarp prst="textNoShape">
              <a:avLst/>
            </a:prstTxWarp>
          </a:bodyPr>
          <a:lstStyle/>
          <a:p>
            <a:r>
              <a:rPr lang="en-US" sz="2200" b="1" dirty="0"/>
              <a:t>Example</a:t>
            </a:r>
          </a:p>
        </p:txBody>
      </p:sp>
      <p:sp>
        <p:nvSpPr>
          <p:cNvPr id="51212" name="AutoShape 1036" descr="Rectangular Callout: Definition"/>
          <p:cNvSpPr>
            <a:spLocks noChangeArrowheads="1"/>
          </p:cNvSpPr>
          <p:nvPr/>
        </p:nvSpPr>
        <p:spPr bwMode="auto">
          <a:xfrm>
            <a:off x="7772400" y="1219200"/>
            <a:ext cx="1752600" cy="457199"/>
          </a:xfrm>
          <a:prstGeom prst="wedgeRectCallout">
            <a:avLst>
              <a:gd name="adj1" fmla="val -166049"/>
              <a:gd name="adj2" fmla="val -40423"/>
            </a:avLst>
          </a:prstGeom>
          <a:solidFill>
            <a:srgbClr val="FF9900"/>
          </a:solidFill>
          <a:ln w="9525">
            <a:solidFill>
              <a:schemeClr val="tx1"/>
            </a:solidFill>
            <a:miter lim="800000"/>
            <a:headEnd/>
            <a:tailEnd/>
          </a:ln>
        </p:spPr>
        <p:txBody>
          <a:bodyPr anchor="ctr" anchorCtr="1">
            <a:prstTxWarp prst="textNoShape">
              <a:avLst/>
            </a:prstTxWarp>
          </a:bodyPr>
          <a:lstStyle/>
          <a:p>
            <a:r>
              <a:rPr lang="en-US" sz="2200" b="1" dirty="0"/>
              <a:t>Definition</a:t>
            </a:r>
          </a:p>
        </p:txBody>
      </p:sp>
      <p:sp>
        <p:nvSpPr>
          <p:cNvPr id="4" name="Footer Placeholder 3">
            <a:extLst>
              <a:ext uri="{FF2B5EF4-FFF2-40B4-BE49-F238E27FC236}">
                <a16:creationId xmlns:a16="http://schemas.microsoft.com/office/drawing/2014/main" id="{85AFE3A8-3137-2E01-5337-1705DF5D0E61}"/>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E413A8C0-D911-E9DF-C7EE-1C5AFA7C0B09}"/>
              </a:ext>
            </a:extLst>
          </p:cNvPr>
          <p:cNvSpPr>
            <a:spLocks noGrp="1"/>
          </p:cNvSpPr>
          <p:nvPr>
            <p:ph type="sldNum" sz="quarter" idx="10"/>
          </p:nvPr>
        </p:nvSpPr>
        <p:spPr/>
        <p:txBody>
          <a:bodyPr/>
          <a:lstStyle/>
          <a:p>
            <a:fld id="{73E63A98-4574-D54E-ADBF-963175478641}" type="slidenum">
              <a:rPr lang="en-US" smtClean="0"/>
              <a:pPr/>
              <a:t>24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anim calcmode="lin" valueType="num">
                                      <p:cBhvr additive="base">
                                        <p:cTn id="7" dur="500" fill="hold"/>
                                        <p:tgtEl>
                                          <p:spTgt spid="51206"/>
                                        </p:tgtEl>
                                        <p:attrNameLst>
                                          <p:attrName>ppt_x</p:attrName>
                                        </p:attrNameLst>
                                      </p:cBhvr>
                                      <p:tavLst>
                                        <p:tav tm="0">
                                          <p:val>
                                            <p:strVal val="0-#ppt_w/2"/>
                                          </p:val>
                                        </p:tav>
                                        <p:tav tm="100000">
                                          <p:val>
                                            <p:strVal val="#ppt_x"/>
                                          </p:val>
                                        </p:tav>
                                      </p:tavLst>
                                    </p:anim>
                                    <p:anim calcmode="lin" valueType="num">
                                      <p:cBhvr additive="base">
                                        <p:cTn id="8" dur="500" fill="hold"/>
                                        <p:tgtEl>
                                          <p:spTgt spid="5120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7"/>
                                        </p:tgtEl>
                                        <p:attrNameLst>
                                          <p:attrName>style.visibility</p:attrName>
                                        </p:attrNameLst>
                                      </p:cBhvr>
                                      <p:to>
                                        <p:strVal val="visible"/>
                                      </p:to>
                                    </p:set>
                                    <p:anim calcmode="lin" valueType="num">
                                      <p:cBhvr additive="base">
                                        <p:cTn id="13" dur="500" fill="hold"/>
                                        <p:tgtEl>
                                          <p:spTgt spid="51207"/>
                                        </p:tgtEl>
                                        <p:attrNameLst>
                                          <p:attrName>ppt_x</p:attrName>
                                        </p:attrNameLst>
                                      </p:cBhvr>
                                      <p:tavLst>
                                        <p:tav tm="0">
                                          <p:val>
                                            <p:strVal val="0-#ppt_w/2"/>
                                          </p:val>
                                        </p:tav>
                                        <p:tav tm="100000">
                                          <p:val>
                                            <p:strVal val="#ppt_x"/>
                                          </p:val>
                                        </p:tav>
                                      </p:tavLst>
                                    </p:anim>
                                    <p:anim calcmode="lin" valueType="num">
                                      <p:cBhvr additive="base">
                                        <p:cTn id="14" dur="500" fill="hold"/>
                                        <p:tgtEl>
                                          <p:spTgt spid="5120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12"/>
                                        </p:tgtEl>
                                        <p:attrNameLst>
                                          <p:attrName>style.visibility</p:attrName>
                                        </p:attrNameLst>
                                      </p:cBhvr>
                                      <p:to>
                                        <p:strVal val="visible"/>
                                      </p:to>
                                    </p:set>
                                    <p:anim calcmode="lin" valueType="num">
                                      <p:cBhvr additive="base">
                                        <p:cTn id="19" dur="500" fill="hold"/>
                                        <p:tgtEl>
                                          <p:spTgt spid="51212"/>
                                        </p:tgtEl>
                                        <p:attrNameLst>
                                          <p:attrName>ppt_x</p:attrName>
                                        </p:attrNameLst>
                                      </p:cBhvr>
                                      <p:tavLst>
                                        <p:tav tm="0">
                                          <p:val>
                                            <p:strVal val="0-#ppt_w/2"/>
                                          </p:val>
                                        </p:tav>
                                        <p:tav tm="100000">
                                          <p:val>
                                            <p:strVal val="#ppt_x"/>
                                          </p:val>
                                        </p:tav>
                                      </p:tavLst>
                                    </p:anim>
                                    <p:anim calcmode="lin" valueType="num">
                                      <p:cBhvr additive="base">
                                        <p:cTn id="20" dur="500" fill="hold"/>
                                        <p:tgtEl>
                                          <p:spTgt spid="512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51208"/>
                                        </p:tgtEl>
                                        <p:attrNameLst>
                                          <p:attrName>style.visibility</p:attrName>
                                        </p:attrNameLst>
                                      </p:cBhvr>
                                      <p:to>
                                        <p:strVal val="visible"/>
                                      </p:to>
                                    </p:set>
                                    <p:anim calcmode="lin" valueType="num">
                                      <p:cBhvr>
                                        <p:cTn id="25" dur="1000" fill="hold"/>
                                        <p:tgtEl>
                                          <p:spTgt spid="51208"/>
                                        </p:tgtEl>
                                        <p:attrNameLst>
                                          <p:attrName>ppt_w</p:attrName>
                                        </p:attrNameLst>
                                      </p:cBhvr>
                                      <p:tavLst>
                                        <p:tav tm="0">
                                          <p:val>
                                            <p:fltVal val="0"/>
                                          </p:val>
                                        </p:tav>
                                        <p:tav tm="100000">
                                          <p:val>
                                            <p:strVal val="#ppt_w"/>
                                          </p:val>
                                        </p:tav>
                                      </p:tavLst>
                                    </p:anim>
                                    <p:anim calcmode="lin" valueType="num">
                                      <p:cBhvr>
                                        <p:cTn id="26" dur="1000" fill="hold"/>
                                        <p:tgtEl>
                                          <p:spTgt spid="51208"/>
                                        </p:tgtEl>
                                        <p:attrNameLst>
                                          <p:attrName>ppt_h</p:attrName>
                                        </p:attrNameLst>
                                      </p:cBhvr>
                                      <p:tavLst>
                                        <p:tav tm="0">
                                          <p:val>
                                            <p:fltVal val="0"/>
                                          </p:val>
                                        </p:tav>
                                        <p:tav tm="100000">
                                          <p:val>
                                            <p:strVal val="#ppt_h"/>
                                          </p:val>
                                        </p:tav>
                                      </p:tavLst>
                                    </p:anim>
                                    <p:anim calcmode="lin" valueType="num">
                                      <p:cBhvr>
                                        <p:cTn id="27" dur="1000" fill="hold"/>
                                        <p:tgtEl>
                                          <p:spTgt spid="5120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512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1209"/>
                                        </p:tgtEl>
                                        <p:attrNameLst>
                                          <p:attrName>style.visibility</p:attrName>
                                        </p:attrNameLst>
                                      </p:cBhvr>
                                      <p:to>
                                        <p:strVal val="visible"/>
                                      </p:to>
                                    </p:set>
                                    <p:anim calcmode="lin" valueType="num">
                                      <p:cBhvr additive="base">
                                        <p:cTn id="33" dur="500" fill="hold"/>
                                        <p:tgtEl>
                                          <p:spTgt spid="51209"/>
                                        </p:tgtEl>
                                        <p:attrNameLst>
                                          <p:attrName>ppt_x</p:attrName>
                                        </p:attrNameLst>
                                      </p:cBhvr>
                                      <p:tavLst>
                                        <p:tav tm="0">
                                          <p:val>
                                            <p:strVal val="0-#ppt_w/2"/>
                                          </p:val>
                                        </p:tav>
                                        <p:tav tm="100000">
                                          <p:val>
                                            <p:strVal val="#ppt_x"/>
                                          </p:val>
                                        </p:tav>
                                      </p:tavLst>
                                    </p:anim>
                                    <p:anim calcmode="lin" valueType="num">
                                      <p:cBhvr additive="base">
                                        <p:cTn id="34" dur="500" fill="hold"/>
                                        <p:tgtEl>
                                          <p:spTgt spid="5120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51210"/>
                                        </p:tgtEl>
                                        <p:attrNameLst>
                                          <p:attrName>style.visibility</p:attrName>
                                        </p:attrNameLst>
                                      </p:cBhvr>
                                      <p:to>
                                        <p:strVal val="visible"/>
                                      </p:to>
                                    </p:set>
                                    <p:anim calcmode="lin" valueType="num">
                                      <p:cBhvr additive="base">
                                        <p:cTn id="39" dur="500" fill="hold"/>
                                        <p:tgtEl>
                                          <p:spTgt spid="51210"/>
                                        </p:tgtEl>
                                        <p:attrNameLst>
                                          <p:attrName>ppt_x</p:attrName>
                                        </p:attrNameLst>
                                      </p:cBhvr>
                                      <p:tavLst>
                                        <p:tav tm="0">
                                          <p:val>
                                            <p:strVal val="0-#ppt_w/2"/>
                                          </p:val>
                                        </p:tav>
                                        <p:tav tm="100000">
                                          <p:val>
                                            <p:strVal val="#ppt_x"/>
                                          </p:val>
                                        </p:tav>
                                      </p:tavLst>
                                    </p:anim>
                                    <p:anim calcmode="lin" valueType="num">
                                      <p:cBhvr additive="base">
                                        <p:cTn id="40" dur="500" fill="hold"/>
                                        <p:tgtEl>
                                          <p:spTgt spid="512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animBg="1" autoUpdateAnimBg="0"/>
      <p:bldP spid="51207" grpId="0" animBg="1" autoUpdateAnimBg="0"/>
      <p:bldP spid="51208" grpId="0" animBg="1" autoUpdateAnimBg="0"/>
      <p:bldP spid="51209" grpId="0" animBg="1" autoUpdateAnimBg="0"/>
      <p:bldP spid="51210" grpId="0" animBg="1" autoUpdateAnimBg="0"/>
      <p:bldP spid="51212"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dirty="0">
                <a:ea typeface="ＭＳ Ｐゴシック" pitchFamily="-65" charset="-128"/>
              </a:rPr>
              <a:t>Remember, the examples listed…</a:t>
            </a:r>
          </a:p>
        </p:txBody>
      </p:sp>
      <p:sp>
        <p:nvSpPr>
          <p:cNvPr id="1179651" name="Rectangle 3"/>
          <p:cNvSpPr>
            <a:spLocks noGrp="1" noChangeArrowheads="1"/>
          </p:cNvSpPr>
          <p:nvPr>
            <p:ph sz="half" idx="1"/>
          </p:nvPr>
        </p:nvSpPr>
        <p:spPr>
          <a:xfrm>
            <a:off x="2362200" y="1676400"/>
            <a:ext cx="3810000" cy="3581400"/>
          </a:xfrm>
          <a:solidFill>
            <a:srgbClr val="FFFFFF"/>
          </a:solidFill>
          <a:ln>
            <a:solidFill>
              <a:srgbClr val="FF0000"/>
            </a:solidFill>
          </a:ln>
          <a:effectLst>
            <a:outerShdw dist="107763" dir="8100000" algn="ctr" rotWithShape="0">
              <a:srgbClr val="FFFFFF">
                <a:alpha val="50000"/>
              </a:srgbClr>
            </a:outerShdw>
          </a:effectLst>
        </p:spPr>
        <p:txBody>
          <a:bodyPr/>
          <a:lstStyle/>
          <a:p>
            <a:pPr marL="0" indent="0" algn="ctr" eaLnBrk="1" hangingPunct="1">
              <a:lnSpc>
                <a:spcPct val="90000"/>
              </a:lnSpc>
              <a:buNone/>
              <a:defRPr/>
            </a:pPr>
            <a:r>
              <a:rPr lang="en-US" dirty="0">
                <a:ea typeface="MS PGothic" pitchFamily="34" charset="-128"/>
                <a:cs typeface="MS PGothic" pitchFamily="34" charset="-128"/>
              </a:rPr>
              <a:t>are only a few ways a child might demonstrate a particular developmental level.</a:t>
            </a:r>
          </a:p>
        </p:txBody>
      </p:sp>
      <p:pic>
        <p:nvPicPr>
          <p:cNvPr id="7" name="Content Placeholder 6" descr="remember">
            <a:extLst>
              <a:ext uri="{FF2B5EF4-FFF2-40B4-BE49-F238E27FC236}">
                <a16:creationId xmlns:a16="http://schemas.microsoft.com/office/drawing/2014/main" id="{34D06087-DE7E-4B05-8E7B-B389424E0E16}"/>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086600" y="1828801"/>
            <a:ext cx="2519864" cy="2498289"/>
          </a:xfrm>
          <a:prstGeom prst="rect">
            <a:avLst/>
          </a:prstGeom>
        </p:spPr>
      </p:pic>
      <p:sp>
        <p:nvSpPr>
          <p:cNvPr id="3" name="Footer Placeholder 2">
            <a:extLst>
              <a:ext uri="{FF2B5EF4-FFF2-40B4-BE49-F238E27FC236}">
                <a16:creationId xmlns:a16="http://schemas.microsoft.com/office/drawing/2014/main" id="{665FE273-B1C4-3F50-456E-9139C4C0ACC7}"/>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35518770-ED41-D5B7-E996-466144A3E05D}"/>
              </a:ext>
            </a:extLst>
          </p:cNvPr>
          <p:cNvSpPr>
            <a:spLocks noGrp="1"/>
          </p:cNvSpPr>
          <p:nvPr>
            <p:ph type="sldNum" sz="quarter" idx="10"/>
          </p:nvPr>
        </p:nvSpPr>
        <p:spPr/>
        <p:txBody>
          <a:bodyPr/>
          <a:lstStyle/>
          <a:p>
            <a:fld id="{8C040D02-B306-954D-BBFE-7F1694EA8F34}" type="slidenum">
              <a:rPr lang="en-US" smtClean="0"/>
              <a:pPr/>
              <a:t>25</a:t>
            </a:fld>
            <a:endParaRPr lang="en-US" dirty="0"/>
          </a:p>
        </p:txBody>
      </p:sp>
    </p:spTree>
    <p:extLst>
      <p:ext uri="{BB962C8B-B14F-4D97-AF65-F5344CB8AC3E}">
        <p14:creationId xmlns:p14="http://schemas.microsoft.com/office/powerpoint/2010/main" val="2037778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026"/>
          <p:cNvSpPr>
            <a:spLocks noGrp="1" noChangeArrowheads="1"/>
          </p:cNvSpPr>
          <p:nvPr>
            <p:ph type="title"/>
          </p:nvPr>
        </p:nvSpPr>
        <p:spPr/>
        <p:txBody>
          <a:bodyPr/>
          <a:lstStyle/>
          <a:p>
            <a:pPr eaLnBrk="1" hangingPunct="1"/>
            <a:r>
              <a:rPr lang="en-US" dirty="0">
                <a:ea typeface="ＭＳ Ｐゴシック" pitchFamily="-65" charset="-128"/>
              </a:rPr>
              <a:t>DRDP at a Glance </a:t>
            </a:r>
          </a:p>
        </p:txBody>
      </p:sp>
      <p:pic>
        <p:nvPicPr>
          <p:cNvPr id="5" name="Content Placeholder 4" descr="DRDP at a Glance ">
            <a:extLst>
              <a:ext uri="{FF2B5EF4-FFF2-40B4-BE49-F238E27FC236}">
                <a16:creationId xmlns:a16="http://schemas.microsoft.com/office/drawing/2014/main" id="{E28F7021-EB60-9C43-9224-235D47DAE643}"/>
              </a:ext>
            </a:extLst>
          </p:cNvPr>
          <p:cNvPicPr>
            <a:picLocks noGrp="1" noChangeAspect="1"/>
          </p:cNvPicPr>
          <p:nvPr>
            <p:ph idx="1"/>
          </p:nvPr>
        </p:nvPicPr>
        <p:blipFill>
          <a:blip r:embed="rId3"/>
          <a:stretch>
            <a:fillRect/>
          </a:stretch>
        </p:blipFill>
        <p:spPr>
          <a:xfrm>
            <a:off x="2845142" y="1295400"/>
            <a:ext cx="6806516" cy="4800600"/>
          </a:xfrm>
          <a:ln>
            <a:solidFill>
              <a:srgbClr val="014482"/>
            </a:solidFill>
          </a:ln>
        </p:spPr>
      </p:pic>
      <p:sp>
        <p:nvSpPr>
          <p:cNvPr id="4" name="Footer Placeholder 3">
            <a:extLst>
              <a:ext uri="{FF2B5EF4-FFF2-40B4-BE49-F238E27FC236}">
                <a16:creationId xmlns:a16="http://schemas.microsoft.com/office/drawing/2014/main" id="{BA15253E-35D2-189B-1EF4-F31F7C0F06C4}"/>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00BFC189-3DEB-2126-7066-EDF73E9E9EA1}"/>
              </a:ext>
            </a:extLst>
          </p:cNvPr>
          <p:cNvSpPr>
            <a:spLocks noGrp="1"/>
          </p:cNvSpPr>
          <p:nvPr>
            <p:ph type="sldNum" sz="quarter" idx="10"/>
          </p:nvPr>
        </p:nvSpPr>
        <p:spPr/>
        <p:txBody>
          <a:bodyPr/>
          <a:lstStyle/>
          <a:p>
            <a:fld id="{73E63A98-4574-D54E-ADBF-963175478641}" type="slidenum">
              <a:rPr lang="en-US" smtClean="0"/>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F534E-D67C-4E56-97BB-9BBA749D02F3}"/>
              </a:ext>
            </a:extLst>
          </p:cNvPr>
          <p:cNvSpPr>
            <a:spLocks noGrp="1"/>
          </p:cNvSpPr>
          <p:nvPr>
            <p:ph type="title"/>
          </p:nvPr>
        </p:nvSpPr>
        <p:spPr>
          <a:xfrm>
            <a:off x="2628900" y="1562100"/>
            <a:ext cx="1905000" cy="1143000"/>
          </a:xfrm>
        </p:spPr>
        <p:txBody>
          <a:bodyPr/>
          <a:lstStyle/>
          <a:p>
            <a:r>
              <a:rPr lang="en-US" dirty="0"/>
              <a:t>The Four Ds</a:t>
            </a:r>
          </a:p>
        </p:txBody>
      </p:sp>
      <p:sp>
        <p:nvSpPr>
          <p:cNvPr id="435202" name="Rectangle 2"/>
          <p:cNvSpPr>
            <a:spLocks noChangeArrowheads="1"/>
          </p:cNvSpPr>
          <p:nvPr/>
        </p:nvSpPr>
        <p:spPr bwMode="auto">
          <a:xfrm>
            <a:off x="5334000" y="1219200"/>
            <a:ext cx="3886200" cy="7620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lvl="4">
              <a:spcBef>
                <a:spcPct val="50000"/>
              </a:spcBef>
            </a:pPr>
            <a:r>
              <a:rPr lang="en-US" sz="4400" dirty="0">
                <a:solidFill>
                  <a:srgbClr val="FFCC33"/>
                </a:solidFill>
              </a:rPr>
              <a:t>Definitions</a:t>
            </a:r>
          </a:p>
        </p:txBody>
      </p:sp>
      <p:sp>
        <p:nvSpPr>
          <p:cNvPr id="435203" name="Rectangle 3"/>
          <p:cNvSpPr>
            <a:spLocks noChangeArrowheads="1"/>
          </p:cNvSpPr>
          <p:nvPr/>
        </p:nvSpPr>
        <p:spPr bwMode="auto">
          <a:xfrm>
            <a:off x="4343400" y="2286000"/>
            <a:ext cx="6096000" cy="7620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61963" lvl="4" indent="-4763">
              <a:spcBef>
                <a:spcPct val="50000"/>
              </a:spcBef>
            </a:pPr>
            <a:r>
              <a:rPr lang="en-US" sz="4400" dirty="0">
                <a:solidFill>
                  <a:srgbClr val="FFCC33"/>
                </a:solidFill>
              </a:rPr>
              <a:t>Developmental levels</a:t>
            </a:r>
            <a:r>
              <a:rPr lang="en-US" sz="3200" dirty="0">
                <a:solidFill>
                  <a:srgbClr val="FFCC33"/>
                </a:solidFill>
              </a:rPr>
              <a:t> </a:t>
            </a:r>
            <a:endParaRPr lang="en-US" sz="2800" dirty="0">
              <a:solidFill>
                <a:srgbClr val="FFCC33"/>
              </a:solidFill>
            </a:endParaRPr>
          </a:p>
        </p:txBody>
      </p:sp>
      <p:sp>
        <p:nvSpPr>
          <p:cNvPr id="435204" name="Rectangle 4"/>
          <p:cNvSpPr>
            <a:spLocks noChangeArrowheads="1"/>
          </p:cNvSpPr>
          <p:nvPr/>
        </p:nvSpPr>
        <p:spPr bwMode="auto">
          <a:xfrm>
            <a:off x="5334000" y="3352800"/>
            <a:ext cx="4038600" cy="7620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61963" lvl="4" indent="-4763" defTabSz="400050">
              <a:spcBef>
                <a:spcPct val="50000"/>
              </a:spcBef>
            </a:pPr>
            <a:r>
              <a:rPr lang="en-US" sz="4400" dirty="0">
                <a:solidFill>
                  <a:srgbClr val="FFCC33"/>
                </a:solidFill>
              </a:rPr>
              <a:t>Descriptors</a:t>
            </a:r>
          </a:p>
        </p:txBody>
      </p:sp>
      <p:sp>
        <p:nvSpPr>
          <p:cNvPr id="435205" name="Rectangle 5"/>
          <p:cNvSpPr>
            <a:spLocks noChangeArrowheads="1"/>
          </p:cNvSpPr>
          <p:nvPr/>
        </p:nvSpPr>
        <p:spPr bwMode="auto">
          <a:xfrm>
            <a:off x="2286000" y="4389839"/>
            <a:ext cx="81534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800" i="1" dirty="0"/>
              <a:t>LOOK to the 4 Ds:</a:t>
            </a:r>
          </a:p>
          <a:p>
            <a:pPr algn="ctr"/>
            <a:r>
              <a:rPr lang="en-US" sz="2800" i="1" dirty="0"/>
              <a:t>Domains, definitions, developmental levels, and </a:t>
            </a:r>
          </a:p>
          <a:p>
            <a:pPr algn="ctr"/>
            <a:r>
              <a:rPr lang="en-US" sz="2800" i="1" dirty="0"/>
              <a:t>descriptors to clarify the intent of each measure.</a:t>
            </a:r>
          </a:p>
        </p:txBody>
      </p:sp>
      <p:pic>
        <p:nvPicPr>
          <p:cNvPr id="116742" name="Picture 14" descr="MCj0428455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1" y="762000"/>
            <a:ext cx="270192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3" name="Text Box 15"/>
          <p:cNvSpPr txBox="1">
            <a:spLocks noChangeArrowheads="1"/>
          </p:cNvSpPr>
          <p:nvPr/>
        </p:nvSpPr>
        <p:spPr bwMode="auto">
          <a:xfrm>
            <a:off x="2514600" y="1066801"/>
            <a:ext cx="2133600" cy="2308225"/>
          </a:xfrm>
          <a:prstGeom prst="rect">
            <a:avLst/>
          </a:prstGeom>
          <a:solidFill>
            <a:srgbClr val="FEFBE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800" dirty="0">
                <a:solidFill>
                  <a:srgbClr val="CC0000"/>
                </a:solidFill>
              </a:rPr>
              <a:t>The Four  Ds</a:t>
            </a:r>
          </a:p>
        </p:txBody>
      </p:sp>
      <p:sp>
        <p:nvSpPr>
          <p:cNvPr id="116744" name="Rectangle 9"/>
          <p:cNvSpPr>
            <a:spLocks noChangeArrowheads="1"/>
          </p:cNvSpPr>
          <p:nvPr/>
        </p:nvSpPr>
        <p:spPr bwMode="auto">
          <a:xfrm>
            <a:off x="5562600" y="228600"/>
            <a:ext cx="3200400" cy="769938"/>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lvl="4">
              <a:spcBef>
                <a:spcPct val="50000"/>
              </a:spcBef>
            </a:pPr>
            <a:r>
              <a:rPr lang="en-US" sz="4400" dirty="0">
                <a:solidFill>
                  <a:srgbClr val="FFCC33"/>
                </a:solidFill>
              </a:rPr>
              <a:t>Domains</a:t>
            </a:r>
          </a:p>
        </p:txBody>
      </p:sp>
      <p:sp>
        <p:nvSpPr>
          <p:cNvPr id="5" name="Footer Placeholder 4">
            <a:extLst>
              <a:ext uri="{FF2B5EF4-FFF2-40B4-BE49-F238E27FC236}">
                <a16:creationId xmlns:a16="http://schemas.microsoft.com/office/drawing/2014/main" id="{3D53EC2B-8F3A-B273-1233-2B521681BE80}"/>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CCFE4451-CEC3-F7F6-B76C-B63D2E8C1CB0}"/>
              </a:ext>
            </a:extLst>
          </p:cNvPr>
          <p:cNvSpPr>
            <a:spLocks noGrp="1"/>
          </p:cNvSpPr>
          <p:nvPr>
            <p:ph type="sldNum" sz="quarter" idx="10"/>
          </p:nvPr>
        </p:nvSpPr>
        <p:spPr/>
        <p:txBody>
          <a:bodyPr/>
          <a:lstStyle/>
          <a:p>
            <a:fld id="{C46CC620-72C9-4F49-AA36-D2700C836364}" type="slidenum">
              <a:rPr lang="en-US" smtClean="0"/>
              <a:pPr/>
              <a:t>27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35202"/>
                                        </p:tgtEl>
                                        <p:attrNameLst>
                                          <p:attrName>style.visibility</p:attrName>
                                        </p:attrNameLst>
                                      </p:cBhvr>
                                      <p:to>
                                        <p:strVal val="visible"/>
                                      </p:to>
                                    </p:set>
                                    <p:anim calcmode="lin" valueType="num">
                                      <p:cBhvr>
                                        <p:cTn id="7" dur="1000" fill="hold"/>
                                        <p:tgtEl>
                                          <p:spTgt spid="435202"/>
                                        </p:tgtEl>
                                        <p:attrNameLst>
                                          <p:attrName>ppt_w</p:attrName>
                                        </p:attrNameLst>
                                      </p:cBhvr>
                                      <p:tavLst>
                                        <p:tav tm="0">
                                          <p:val>
                                            <p:fltVal val="0"/>
                                          </p:val>
                                        </p:tav>
                                        <p:tav tm="100000">
                                          <p:val>
                                            <p:strVal val="#ppt_w"/>
                                          </p:val>
                                        </p:tav>
                                      </p:tavLst>
                                    </p:anim>
                                    <p:anim calcmode="lin" valueType="num">
                                      <p:cBhvr>
                                        <p:cTn id="8" dur="1000" fill="hold"/>
                                        <p:tgtEl>
                                          <p:spTgt spid="435202"/>
                                        </p:tgtEl>
                                        <p:attrNameLst>
                                          <p:attrName>ppt_h</p:attrName>
                                        </p:attrNameLst>
                                      </p:cBhvr>
                                      <p:tavLst>
                                        <p:tav tm="0">
                                          <p:val>
                                            <p:fltVal val="0"/>
                                          </p:val>
                                        </p:tav>
                                        <p:tav tm="100000">
                                          <p:val>
                                            <p:strVal val="#ppt_h"/>
                                          </p:val>
                                        </p:tav>
                                      </p:tavLst>
                                    </p:anim>
                                    <p:anim calcmode="lin" valueType="num">
                                      <p:cBhvr>
                                        <p:cTn id="9" dur="1000" fill="hold"/>
                                        <p:tgtEl>
                                          <p:spTgt spid="435202"/>
                                        </p:tgtEl>
                                        <p:attrNameLst>
                                          <p:attrName>style.rotation</p:attrName>
                                        </p:attrNameLst>
                                      </p:cBhvr>
                                      <p:tavLst>
                                        <p:tav tm="0">
                                          <p:val>
                                            <p:fltVal val="90"/>
                                          </p:val>
                                        </p:tav>
                                        <p:tav tm="100000">
                                          <p:val>
                                            <p:fltVal val="0"/>
                                          </p:val>
                                        </p:tav>
                                      </p:tavLst>
                                    </p:anim>
                                    <p:animEffect transition="in" filter="fade">
                                      <p:cBhvr>
                                        <p:cTn id="10" dur="1000"/>
                                        <p:tgtEl>
                                          <p:spTgt spid="43520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435203"/>
                                        </p:tgtEl>
                                        <p:attrNameLst>
                                          <p:attrName>style.visibility</p:attrName>
                                        </p:attrNameLst>
                                      </p:cBhvr>
                                      <p:to>
                                        <p:strVal val="visible"/>
                                      </p:to>
                                    </p:set>
                                    <p:anim calcmode="lin" valueType="num">
                                      <p:cBhvr>
                                        <p:cTn id="15" dur="1000" fill="hold"/>
                                        <p:tgtEl>
                                          <p:spTgt spid="435203"/>
                                        </p:tgtEl>
                                        <p:attrNameLst>
                                          <p:attrName>ppt_w</p:attrName>
                                        </p:attrNameLst>
                                      </p:cBhvr>
                                      <p:tavLst>
                                        <p:tav tm="0">
                                          <p:val>
                                            <p:fltVal val="0"/>
                                          </p:val>
                                        </p:tav>
                                        <p:tav tm="100000">
                                          <p:val>
                                            <p:strVal val="#ppt_w"/>
                                          </p:val>
                                        </p:tav>
                                      </p:tavLst>
                                    </p:anim>
                                    <p:anim calcmode="lin" valueType="num">
                                      <p:cBhvr>
                                        <p:cTn id="16" dur="1000" fill="hold"/>
                                        <p:tgtEl>
                                          <p:spTgt spid="435203"/>
                                        </p:tgtEl>
                                        <p:attrNameLst>
                                          <p:attrName>ppt_h</p:attrName>
                                        </p:attrNameLst>
                                      </p:cBhvr>
                                      <p:tavLst>
                                        <p:tav tm="0">
                                          <p:val>
                                            <p:fltVal val="0"/>
                                          </p:val>
                                        </p:tav>
                                        <p:tav tm="100000">
                                          <p:val>
                                            <p:strVal val="#ppt_h"/>
                                          </p:val>
                                        </p:tav>
                                      </p:tavLst>
                                    </p:anim>
                                    <p:anim calcmode="lin" valueType="num">
                                      <p:cBhvr>
                                        <p:cTn id="17" dur="1000" fill="hold"/>
                                        <p:tgtEl>
                                          <p:spTgt spid="435203"/>
                                        </p:tgtEl>
                                        <p:attrNameLst>
                                          <p:attrName>style.rotation</p:attrName>
                                        </p:attrNameLst>
                                      </p:cBhvr>
                                      <p:tavLst>
                                        <p:tav tm="0">
                                          <p:val>
                                            <p:fltVal val="90"/>
                                          </p:val>
                                        </p:tav>
                                        <p:tav tm="100000">
                                          <p:val>
                                            <p:fltVal val="0"/>
                                          </p:val>
                                        </p:tav>
                                      </p:tavLst>
                                    </p:anim>
                                    <p:animEffect transition="in" filter="fade">
                                      <p:cBhvr>
                                        <p:cTn id="18" dur="1000"/>
                                        <p:tgtEl>
                                          <p:spTgt spid="43520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435204"/>
                                        </p:tgtEl>
                                        <p:attrNameLst>
                                          <p:attrName>style.visibility</p:attrName>
                                        </p:attrNameLst>
                                      </p:cBhvr>
                                      <p:to>
                                        <p:strVal val="visible"/>
                                      </p:to>
                                    </p:set>
                                    <p:anim calcmode="lin" valueType="num">
                                      <p:cBhvr>
                                        <p:cTn id="23" dur="1000" fill="hold"/>
                                        <p:tgtEl>
                                          <p:spTgt spid="435204"/>
                                        </p:tgtEl>
                                        <p:attrNameLst>
                                          <p:attrName>ppt_w</p:attrName>
                                        </p:attrNameLst>
                                      </p:cBhvr>
                                      <p:tavLst>
                                        <p:tav tm="0">
                                          <p:val>
                                            <p:fltVal val="0"/>
                                          </p:val>
                                        </p:tav>
                                        <p:tav tm="100000">
                                          <p:val>
                                            <p:strVal val="#ppt_w"/>
                                          </p:val>
                                        </p:tav>
                                      </p:tavLst>
                                    </p:anim>
                                    <p:anim calcmode="lin" valueType="num">
                                      <p:cBhvr>
                                        <p:cTn id="24" dur="1000" fill="hold"/>
                                        <p:tgtEl>
                                          <p:spTgt spid="435204"/>
                                        </p:tgtEl>
                                        <p:attrNameLst>
                                          <p:attrName>ppt_h</p:attrName>
                                        </p:attrNameLst>
                                      </p:cBhvr>
                                      <p:tavLst>
                                        <p:tav tm="0">
                                          <p:val>
                                            <p:fltVal val="0"/>
                                          </p:val>
                                        </p:tav>
                                        <p:tav tm="100000">
                                          <p:val>
                                            <p:strVal val="#ppt_h"/>
                                          </p:val>
                                        </p:tav>
                                      </p:tavLst>
                                    </p:anim>
                                    <p:anim calcmode="lin" valueType="num">
                                      <p:cBhvr>
                                        <p:cTn id="25" dur="1000" fill="hold"/>
                                        <p:tgtEl>
                                          <p:spTgt spid="435204"/>
                                        </p:tgtEl>
                                        <p:attrNameLst>
                                          <p:attrName>style.rotation</p:attrName>
                                        </p:attrNameLst>
                                      </p:cBhvr>
                                      <p:tavLst>
                                        <p:tav tm="0">
                                          <p:val>
                                            <p:fltVal val="90"/>
                                          </p:val>
                                        </p:tav>
                                        <p:tav tm="100000">
                                          <p:val>
                                            <p:fltVal val="0"/>
                                          </p:val>
                                        </p:tav>
                                      </p:tavLst>
                                    </p:anim>
                                    <p:animEffect transition="in" filter="fade">
                                      <p:cBhvr>
                                        <p:cTn id="26" dur="1000"/>
                                        <p:tgtEl>
                                          <p:spTgt spid="4352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35205"/>
                                        </p:tgtEl>
                                        <p:attrNameLst>
                                          <p:attrName>style.visibility</p:attrName>
                                        </p:attrNameLst>
                                      </p:cBhvr>
                                      <p:to>
                                        <p:strVal val="visible"/>
                                      </p:to>
                                    </p:set>
                                    <p:animEffect transition="in" filter="dissolve">
                                      <p:cBhvr>
                                        <p:cTn id="31" dur="500"/>
                                        <p:tgtEl>
                                          <p:spTgt spid="435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animBg="1"/>
      <p:bldP spid="435203" grpId="0" animBg="1"/>
      <p:bldP spid="435204" grpId="0" animBg="1"/>
      <p:bldP spid="43520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sz="4000" dirty="0">
                <a:solidFill>
                  <a:srgbClr val="000000"/>
                </a:solidFill>
                <a:ea typeface="ＭＳ Ｐゴシック" pitchFamily="-65" charset="-128"/>
              </a:rPr>
              <a:t>The DRDP is an </a:t>
            </a:r>
          </a:p>
        </p:txBody>
      </p:sp>
      <p:pic>
        <p:nvPicPr>
          <p:cNvPr id="3" name="Content Placeholder 2" descr="two kids looking at plants "/>
          <p:cNvPicPr>
            <a:picLocks noGrp="1" noChangeAspect="1"/>
          </p:cNvPicPr>
          <p:nvPr>
            <p:ph sz="half" idx="1"/>
          </p:nvPr>
        </p:nvPicPr>
        <p:blipFill rotWithShape="1">
          <a:blip r:embed="rId3">
            <a:extLst>
              <a:ext uri="{28A0092B-C50C-407E-A947-70E740481C1C}">
                <a14:useLocalDpi xmlns:a14="http://schemas.microsoft.com/office/drawing/2010/main"/>
              </a:ext>
            </a:extLst>
          </a:blip>
          <a:stretch/>
        </p:blipFill>
        <p:spPr>
          <a:xfrm>
            <a:off x="4648201" y="2052165"/>
            <a:ext cx="3141785" cy="4189047"/>
          </a:xfrm>
        </p:spPr>
      </p:pic>
      <p:sp>
        <p:nvSpPr>
          <p:cNvPr id="2" name="Content Placeholder 1">
            <a:extLst>
              <a:ext uri="{FF2B5EF4-FFF2-40B4-BE49-F238E27FC236}">
                <a16:creationId xmlns:a16="http://schemas.microsoft.com/office/drawing/2014/main" id="{8744EF2F-D6C5-48B5-9CB7-2B24417E8314}"/>
              </a:ext>
            </a:extLst>
          </p:cNvPr>
          <p:cNvSpPr>
            <a:spLocks noGrp="1"/>
          </p:cNvSpPr>
          <p:nvPr>
            <p:ph sz="half" idx="2"/>
          </p:nvPr>
        </p:nvSpPr>
        <p:spPr>
          <a:xfrm>
            <a:off x="2514601" y="1371600"/>
            <a:ext cx="7924799" cy="4724400"/>
          </a:xfrm>
        </p:spPr>
        <p:txBody>
          <a:bodyPr/>
          <a:lstStyle/>
          <a:p>
            <a:pPr marL="0" indent="0">
              <a:buNone/>
            </a:pPr>
            <a:r>
              <a:rPr lang="en-US" sz="3200" dirty="0">
                <a:solidFill>
                  <a:srgbClr val="000000"/>
                </a:solidFill>
              </a:rPr>
              <a:t>Observation-based assessment instrument</a:t>
            </a:r>
            <a:endParaRPr lang="en-US" sz="3200" dirty="0"/>
          </a:p>
        </p:txBody>
      </p:sp>
      <p:sp>
        <p:nvSpPr>
          <p:cNvPr id="6" name="Footer Placeholder 5">
            <a:extLst>
              <a:ext uri="{FF2B5EF4-FFF2-40B4-BE49-F238E27FC236}">
                <a16:creationId xmlns:a16="http://schemas.microsoft.com/office/drawing/2014/main" id="{1BB0F84D-699B-28E0-BB95-7801C20F56CE}"/>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7" name="Slide Number Placeholder 6">
            <a:extLst>
              <a:ext uri="{FF2B5EF4-FFF2-40B4-BE49-F238E27FC236}">
                <a16:creationId xmlns:a16="http://schemas.microsoft.com/office/drawing/2014/main" id="{6F797046-E783-4527-4AA1-F848CCBB01BE}"/>
              </a:ext>
            </a:extLst>
          </p:cNvPr>
          <p:cNvSpPr>
            <a:spLocks noGrp="1"/>
          </p:cNvSpPr>
          <p:nvPr>
            <p:ph type="sldNum" sz="quarter" idx="10"/>
          </p:nvPr>
        </p:nvSpPr>
        <p:spPr/>
        <p:txBody>
          <a:bodyPr/>
          <a:lstStyle/>
          <a:p>
            <a:fld id="{8C040D02-B306-954D-BBFE-7F1694EA8F34}" type="slidenum">
              <a:rPr lang="en-US" smtClean="0"/>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BADFE-4A0D-4128-A6CD-89A43CB2C94D}"/>
              </a:ext>
            </a:extLst>
          </p:cNvPr>
          <p:cNvSpPr>
            <a:spLocks noGrp="1"/>
          </p:cNvSpPr>
          <p:nvPr>
            <p:ph type="title"/>
          </p:nvPr>
        </p:nvSpPr>
        <p:spPr/>
        <p:txBody>
          <a:bodyPr/>
          <a:lstStyle/>
          <a:p>
            <a:r>
              <a:rPr lang="en-US" dirty="0"/>
              <a:t>The Power of Observation</a:t>
            </a:r>
          </a:p>
        </p:txBody>
      </p:sp>
      <p:pic>
        <p:nvPicPr>
          <p:cNvPr id="8" name="Content Placeholder 7" descr="child with toy"/>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2692400" y="1371600"/>
            <a:ext cx="3149600" cy="4724400"/>
          </a:xfrm>
          <a:prstGeom prst="rect">
            <a:avLst/>
          </a:prstGeom>
        </p:spPr>
      </p:pic>
      <p:sp>
        <p:nvSpPr>
          <p:cNvPr id="6" name="Content Placeholder 5"/>
          <p:cNvSpPr>
            <a:spLocks noGrp="1"/>
          </p:cNvSpPr>
          <p:nvPr>
            <p:ph sz="half" idx="2"/>
          </p:nvPr>
        </p:nvSpPr>
        <p:spPr/>
        <p:txBody>
          <a:bodyPr/>
          <a:lstStyle/>
          <a:p>
            <a:pPr marL="0" indent="0">
              <a:buNone/>
            </a:pPr>
            <a:r>
              <a:rPr lang="en-US" dirty="0">
                <a:ea typeface="ＭＳ Ｐゴシック" pitchFamily="-65" charset="-128"/>
              </a:rPr>
              <a:t>“Getting to know children as people and as learners gives you the information you need to be an effective decision maker in the classroom.”</a:t>
            </a:r>
          </a:p>
          <a:p>
            <a:pPr marL="169863" indent="-169863" algn="ctr">
              <a:buNone/>
            </a:pPr>
            <a:r>
              <a:rPr lang="en-US" sz="2400" i="1" dirty="0">
                <a:ea typeface="ＭＳ Ｐゴシック" pitchFamily="-65" charset="-128"/>
              </a:rPr>
              <a:t>The Power of Observation</a:t>
            </a:r>
            <a:endParaRPr lang="en-US" dirty="0">
              <a:ea typeface="ＭＳ Ｐゴシック" pitchFamily="-65" charset="-128"/>
            </a:endParaRPr>
          </a:p>
        </p:txBody>
      </p:sp>
      <p:sp>
        <p:nvSpPr>
          <p:cNvPr id="4" name="Footer Placeholder 3">
            <a:extLst>
              <a:ext uri="{FF2B5EF4-FFF2-40B4-BE49-F238E27FC236}">
                <a16:creationId xmlns:a16="http://schemas.microsoft.com/office/drawing/2014/main" id="{C461A937-5FA7-B39C-5FA4-5E30C593B49F}"/>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7" name="Slide Number Placeholder 6">
            <a:extLst>
              <a:ext uri="{FF2B5EF4-FFF2-40B4-BE49-F238E27FC236}">
                <a16:creationId xmlns:a16="http://schemas.microsoft.com/office/drawing/2014/main" id="{C544C6F5-A30C-B5FC-AB71-33E4C5C16662}"/>
              </a:ext>
            </a:extLst>
          </p:cNvPr>
          <p:cNvSpPr>
            <a:spLocks noGrp="1"/>
          </p:cNvSpPr>
          <p:nvPr>
            <p:ph type="sldNum" sz="quarter" idx="10"/>
          </p:nvPr>
        </p:nvSpPr>
        <p:spPr/>
        <p:txBody>
          <a:bodyPr/>
          <a:lstStyle/>
          <a:p>
            <a:fld id="{8C040D02-B306-954D-BBFE-7F1694EA8F34}" type="slidenum">
              <a:rPr lang="en-US" smtClean="0"/>
              <a:p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50793B-C98E-456C-9399-D013E6906775}"/>
              </a:ext>
            </a:extLst>
          </p:cNvPr>
          <p:cNvSpPr>
            <a:spLocks noGrp="1"/>
          </p:cNvSpPr>
          <p:nvPr>
            <p:ph type="title"/>
          </p:nvPr>
        </p:nvSpPr>
        <p:spPr/>
        <p:txBody>
          <a:bodyPr/>
          <a:lstStyle/>
          <a:p>
            <a:r>
              <a:rPr lang="en-US" dirty="0"/>
              <a:t>And we observe…</a:t>
            </a:r>
          </a:p>
        </p:txBody>
      </p:sp>
      <p:sp>
        <p:nvSpPr>
          <p:cNvPr id="4" name="Content Placeholder 3">
            <a:extLst>
              <a:ext uri="{FF2B5EF4-FFF2-40B4-BE49-F238E27FC236}">
                <a16:creationId xmlns:a16="http://schemas.microsoft.com/office/drawing/2014/main" id="{3DE77F05-8BF8-45F2-B996-7BD7FC71D4F8}"/>
              </a:ext>
            </a:extLst>
          </p:cNvPr>
          <p:cNvSpPr>
            <a:spLocks noGrp="1"/>
          </p:cNvSpPr>
          <p:nvPr>
            <p:ph sz="half" idx="1"/>
          </p:nvPr>
        </p:nvSpPr>
        <p:spPr/>
        <p:txBody>
          <a:bodyPr/>
          <a:lstStyle/>
          <a:p>
            <a:pPr marL="0" indent="0">
              <a:buNone/>
            </a:pPr>
            <a:r>
              <a:rPr lang="en-US" dirty="0">
                <a:ea typeface="ＭＳ Ｐゴシック" pitchFamily="-65" charset="-128"/>
              </a:rPr>
              <a:t>As children participate in the typical daily program</a:t>
            </a:r>
            <a:endParaRPr lang="en-US" dirty="0"/>
          </a:p>
        </p:txBody>
      </p:sp>
      <p:pic>
        <p:nvPicPr>
          <p:cNvPr id="8" name="Picture 3" descr="child with snack">
            <a:extLst>
              <a:ext uri="{FF2B5EF4-FFF2-40B4-BE49-F238E27FC236}">
                <a16:creationId xmlns:a16="http://schemas.microsoft.com/office/drawing/2014/main" id="{4215F718-FC34-4118-B567-06B99C83B588}"/>
              </a:ext>
            </a:extLst>
          </p:cNvPr>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b="6452"/>
          <a:stretch/>
        </p:blipFill>
        <p:spPr>
          <a:xfrm>
            <a:off x="6654800" y="1371600"/>
            <a:ext cx="3149600"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Footer Placeholder 4">
            <a:extLst>
              <a:ext uri="{FF2B5EF4-FFF2-40B4-BE49-F238E27FC236}">
                <a16:creationId xmlns:a16="http://schemas.microsoft.com/office/drawing/2014/main" id="{B82082E7-8186-0147-4A87-F0012D5A8AF8}"/>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6001AEE9-4F19-1B99-829B-5E05E7B5F98D}"/>
              </a:ext>
            </a:extLst>
          </p:cNvPr>
          <p:cNvSpPr>
            <a:spLocks noGrp="1"/>
          </p:cNvSpPr>
          <p:nvPr>
            <p:ph type="sldNum" sz="quarter" idx="10"/>
          </p:nvPr>
        </p:nvSpPr>
        <p:spPr/>
        <p:txBody>
          <a:bodyPr/>
          <a:lstStyle/>
          <a:p>
            <a:fld id="{8C040D02-B306-954D-BBFE-7F1694EA8F34}"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6869F-C2E7-41BD-99F5-01CABA3F2C9E}"/>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99F04A1B-BD5B-48D5-9550-B812D157E047}"/>
              </a:ext>
            </a:extLst>
          </p:cNvPr>
          <p:cNvSpPr>
            <a:spLocks noGrp="1"/>
          </p:cNvSpPr>
          <p:nvPr>
            <p:ph idx="1"/>
          </p:nvPr>
        </p:nvSpPr>
        <p:spPr/>
        <p:txBody>
          <a:bodyPr/>
          <a:lstStyle/>
          <a:p>
            <a:pPr marL="0" indent="0">
              <a:buNone/>
              <a:tabLst>
                <a:tab pos="909638" algn="l"/>
              </a:tabLst>
            </a:pPr>
            <a:r>
              <a:rPr lang="en-US" dirty="0">
                <a:ea typeface="ＭＳ Ｐゴシック" pitchFamily="-65" charset="-128"/>
              </a:rPr>
              <a:t>“With the information you learn from observing, you can:</a:t>
            </a:r>
          </a:p>
          <a:p>
            <a:r>
              <a:rPr lang="en-US" dirty="0">
                <a:ea typeface="ＭＳ Ｐゴシック" pitchFamily="-65" charset="-128"/>
              </a:rPr>
              <a:t>select the right materials, </a:t>
            </a:r>
          </a:p>
          <a:p>
            <a:pPr>
              <a:tabLst>
                <a:tab pos="909638" algn="l"/>
              </a:tabLst>
            </a:pPr>
            <a:r>
              <a:rPr lang="en-US" dirty="0">
                <a:ea typeface="ＭＳ Ｐゴシック" pitchFamily="-65" charset="-128"/>
              </a:rPr>
              <a:t>plan appropriate activities, and</a:t>
            </a:r>
          </a:p>
          <a:p>
            <a:r>
              <a:rPr lang="en-US" dirty="0">
                <a:ea typeface="ＭＳ Ｐゴシック" pitchFamily="-65" charset="-128"/>
              </a:rPr>
              <a:t>ask questions that guide children in learning to understand the world around them.”</a:t>
            </a:r>
          </a:p>
          <a:p>
            <a:pPr marL="169863" indent="-169863">
              <a:buNone/>
              <a:tabLst>
                <a:tab pos="909638" algn="l"/>
              </a:tabLst>
            </a:pPr>
            <a:r>
              <a:rPr lang="en-US" sz="2000" i="1" dirty="0">
                <a:ea typeface="ＭＳ Ｐゴシック" pitchFamily="-65" charset="-128"/>
              </a:rPr>
              <a:t>The Power of Observation</a:t>
            </a:r>
          </a:p>
        </p:txBody>
      </p:sp>
      <p:sp>
        <p:nvSpPr>
          <p:cNvPr id="4" name="Footer Placeholder 3">
            <a:extLst>
              <a:ext uri="{FF2B5EF4-FFF2-40B4-BE49-F238E27FC236}">
                <a16:creationId xmlns:a16="http://schemas.microsoft.com/office/drawing/2014/main" id="{21D669E1-7FAD-712D-BA91-7777DEC9F9EE}"/>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7" name="Slide Number Placeholder 6">
            <a:extLst>
              <a:ext uri="{FF2B5EF4-FFF2-40B4-BE49-F238E27FC236}">
                <a16:creationId xmlns:a16="http://schemas.microsoft.com/office/drawing/2014/main" id="{27E245A3-BA62-3087-5958-6FC16D44D3DE}"/>
              </a:ext>
            </a:extLst>
          </p:cNvPr>
          <p:cNvSpPr>
            <a:spLocks noGrp="1"/>
          </p:cNvSpPr>
          <p:nvPr>
            <p:ph type="sldNum" sz="quarter" idx="10"/>
          </p:nvPr>
        </p:nvSpPr>
        <p:spPr/>
        <p:txBody>
          <a:bodyPr/>
          <a:lstStyle/>
          <a:p>
            <a:fld id="{73E63A98-4574-D54E-ADBF-963175478641}" type="slidenum">
              <a:rPr lang="en-US" smtClean="0"/>
              <a:p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dirty="0"/>
              <a:t>Develop Methods for Recording Observations and Collecting Evidence</a:t>
            </a:r>
          </a:p>
        </p:txBody>
      </p:sp>
      <p:pic>
        <p:nvPicPr>
          <p:cNvPr id="7" name="Content Placeholder 6" descr="Methods for Recording Observations and Collecting Evidence">
            <a:extLst>
              <a:ext uri="{FF2B5EF4-FFF2-40B4-BE49-F238E27FC236}">
                <a16:creationId xmlns:a16="http://schemas.microsoft.com/office/drawing/2014/main" id="{F9BA2569-A8E5-4C42-BC2C-DC73DEC34DA9}"/>
              </a:ext>
            </a:extLst>
          </p:cNvPr>
          <p:cNvPicPr>
            <a:picLocks noGrp="1" noChangeAspect="1"/>
          </p:cNvPicPr>
          <p:nvPr>
            <p:ph sz="half" idx="1"/>
          </p:nvPr>
        </p:nvPicPr>
        <p:blipFill>
          <a:blip r:embed="rId3"/>
          <a:stretch>
            <a:fillRect/>
          </a:stretch>
        </p:blipFill>
        <p:spPr>
          <a:xfrm>
            <a:off x="1706711" y="1802721"/>
            <a:ext cx="3901778" cy="3938357"/>
          </a:xfrm>
        </p:spPr>
      </p:pic>
      <p:sp>
        <p:nvSpPr>
          <p:cNvPr id="97283" name="Rectangle 3"/>
          <p:cNvSpPr>
            <a:spLocks noGrp="1" noChangeArrowheads="1"/>
          </p:cNvSpPr>
          <p:nvPr>
            <p:ph sz="half" idx="2"/>
          </p:nvPr>
        </p:nvSpPr>
        <p:spPr>
          <a:xfrm>
            <a:off x="6400800" y="1600200"/>
            <a:ext cx="5080000" cy="4495800"/>
          </a:xfrm>
        </p:spPr>
        <p:txBody>
          <a:bodyPr/>
          <a:lstStyle/>
          <a:p>
            <a:r>
              <a:rPr lang="en-US" dirty="0"/>
              <a:t>Anecdotal records</a:t>
            </a:r>
          </a:p>
          <a:p>
            <a:r>
              <a:rPr lang="en-US" dirty="0"/>
              <a:t>Photographs</a:t>
            </a:r>
          </a:p>
          <a:p>
            <a:r>
              <a:rPr lang="en-US" dirty="0"/>
              <a:t>Audio and video records</a:t>
            </a:r>
          </a:p>
          <a:p>
            <a:r>
              <a:rPr lang="en-US" dirty="0"/>
              <a:t>Running records</a:t>
            </a:r>
          </a:p>
          <a:p>
            <a:r>
              <a:rPr lang="en-US" dirty="0"/>
              <a:t>Sketches</a:t>
            </a:r>
          </a:p>
          <a:p>
            <a:r>
              <a:rPr lang="en-US" dirty="0"/>
              <a:t>Work samples</a:t>
            </a:r>
          </a:p>
          <a:p>
            <a:r>
              <a:rPr lang="en-US" dirty="0"/>
              <a:t>Daily logs</a:t>
            </a:r>
          </a:p>
          <a:p>
            <a:r>
              <a:rPr lang="en-US" dirty="0"/>
              <a:t>Frequency counts</a:t>
            </a:r>
          </a:p>
        </p:txBody>
      </p:sp>
      <p:sp>
        <p:nvSpPr>
          <p:cNvPr id="4" name="Slide Number Placeholder 3">
            <a:extLst>
              <a:ext uri="{FF2B5EF4-FFF2-40B4-BE49-F238E27FC236}">
                <a16:creationId xmlns:a16="http://schemas.microsoft.com/office/drawing/2014/main" id="{587E82EB-2730-96C4-CE02-27BE0B32A0DD}"/>
              </a:ext>
            </a:extLst>
          </p:cNvPr>
          <p:cNvSpPr>
            <a:spLocks noGrp="1"/>
          </p:cNvSpPr>
          <p:nvPr>
            <p:ph type="sldNum" sz="quarter" idx="10"/>
          </p:nvPr>
        </p:nvSpPr>
        <p:spPr/>
        <p:txBody>
          <a:bodyPr/>
          <a:lstStyle/>
          <a:p>
            <a:fld id="{8C040D02-B306-954D-BBFE-7F1694EA8F34}" type="slidenum">
              <a:rPr lang="en-US" smtClean="0"/>
              <a:pPr/>
              <a:t>31</a:t>
            </a:fld>
            <a:endParaRPr lang="en-US" dirty="0"/>
          </a:p>
        </p:txBody>
      </p:sp>
      <p:sp>
        <p:nvSpPr>
          <p:cNvPr id="3" name="Footer Placeholder 2">
            <a:extLst>
              <a:ext uri="{FF2B5EF4-FFF2-40B4-BE49-F238E27FC236}">
                <a16:creationId xmlns:a16="http://schemas.microsoft.com/office/drawing/2014/main" id="{E823D807-C33E-976D-0A60-72D9A1AF5F80}"/>
              </a:ext>
            </a:extLst>
          </p:cNvPr>
          <p:cNvSpPr>
            <a:spLocks noGrp="1"/>
          </p:cNvSpPr>
          <p:nvPr>
            <p:ph type="ftr" sz="quarter" idx="11"/>
          </p:nvPr>
        </p:nvSpPr>
        <p:spPr/>
        <p:txBody>
          <a:bodyPr/>
          <a:lstStyle/>
          <a:p>
            <a:r>
              <a:rPr lang="en-US" dirty="0"/>
              <a:t>State of California Department of Social Services, Copyright © 2022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dirty="0"/>
              <a:t>Noticing Descriptions and Interpretations</a:t>
            </a:r>
          </a:p>
        </p:txBody>
      </p:sp>
      <p:pic>
        <p:nvPicPr>
          <p:cNvPr id="98307" name="Picture 3" descr="Picture12"/>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a:xfrm>
            <a:off x="3568700" y="1665288"/>
            <a:ext cx="5467350" cy="4495800"/>
          </a:xfrm>
        </p:spPr>
      </p:pic>
      <p:sp>
        <p:nvSpPr>
          <p:cNvPr id="5" name="Slide Number Placeholder 4">
            <a:extLst>
              <a:ext uri="{FF2B5EF4-FFF2-40B4-BE49-F238E27FC236}">
                <a16:creationId xmlns:a16="http://schemas.microsoft.com/office/drawing/2014/main" id="{6C5C1BB2-15E7-BB77-EE15-A79C88F6A18F}"/>
              </a:ext>
            </a:extLst>
          </p:cNvPr>
          <p:cNvSpPr>
            <a:spLocks noGrp="1"/>
          </p:cNvSpPr>
          <p:nvPr>
            <p:ph type="sldNum" sz="quarter" idx="10"/>
          </p:nvPr>
        </p:nvSpPr>
        <p:spPr/>
        <p:txBody>
          <a:bodyPr/>
          <a:lstStyle/>
          <a:p>
            <a:fld id="{73E63A98-4574-D54E-ADBF-963175478641}" type="slidenum">
              <a:rPr lang="en-US" smtClean="0"/>
              <a:pPr/>
              <a:t>32</a:t>
            </a:fld>
            <a:endParaRPr lang="en-US" dirty="0"/>
          </a:p>
        </p:txBody>
      </p:sp>
      <p:sp>
        <p:nvSpPr>
          <p:cNvPr id="4" name="Footer Placeholder 3">
            <a:extLst>
              <a:ext uri="{FF2B5EF4-FFF2-40B4-BE49-F238E27FC236}">
                <a16:creationId xmlns:a16="http://schemas.microsoft.com/office/drawing/2014/main" id="{77A86CF1-1376-7EAD-40BF-A86DA81E78C9}"/>
              </a:ext>
            </a:extLst>
          </p:cNvPr>
          <p:cNvSpPr>
            <a:spLocks noGrp="1"/>
          </p:cNvSpPr>
          <p:nvPr>
            <p:ph type="ftr" sz="quarter" idx="11"/>
          </p:nvPr>
        </p:nvSpPr>
        <p:spPr/>
        <p:txBody>
          <a:bodyPr/>
          <a:lstStyle/>
          <a:p>
            <a:r>
              <a:rPr lang="en-US" dirty="0"/>
              <a:t>State of California Department of Social Services, Copyright © 2022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dirty="0">
                <a:ea typeface="ＭＳ Ｐゴシック" pitchFamily="-65" charset="-128"/>
              </a:rPr>
              <a:t>Still Photo Observation</a:t>
            </a:r>
          </a:p>
        </p:txBody>
      </p:sp>
      <p:pic>
        <p:nvPicPr>
          <p:cNvPr id="3" name="Content Placeholder 2" descr="two toddlers with toy"/>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2590800" y="1231380"/>
            <a:ext cx="7010401" cy="4052109"/>
          </a:xfrm>
        </p:spPr>
      </p:pic>
      <p:sp>
        <p:nvSpPr>
          <p:cNvPr id="99333" name="Rectangle 5"/>
          <p:cNvSpPr>
            <a:spLocks noGrp="1" noChangeArrowheads="1"/>
          </p:cNvSpPr>
          <p:nvPr>
            <p:ph sz="half" idx="2"/>
          </p:nvPr>
        </p:nvSpPr>
        <p:spPr>
          <a:xfrm>
            <a:off x="3124200" y="5600467"/>
            <a:ext cx="7010401" cy="762000"/>
          </a:xfrm>
        </p:spPr>
        <p:txBody>
          <a:bodyPr/>
          <a:lstStyle/>
          <a:p>
            <a:pPr marL="0" indent="0" eaLnBrk="1" hangingPunct="1">
              <a:lnSpc>
                <a:spcPct val="90000"/>
              </a:lnSpc>
              <a:spcBef>
                <a:spcPct val="50000"/>
              </a:spcBef>
              <a:buSzTx/>
              <a:buNone/>
            </a:pPr>
            <a:r>
              <a:rPr lang="en-US" sz="1600" dirty="0">
                <a:ea typeface="ＭＳ Ｐゴシック" pitchFamily="-65" charset="-128"/>
              </a:rPr>
              <a:t>Adapted by permission, The Art of Awareness © 2000 Deb Curtis and Margie Carter, Redleaf Press. St. Paul, Minnesota, www.redleafpress.org.</a:t>
            </a:r>
          </a:p>
        </p:txBody>
      </p:sp>
      <p:sp>
        <p:nvSpPr>
          <p:cNvPr id="5" name="Footer Placeholder 4">
            <a:extLst>
              <a:ext uri="{FF2B5EF4-FFF2-40B4-BE49-F238E27FC236}">
                <a16:creationId xmlns:a16="http://schemas.microsoft.com/office/drawing/2014/main" id="{1E67A3A4-E71E-BAEA-07F0-7F1D5D8EB5A2}"/>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73DFDDDD-F7BF-8AEC-4040-693BABC6FCA3}"/>
              </a:ext>
            </a:extLst>
          </p:cNvPr>
          <p:cNvSpPr>
            <a:spLocks noGrp="1"/>
          </p:cNvSpPr>
          <p:nvPr>
            <p:ph type="sldNum" sz="quarter" idx="10"/>
          </p:nvPr>
        </p:nvSpPr>
        <p:spPr/>
        <p:txBody>
          <a:bodyPr/>
          <a:lstStyle/>
          <a:p>
            <a:fld id="{8C040D02-B306-954D-BBFE-7F1694EA8F34}" type="slidenum">
              <a:rPr lang="en-US" smtClean="0"/>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sz="4000" dirty="0">
                <a:ea typeface="ＭＳ Ｐゴシック" pitchFamily="-65" charset="-128"/>
              </a:rPr>
              <a:t>Definitions: Descriptive and Interpretive</a:t>
            </a:r>
          </a:p>
        </p:txBody>
      </p:sp>
      <p:sp>
        <p:nvSpPr>
          <p:cNvPr id="2" name="Text Placeholder 1">
            <a:extLst>
              <a:ext uri="{FF2B5EF4-FFF2-40B4-BE49-F238E27FC236}">
                <a16:creationId xmlns:a16="http://schemas.microsoft.com/office/drawing/2014/main" id="{794D28C1-A910-48B9-AA5D-88AAF2B0BA0A}"/>
              </a:ext>
            </a:extLst>
          </p:cNvPr>
          <p:cNvSpPr>
            <a:spLocks noGrp="1"/>
          </p:cNvSpPr>
          <p:nvPr>
            <p:ph type="body" idx="1"/>
          </p:nvPr>
        </p:nvSpPr>
        <p:spPr/>
        <p:txBody>
          <a:bodyPr/>
          <a:lstStyle/>
          <a:p>
            <a:r>
              <a:rPr kumimoji="1" lang="en-US" dirty="0"/>
              <a:t>Descriptive</a:t>
            </a:r>
          </a:p>
        </p:txBody>
      </p:sp>
      <p:sp>
        <p:nvSpPr>
          <p:cNvPr id="48131" name="Rectangle 3"/>
          <p:cNvSpPr>
            <a:spLocks noGrp="1" noChangeArrowheads="1"/>
          </p:cNvSpPr>
          <p:nvPr>
            <p:ph sz="half" idx="2"/>
          </p:nvPr>
        </p:nvSpPr>
        <p:spPr>
          <a:solidFill>
            <a:srgbClr val="FDFFFA"/>
          </a:solidFill>
          <a:ln w="28575">
            <a:solidFill>
              <a:srgbClr val="000066"/>
            </a:solidFill>
          </a:ln>
          <a:effectLst>
            <a:outerShdw blurRad="63500" dist="107763" dir="2700000" algn="ctr" rotWithShape="0">
              <a:schemeClr val="bg2">
                <a:alpha val="74998"/>
              </a:schemeClr>
            </a:outerShdw>
          </a:effectLst>
        </p:spPr>
        <p:txBody>
          <a:bodyPr/>
          <a:lstStyle/>
          <a:p>
            <a:pPr marL="0" indent="0">
              <a:buNone/>
            </a:pPr>
            <a:r>
              <a:rPr lang="en-US" dirty="0">
                <a:ea typeface="ＭＳ Ｐゴシック" pitchFamily="-65" charset="-128"/>
              </a:rPr>
              <a:t>What are the specific details?</a:t>
            </a:r>
          </a:p>
          <a:p>
            <a:pPr marL="0" indent="0">
              <a:buNone/>
            </a:pPr>
            <a:endParaRPr lang="en-US" sz="400" dirty="0">
              <a:ea typeface="ＭＳ Ｐゴシック" pitchFamily="-65" charset="-128"/>
            </a:endParaRPr>
          </a:p>
          <a:p>
            <a:pPr marL="0" indent="0">
              <a:buNone/>
            </a:pPr>
            <a:r>
              <a:rPr lang="en-US" dirty="0">
                <a:ea typeface="ＭＳ Ｐゴシック" pitchFamily="-65" charset="-128"/>
              </a:rPr>
              <a:t>What you actually…</a:t>
            </a:r>
          </a:p>
          <a:p>
            <a:pPr lvl="1">
              <a:lnSpc>
                <a:spcPct val="100000"/>
              </a:lnSpc>
              <a:buClr>
                <a:srgbClr val="352FFF"/>
              </a:buClr>
            </a:pPr>
            <a:r>
              <a:rPr lang="en-US" dirty="0">
                <a:ea typeface="ＭＳ Ｐゴシック" pitchFamily="-65" charset="-128"/>
              </a:rPr>
              <a:t> </a:t>
            </a:r>
            <a:r>
              <a:rPr lang="en-US" sz="2400" dirty="0">
                <a:ea typeface="ＭＳ Ｐゴシック" pitchFamily="-65" charset="-128"/>
              </a:rPr>
              <a:t>Observed</a:t>
            </a:r>
          </a:p>
          <a:p>
            <a:pPr lvl="1">
              <a:lnSpc>
                <a:spcPct val="100000"/>
              </a:lnSpc>
              <a:buClr>
                <a:srgbClr val="352FFF"/>
              </a:buClr>
            </a:pPr>
            <a:r>
              <a:rPr lang="en-US" sz="2400" dirty="0">
                <a:ea typeface="ＭＳ Ｐゴシック" pitchFamily="-65" charset="-128"/>
              </a:rPr>
              <a:t> Read</a:t>
            </a:r>
          </a:p>
          <a:p>
            <a:pPr lvl="1">
              <a:lnSpc>
                <a:spcPct val="100000"/>
              </a:lnSpc>
              <a:buClr>
                <a:srgbClr val="352FFF"/>
              </a:buClr>
            </a:pPr>
            <a:r>
              <a:rPr lang="en-US" sz="2400" dirty="0">
                <a:ea typeface="ＭＳ Ｐゴシック" pitchFamily="-65" charset="-128"/>
              </a:rPr>
              <a:t> Heard</a:t>
            </a:r>
            <a:endParaRPr lang="en-US" sz="700" i="1" dirty="0">
              <a:ea typeface="ＭＳ Ｐゴシック" pitchFamily="-65" charset="-128"/>
            </a:endParaRPr>
          </a:p>
          <a:p>
            <a:pPr marL="0" indent="0">
              <a:buNone/>
            </a:pPr>
            <a:r>
              <a:rPr lang="en-US" i="1" dirty="0">
                <a:ea typeface="ＭＳ Ｐゴシック" pitchFamily="-65" charset="-128"/>
              </a:rPr>
              <a:t>Example: He is holding shirt with one hand and pen in other hand.</a:t>
            </a:r>
          </a:p>
        </p:txBody>
      </p:sp>
      <p:sp>
        <p:nvSpPr>
          <p:cNvPr id="3" name="Text Placeholder 2">
            <a:extLst>
              <a:ext uri="{FF2B5EF4-FFF2-40B4-BE49-F238E27FC236}">
                <a16:creationId xmlns:a16="http://schemas.microsoft.com/office/drawing/2014/main" id="{BB448106-41A9-4889-859C-953C64BC430B}"/>
              </a:ext>
            </a:extLst>
          </p:cNvPr>
          <p:cNvSpPr>
            <a:spLocks noGrp="1"/>
          </p:cNvSpPr>
          <p:nvPr>
            <p:ph type="body" sz="quarter" idx="3"/>
          </p:nvPr>
        </p:nvSpPr>
        <p:spPr/>
        <p:txBody>
          <a:bodyPr/>
          <a:lstStyle/>
          <a:p>
            <a:r>
              <a:rPr kumimoji="1" lang="en-US" dirty="0"/>
              <a:t>Interpretive</a:t>
            </a:r>
          </a:p>
        </p:txBody>
      </p:sp>
      <p:sp>
        <p:nvSpPr>
          <p:cNvPr id="48132" name="Rectangle 4"/>
          <p:cNvSpPr>
            <a:spLocks noGrp="1" noChangeArrowheads="1"/>
          </p:cNvSpPr>
          <p:nvPr>
            <p:ph sz="quarter" idx="4"/>
          </p:nvPr>
        </p:nvSpPr>
        <p:spPr>
          <a:solidFill>
            <a:srgbClr val="FDFFFA"/>
          </a:solidFill>
          <a:ln w="28575">
            <a:solidFill>
              <a:srgbClr val="000066"/>
            </a:solidFill>
          </a:ln>
          <a:effectLst>
            <a:outerShdw blurRad="63500" dist="107763" dir="2700000" algn="ctr" rotWithShape="0">
              <a:schemeClr val="bg2">
                <a:alpha val="74998"/>
              </a:schemeClr>
            </a:outerShdw>
          </a:effectLst>
        </p:spPr>
        <p:txBody>
          <a:bodyPr/>
          <a:lstStyle/>
          <a:p>
            <a:pPr marL="0" indent="0">
              <a:buNone/>
            </a:pPr>
            <a:r>
              <a:rPr lang="en-US" dirty="0">
                <a:ea typeface="ＭＳ Ｐゴシック" pitchFamily="-65" charset="-128"/>
              </a:rPr>
              <a:t>What were your initial reactions?</a:t>
            </a:r>
            <a:endParaRPr lang="en-US" sz="900" dirty="0">
              <a:ea typeface="ＭＳ Ｐゴシック" pitchFamily="-65" charset="-128"/>
            </a:endParaRPr>
          </a:p>
          <a:p>
            <a:pPr marL="0" indent="0">
              <a:buNone/>
            </a:pPr>
            <a:r>
              <a:rPr lang="en-US" dirty="0">
                <a:ea typeface="ＭＳ Ｐゴシック" pitchFamily="-65" charset="-128"/>
              </a:rPr>
              <a:t>How you felt about what you…</a:t>
            </a:r>
          </a:p>
          <a:p>
            <a:pPr lvl="1">
              <a:lnSpc>
                <a:spcPct val="100000"/>
              </a:lnSpc>
              <a:buClr>
                <a:srgbClr val="352FFF"/>
              </a:buClr>
            </a:pPr>
            <a:r>
              <a:rPr lang="en-US" sz="2400" dirty="0">
                <a:ea typeface="ＭＳ Ｐゴシック" pitchFamily="-65" charset="-128"/>
              </a:rPr>
              <a:t> Observed</a:t>
            </a:r>
          </a:p>
          <a:p>
            <a:pPr lvl="1">
              <a:lnSpc>
                <a:spcPct val="100000"/>
              </a:lnSpc>
              <a:buClr>
                <a:srgbClr val="352FFF"/>
              </a:buClr>
            </a:pPr>
            <a:r>
              <a:rPr lang="en-US" sz="2400" dirty="0">
                <a:ea typeface="ＭＳ Ｐゴシック" pitchFamily="-65" charset="-128"/>
              </a:rPr>
              <a:t> Read</a:t>
            </a:r>
          </a:p>
          <a:p>
            <a:pPr lvl="1">
              <a:lnSpc>
                <a:spcPct val="100000"/>
              </a:lnSpc>
              <a:buClr>
                <a:srgbClr val="352FFF"/>
              </a:buClr>
            </a:pPr>
            <a:r>
              <a:rPr lang="en-US" sz="2400" dirty="0">
                <a:ea typeface="ＭＳ Ｐゴシック" pitchFamily="-65" charset="-128"/>
              </a:rPr>
              <a:t> Heard  </a:t>
            </a:r>
            <a:endParaRPr lang="en-US" sz="1000" dirty="0">
              <a:ea typeface="ＭＳ Ｐゴシック" pitchFamily="-65" charset="-128"/>
            </a:endParaRPr>
          </a:p>
          <a:p>
            <a:pPr lvl="1" indent="-687388">
              <a:lnSpc>
                <a:spcPct val="100000"/>
              </a:lnSpc>
              <a:spcBef>
                <a:spcPct val="0"/>
              </a:spcBef>
              <a:buClr>
                <a:srgbClr val="352FFF"/>
              </a:buClr>
              <a:buNone/>
            </a:pPr>
            <a:r>
              <a:rPr lang="en-US" sz="2400" i="1" dirty="0">
                <a:ea typeface="ＭＳ Ｐゴシック" pitchFamily="-65" charset="-128"/>
              </a:rPr>
              <a:t>Example: He looks worried.</a:t>
            </a:r>
          </a:p>
        </p:txBody>
      </p:sp>
      <p:sp>
        <p:nvSpPr>
          <p:cNvPr id="6" name="Footer Placeholder 5">
            <a:extLst>
              <a:ext uri="{FF2B5EF4-FFF2-40B4-BE49-F238E27FC236}">
                <a16:creationId xmlns:a16="http://schemas.microsoft.com/office/drawing/2014/main" id="{8EF96702-4F38-5C9D-6F30-49EB932B1934}"/>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7" name="Slide Number Placeholder 6">
            <a:extLst>
              <a:ext uri="{FF2B5EF4-FFF2-40B4-BE49-F238E27FC236}">
                <a16:creationId xmlns:a16="http://schemas.microsoft.com/office/drawing/2014/main" id="{E73D0148-21C4-F980-AF68-D97CBBB08F3A}"/>
              </a:ext>
            </a:extLst>
          </p:cNvPr>
          <p:cNvSpPr>
            <a:spLocks noGrp="1"/>
          </p:cNvSpPr>
          <p:nvPr>
            <p:ph type="sldNum" sz="quarter" idx="10"/>
          </p:nvPr>
        </p:nvSpPr>
        <p:spPr/>
        <p:txBody>
          <a:bodyPr/>
          <a:lstStyle/>
          <a:p>
            <a:fld id="{D698DA11-AB10-4543-95B4-1E4EFD98611C}" type="slidenum">
              <a:rPr lang="en-US" smtClean="0"/>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dirty="0">
                <a:ea typeface="ＭＳ Ｐゴシック" pitchFamily="-65" charset="-128"/>
              </a:rPr>
              <a:t>Steps to Completing the DRDP </a:t>
            </a:r>
            <a:endParaRPr lang="en-US" sz="2000" i="1" dirty="0">
              <a:solidFill>
                <a:srgbClr val="FFFFFF"/>
              </a:solidFill>
              <a:ea typeface="ＭＳ Ｐゴシック" pitchFamily="-65" charset="-128"/>
            </a:endParaRPr>
          </a:p>
        </p:txBody>
      </p:sp>
      <p:pic>
        <p:nvPicPr>
          <p:cNvPr id="6" name="Content Placeholder 5" descr="stepping stones "/>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819400" y="1752601"/>
            <a:ext cx="6629400" cy="3839801"/>
          </a:xfrm>
          <a:prstGeom prst="rect">
            <a:avLst/>
          </a:prstGeom>
        </p:spPr>
      </p:pic>
      <p:sp>
        <p:nvSpPr>
          <p:cNvPr id="4" name="Footer Placeholder 3">
            <a:extLst>
              <a:ext uri="{FF2B5EF4-FFF2-40B4-BE49-F238E27FC236}">
                <a16:creationId xmlns:a16="http://schemas.microsoft.com/office/drawing/2014/main" id="{69A69A9A-5C21-475F-59DF-DD1FBD6F0678}"/>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EBCF8577-1659-3B1C-679C-F617C6522CB9}"/>
              </a:ext>
            </a:extLst>
          </p:cNvPr>
          <p:cNvSpPr>
            <a:spLocks noGrp="1"/>
          </p:cNvSpPr>
          <p:nvPr>
            <p:ph type="sldNum" sz="quarter" idx="10"/>
          </p:nvPr>
        </p:nvSpPr>
        <p:spPr/>
        <p:txBody>
          <a:bodyPr/>
          <a:lstStyle/>
          <a:p>
            <a:fld id="{73E63A98-4574-D54E-ADBF-963175478641}" type="slidenum">
              <a:rPr lang="en-US" smtClean="0"/>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dirty="0"/>
              <a:t>Complete the Information Page</a:t>
            </a:r>
          </a:p>
        </p:txBody>
      </p:sp>
      <p:pic>
        <p:nvPicPr>
          <p:cNvPr id="5" name="Content Placeholder 4" descr="A screenshot of the information page">
            <a:extLst>
              <a:ext uri="{FF2B5EF4-FFF2-40B4-BE49-F238E27FC236}">
                <a16:creationId xmlns:a16="http://schemas.microsoft.com/office/drawing/2014/main" id="{39D2AD6D-6A6E-A741-A029-E7C204069B6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18886" y="1758065"/>
            <a:ext cx="7766977" cy="4310246"/>
          </a:xfrm>
        </p:spPr>
      </p:pic>
      <p:sp>
        <p:nvSpPr>
          <p:cNvPr id="6" name="Slide Number Placeholder 5">
            <a:extLst>
              <a:ext uri="{FF2B5EF4-FFF2-40B4-BE49-F238E27FC236}">
                <a16:creationId xmlns:a16="http://schemas.microsoft.com/office/drawing/2014/main" id="{FCB4E065-B09E-81DC-BA62-C183F7167538}"/>
              </a:ext>
            </a:extLst>
          </p:cNvPr>
          <p:cNvSpPr>
            <a:spLocks noGrp="1"/>
          </p:cNvSpPr>
          <p:nvPr>
            <p:ph type="sldNum" sz="quarter" idx="10"/>
          </p:nvPr>
        </p:nvSpPr>
        <p:spPr/>
        <p:txBody>
          <a:bodyPr/>
          <a:lstStyle/>
          <a:p>
            <a:fld id="{73E63A98-4574-D54E-ADBF-963175478641}" type="slidenum">
              <a:rPr lang="en-US" smtClean="0"/>
              <a:pPr/>
              <a:t>36</a:t>
            </a:fld>
            <a:endParaRPr lang="en-US" dirty="0"/>
          </a:p>
        </p:txBody>
      </p:sp>
      <p:sp>
        <p:nvSpPr>
          <p:cNvPr id="4" name="Footer Placeholder 3">
            <a:extLst>
              <a:ext uri="{FF2B5EF4-FFF2-40B4-BE49-F238E27FC236}">
                <a16:creationId xmlns:a16="http://schemas.microsoft.com/office/drawing/2014/main" id="{29BFF629-A417-BED9-C917-DC2850364C3D}"/>
              </a:ext>
            </a:extLst>
          </p:cNvPr>
          <p:cNvSpPr>
            <a:spLocks noGrp="1"/>
          </p:cNvSpPr>
          <p:nvPr>
            <p:ph type="ftr" sz="quarter" idx="11"/>
          </p:nvPr>
        </p:nvSpPr>
        <p:spPr/>
        <p:txBody>
          <a:bodyPr/>
          <a:lstStyle/>
          <a:p>
            <a:r>
              <a:rPr lang="en-US" dirty="0"/>
              <a:t>State of California Department of Social Services, Copyright © 2022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E2C5E-CED2-4A21-9F08-3B2CF06F12DC}"/>
              </a:ext>
            </a:extLst>
          </p:cNvPr>
          <p:cNvSpPr>
            <a:spLocks noGrp="1"/>
          </p:cNvSpPr>
          <p:nvPr>
            <p:ph type="title"/>
          </p:nvPr>
        </p:nvSpPr>
        <p:spPr>
          <a:xfrm>
            <a:off x="1669598" y="1451769"/>
            <a:ext cx="2133600" cy="1143000"/>
          </a:xfrm>
        </p:spPr>
        <p:txBody>
          <a:bodyPr/>
          <a:lstStyle/>
          <a:p>
            <a:r>
              <a:rPr lang="en-US" sz="1600" dirty="0"/>
              <a:t>The</a:t>
            </a:r>
            <a:r>
              <a:rPr lang="en-US" dirty="0"/>
              <a:t> Four Ds cont.</a:t>
            </a:r>
          </a:p>
        </p:txBody>
      </p:sp>
      <p:sp>
        <p:nvSpPr>
          <p:cNvPr id="435202" name="Rectangle 2"/>
          <p:cNvSpPr>
            <a:spLocks noChangeArrowheads="1"/>
          </p:cNvSpPr>
          <p:nvPr/>
        </p:nvSpPr>
        <p:spPr bwMode="auto">
          <a:xfrm>
            <a:off x="5791200" y="1219200"/>
            <a:ext cx="2895600" cy="762000"/>
          </a:xfrm>
          <a:prstGeom prst="rect">
            <a:avLst/>
          </a:prstGeom>
          <a:solidFill>
            <a:srgbClr val="000066"/>
          </a:solidFill>
          <a:ln w="9525">
            <a:noFill/>
            <a:miter lim="800000"/>
            <a:headEnd/>
            <a:tailEnd/>
          </a:ln>
        </p:spPr>
        <p:txBody>
          <a:bodyPr>
            <a:prstTxWarp prst="textNoShape">
              <a:avLst/>
            </a:prstTxWarp>
            <a:spAutoFit/>
          </a:bodyPr>
          <a:lstStyle/>
          <a:p>
            <a:pPr marL="0" lvl="4">
              <a:spcBef>
                <a:spcPts val="600"/>
              </a:spcBef>
            </a:pPr>
            <a:r>
              <a:rPr lang="en-US" sz="4400" dirty="0">
                <a:solidFill>
                  <a:srgbClr val="FFCC33"/>
                </a:solidFill>
              </a:rPr>
              <a:t>Definitions</a:t>
            </a:r>
          </a:p>
        </p:txBody>
      </p:sp>
      <p:sp>
        <p:nvSpPr>
          <p:cNvPr id="435203" name="Rectangle 3"/>
          <p:cNvSpPr>
            <a:spLocks noChangeArrowheads="1"/>
          </p:cNvSpPr>
          <p:nvPr/>
        </p:nvSpPr>
        <p:spPr bwMode="auto">
          <a:xfrm>
            <a:off x="4800600" y="2209800"/>
            <a:ext cx="5562600" cy="769938"/>
          </a:xfrm>
          <a:prstGeom prst="rect">
            <a:avLst/>
          </a:prstGeom>
          <a:solidFill>
            <a:srgbClr val="000066"/>
          </a:solidFill>
          <a:ln w="9525">
            <a:noFill/>
            <a:miter lim="800000"/>
            <a:headEnd/>
            <a:tailEnd/>
          </a:ln>
        </p:spPr>
        <p:txBody>
          <a:bodyPr>
            <a:prstTxWarp prst="textNoShape">
              <a:avLst/>
            </a:prstTxWarp>
            <a:spAutoFit/>
          </a:bodyPr>
          <a:lstStyle/>
          <a:p>
            <a:pPr marL="0" lvl="4">
              <a:spcBef>
                <a:spcPts val="600"/>
              </a:spcBef>
            </a:pPr>
            <a:r>
              <a:rPr lang="en-US" sz="4400" dirty="0">
                <a:solidFill>
                  <a:srgbClr val="FFCC33"/>
                </a:solidFill>
              </a:rPr>
              <a:t>Developmental levels</a:t>
            </a:r>
            <a:r>
              <a:rPr lang="en-US" sz="3200" dirty="0">
                <a:solidFill>
                  <a:srgbClr val="FFCC33"/>
                </a:solidFill>
              </a:rPr>
              <a:t> </a:t>
            </a:r>
            <a:endParaRPr lang="en-US" sz="2800" dirty="0">
              <a:solidFill>
                <a:srgbClr val="FFCC33"/>
              </a:solidFill>
            </a:endParaRPr>
          </a:p>
        </p:txBody>
      </p:sp>
      <p:sp>
        <p:nvSpPr>
          <p:cNvPr id="435204" name="Rectangle 4"/>
          <p:cNvSpPr>
            <a:spLocks noChangeArrowheads="1"/>
          </p:cNvSpPr>
          <p:nvPr/>
        </p:nvSpPr>
        <p:spPr bwMode="auto">
          <a:xfrm>
            <a:off x="5486400" y="3208338"/>
            <a:ext cx="3505200" cy="769938"/>
          </a:xfrm>
          <a:prstGeom prst="rect">
            <a:avLst/>
          </a:prstGeom>
          <a:solidFill>
            <a:srgbClr val="000066"/>
          </a:solidFill>
          <a:ln w="9525">
            <a:noFill/>
            <a:miter lim="800000"/>
            <a:headEnd/>
            <a:tailEnd/>
          </a:ln>
        </p:spPr>
        <p:txBody>
          <a:bodyPr>
            <a:prstTxWarp prst="textNoShape">
              <a:avLst/>
            </a:prstTxWarp>
            <a:spAutoFit/>
          </a:bodyPr>
          <a:lstStyle/>
          <a:p>
            <a:pPr marL="0" lvl="4" algn="ctr" defTabSz="400050">
              <a:spcBef>
                <a:spcPct val="50000"/>
              </a:spcBef>
            </a:pPr>
            <a:r>
              <a:rPr lang="en-US" sz="4400" dirty="0">
                <a:solidFill>
                  <a:srgbClr val="FEFFF4"/>
                </a:solidFill>
              </a:rPr>
              <a:t>Descriptors</a:t>
            </a:r>
          </a:p>
        </p:txBody>
      </p:sp>
      <p:sp>
        <p:nvSpPr>
          <p:cNvPr id="435205" name="Rectangle 5"/>
          <p:cNvSpPr>
            <a:spLocks noChangeArrowheads="1"/>
          </p:cNvSpPr>
          <p:nvPr/>
        </p:nvSpPr>
        <p:spPr bwMode="auto">
          <a:xfrm>
            <a:off x="2362200" y="4583421"/>
            <a:ext cx="7848600" cy="1200329"/>
          </a:xfrm>
          <a:prstGeom prst="rect">
            <a:avLst/>
          </a:prstGeom>
          <a:noFill/>
          <a:ln w="9525">
            <a:noFill/>
            <a:miter lim="800000"/>
            <a:headEnd/>
            <a:tailEnd/>
          </a:ln>
        </p:spPr>
        <p:txBody>
          <a:bodyPr wrap="square">
            <a:prstTxWarp prst="textNoShape">
              <a:avLst/>
            </a:prstTxWarp>
            <a:spAutoFit/>
          </a:bodyPr>
          <a:lstStyle/>
          <a:p>
            <a:pPr algn="ctr" eaLnBrk="0" hangingPunct="0"/>
            <a:r>
              <a:rPr lang="en-US" sz="2400" b="1" i="1" dirty="0"/>
              <a:t>LOOK to the 4 Ds:</a:t>
            </a:r>
          </a:p>
          <a:p>
            <a:pPr algn="ctr" eaLnBrk="0" hangingPunct="0"/>
            <a:r>
              <a:rPr lang="en-US" sz="2400" b="1" i="1" dirty="0"/>
              <a:t>Domains, definitions, developmental levels, and </a:t>
            </a:r>
          </a:p>
          <a:p>
            <a:pPr algn="ctr" eaLnBrk="0" hangingPunct="0"/>
            <a:r>
              <a:rPr lang="en-US" sz="2400" b="1" i="1" dirty="0"/>
              <a:t>descriptors to clarify the intent of each measure.</a:t>
            </a:r>
          </a:p>
        </p:txBody>
      </p:sp>
      <p:pic>
        <p:nvPicPr>
          <p:cNvPr id="102406" name="Picture 14" descr="MCj0428455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2812" y="685800"/>
            <a:ext cx="2701925" cy="2743200"/>
          </a:xfrm>
          <a:prstGeom prst="rect">
            <a:avLst/>
          </a:prstGeom>
          <a:noFill/>
          <a:ln w="9525">
            <a:noFill/>
            <a:miter lim="800000"/>
            <a:headEnd/>
            <a:tailEnd/>
          </a:ln>
        </p:spPr>
      </p:pic>
      <p:sp>
        <p:nvSpPr>
          <p:cNvPr id="102407" name="Text Box 15"/>
          <p:cNvSpPr txBox="1">
            <a:spLocks noChangeArrowheads="1"/>
          </p:cNvSpPr>
          <p:nvPr/>
        </p:nvSpPr>
        <p:spPr bwMode="auto">
          <a:xfrm>
            <a:off x="1767569" y="979942"/>
            <a:ext cx="2133600" cy="2308225"/>
          </a:xfrm>
          <a:prstGeom prst="rect">
            <a:avLst/>
          </a:prstGeom>
          <a:solidFill>
            <a:srgbClr val="FEFBE0"/>
          </a:solidFill>
          <a:ln w="9525">
            <a:noFill/>
            <a:miter lim="800000"/>
            <a:headEnd/>
            <a:tailEnd/>
          </a:ln>
        </p:spPr>
        <p:txBody>
          <a:bodyPr>
            <a:prstTxWarp prst="textNoShape">
              <a:avLst/>
            </a:prstTxWarp>
            <a:spAutoFit/>
          </a:bodyPr>
          <a:lstStyle/>
          <a:p>
            <a:pPr algn="ctr">
              <a:spcBef>
                <a:spcPct val="50000"/>
              </a:spcBef>
            </a:pPr>
            <a:r>
              <a:rPr lang="en-US" sz="4800" dirty="0">
                <a:solidFill>
                  <a:srgbClr val="CC0000"/>
                </a:solidFill>
              </a:rPr>
              <a:t>The Four  Ds</a:t>
            </a:r>
          </a:p>
        </p:txBody>
      </p:sp>
      <p:sp>
        <p:nvSpPr>
          <p:cNvPr id="102408" name="Rectangle 9"/>
          <p:cNvSpPr>
            <a:spLocks noChangeArrowheads="1"/>
          </p:cNvSpPr>
          <p:nvPr/>
        </p:nvSpPr>
        <p:spPr bwMode="auto">
          <a:xfrm>
            <a:off x="5943600" y="228600"/>
            <a:ext cx="2590800" cy="769938"/>
          </a:xfrm>
          <a:prstGeom prst="rect">
            <a:avLst/>
          </a:prstGeom>
          <a:solidFill>
            <a:srgbClr val="000066"/>
          </a:solidFill>
          <a:ln w="9525">
            <a:noFill/>
            <a:miter lim="800000"/>
            <a:headEnd/>
            <a:tailEnd/>
          </a:ln>
        </p:spPr>
        <p:txBody>
          <a:bodyPr>
            <a:prstTxWarp prst="textNoShape">
              <a:avLst/>
            </a:prstTxWarp>
            <a:spAutoFit/>
          </a:bodyPr>
          <a:lstStyle/>
          <a:p>
            <a:pPr marL="0" lvl="4">
              <a:spcBef>
                <a:spcPts val="600"/>
              </a:spcBef>
            </a:pPr>
            <a:r>
              <a:rPr lang="en-US" sz="4400" dirty="0">
                <a:solidFill>
                  <a:srgbClr val="FFCC33"/>
                </a:solidFill>
              </a:rPr>
              <a:t>Domains</a:t>
            </a:r>
          </a:p>
        </p:txBody>
      </p:sp>
      <p:sp>
        <p:nvSpPr>
          <p:cNvPr id="5" name="Footer Placeholder 4">
            <a:extLst>
              <a:ext uri="{FF2B5EF4-FFF2-40B4-BE49-F238E27FC236}">
                <a16:creationId xmlns:a16="http://schemas.microsoft.com/office/drawing/2014/main" id="{73410780-9039-F431-3239-0F28EE92C90F}"/>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5D2E19D1-46A6-A1B7-555C-91FA42FEE1D0}"/>
              </a:ext>
            </a:extLst>
          </p:cNvPr>
          <p:cNvSpPr>
            <a:spLocks noGrp="1"/>
          </p:cNvSpPr>
          <p:nvPr>
            <p:ph type="sldNum" sz="quarter" idx="10"/>
          </p:nvPr>
        </p:nvSpPr>
        <p:spPr/>
        <p:txBody>
          <a:bodyPr/>
          <a:lstStyle/>
          <a:p>
            <a:fld id="{C46CC620-72C9-4F49-AA36-D2700C836364}" type="slidenum">
              <a:rPr lang="en-US" smtClean="0"/>
              <a:pPr/>
              <a:t>37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35202"/>
                                        </p:tgtEl>
                                        <p:attrNameLst>
                                          <p:attrName>style.visibility</p:attrName>
                                        </p:attrNameLst>
                                      </p:cBhvr>
                                      <p:to>
                                        <p:strVal val="visible"/>
                                      </p:to>
                                    </p:set>
                                    <p:anim calcmode="lin" valueType="num">
                                      <p:cBhvr>
                                        <p:cTn id="7" dur="1000" fill="hold"/>
                                        <p:tgtEl>
                                          <p:spTgt spid="435202"/>
                                        </p:tgtEl>
                                        <p:attrNameLst>
                                          <p:attrName>ppt_w</p:attrName>
                                        </p:attrNameLst>
                                      </p:cBhvr>
                                      <p:tavLst>
                                        <p:tav tm="0">
                                          <p:val>
                                            <p:fltVal val="0"/>
                                          </p:val>
                                        </p:tav>
                                        <p:tav tm="100000">
                                          <p:val>
                                            <p:strVal val="#ppt_w"/>
                                          </p:val>
                                        </p:tav>
                                      </p:tavLst>
                                    </p:anim>
                                    <p:anim calcmode="lin" valueType="num">
                                      <p:cBhvr>
                                        <p:cTn id="8" dur="1000" fill="hold"/>
                                        <p:tgtEl>
                                          <p:spTgt spid="435202"/>
                                        </p:tgtEl>
                                        <p:attrNameLst>
                                          <p:attrName>ppt_h</p:attrName>
                                        </p:attrNameLst>
                                      </p:cBhvr>
                                      <p:tavLst>
                                        <p:tav tm="0">
                                          <p:val>
                                            <p:fltVal val="0"/>
                                          </p:val>
                                        </p:tav>
                                        <p:tav tm="100000">
                                          <p:val>
                                            <p:strVal val="#ppt_h"/>
                                          </p:val>
                                        </p:tav>
                                      </p:tavLst>
                                    </p:anim>
                                    <p:anim calcmode="lin" valueType="num">
                                      <p:cBhvr>
                                        <p:cTn id="9" dur="1000" fill="hold"/>
                                        <p:tgtEl>
                                          <p:spTgt spid="435202"/>
                                        </p:tgtEl>
                                        <p:attrNameLst>
                                          <p:attrName>style.rotation</p:attrName>
                                        </p:attrNameLst>
                                      </p:cBhvr>
                                      <p:tavLst>
                                        <p:tav tm="0">
                                          <p:val>
                                            <p:fltVal val="90"/>
                                          </p:val>
                                        </p:tav>
                                        <p:tav tm="100000">
                                          <p:val>
                                            <p:fltVal val="0"/>
                                          </p:val>
                                        </p:tav>
                                      </p:tavLst>
                                    </p:anim>
                                    <p:animEffect transition="in" filter="fade">
                                      <p:cBhvr>
                                        <p:cTn id="10" dur="1000"/>
                                        <p:tgtEl>
                                          <p:spTgt spid="43520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435203"/>
                                        </p:tgtEl>
                                        <p:attrNameLst>
                                          <p:attrName>style.visibility</p:attrName>
                                        </p:attrNameLst>
                                      </p:cBhvr>
                                      <p:to>
                                        <p:strVal val="visible"/>
                                      </p:to>
                                    </p:set>
                                    <p:anim calcmode="lin" valueType="num">
                                      <p:cBhvr>
                                        <p:cTn id="15" dur="1000" fill="hold"/>
                                        <p:tgtEl>
                                          <p:spTgt spid="435203"/>
                                        </p:tgtEl>
                                        <p:attrNameLst>
                                          <p:attrName>ppt_w</p:attrName>
                                        </p:attrNameLst>
                                      </p:cBhvr>
                                      <p:tavLst>
                                        <p:tav tm="0">
                                          <p:val>
                                            <p:fltVal val="0"/>
                                          </p:val>
                                        </p:tav>
                                        <p:tav tm="100000">
                                          <p:val>
                                            <p:strVal val="#ppt_w"/>
                                          </p:val>
                                        </p:tav>
                                      </p:tavLst>
                                    </p:anim>
                                    <p:anim calcmode="lin" valueType="num">
                                      <p:cBhvr>
                                        <p:cTn id="16" dur="1000" fill="hold"/>
                                        <p:tgtEl>
                                          <p:spTgt spid="435203"/>
                                        </p:tgtEl>
                                        <p:attrNameLst>
                                          <p:attrName>ppt_h</p:attrName>
                                        </p:attrNameLst>
                                      </p:cBhvr>
                                      <p:tavLst>
                                        <p:tav tm="0">
                                          <p:val>
                                            <p:fltVal val="0"/>
                                          </p:val>
                                        </p:tav>
                                        <p:tav tm="100000">
                                          <p:val>
                                            <p:strVal val="#ppt_h"/>
                                          </p:val>
                                        </p:tav>
                                      </p:tavLst>
                                    </p:anim>
                                    <p:anim calcmode="lin" valueType="num">
                                      <p:cBhvr>
                                        <p:cTn id="17" dur="1000" fill="hold"/>
                                        <p:tgtEl>
                                          <p:spTgt spid="435203"/>
                                        </p:tgtEl>
                                        <p:attrNameLst>
                                          <p:attrName>style.rotation</p:attrName>
                                        </p:attrNameLst>
                                      </p:cBhvr>
                                      <p:tavLst>
                                        <p:tav tm="0">
                                          <p:val>
                                            <p:fltVal val="90"/>
                                          </p:val>
                                        </p:tav>
                                        <p:tav tm="100000">
                                          <p:val>
                                            <p:fltVal val="0"/>
                                          </p:val>
                                        </p:tav>
                                      </p:tavLst>
                                    </p:anim>
                                    <p:animEffect transition="in" filter="fade">
                                      <p:cBhvr>
                                        <p:cTn id="18" dur="1000"/>
                                        <p:tgtEl>
                                          <p:spTgt spid="43520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435204"/>
                                        </p:tgtEl>
                                        <p:attrNameLst>
                                          <p:attrName>style.visibility</p:attrName>
                                        </p:attrNameLst>
                                      </p:cBhvr>
                                      <p:to>
                                        <p:strVal val="visible"/>
                                      </p:to>
                                    </p:set>
                                    <p:anim calcmode="lin" valueType="num">
                                      <p:cBhvr>
                                        <p:cTn id="23" dur="1000" fill="hold"/>
                                        <p:tgtEl>
                                          <p:spTgt spid="435204"/>
                                        </p:tgtEl>
                                        <p:attrNameLst>
                                          <p:attrName>ppt_w</p:attrName>
                                        </p:attrNameLst>
                                      </p:cBhvr>
                                      <p:tavLst>
                                        <p:tav tm="0">
                                          <p:val>
                                            <p:fltVal val="0"/>
                                          </p:val>
                                        </p:tav>
                                        <p:tav tm="100000">
                                          <p:val>
                                            <p:strVal val="#ppt_w"/>
                                          </p:val>
                                        </p:tav>
                                      </p:tavLst>
                                    </p:anim>
                                    <p:anim calcmode="lin" valueType="num">
                                      <p:cBhvr>
                                        <p:cTn id="24" dur="1000" fill="hold"/>
                                        <p:tgtEl>
                                          <p:spTgt spid="435204"/>
                                        </p:tgtEl>
                                        <p:attrNameLst>
                                          <p:attrName>ppt_h</p:attrName>
                                        </p:attrNameLst>
                                      </p:cBhvr>
                                      <p:tavLst>
                                        <p:tav tm="0">
                                          <p:val>
                                            <p:fltVal val="0"/>
                                          </p:val>
                                        </p:tav>
                                        <p:tav tm="100000">
                                          <p:val>
                                            <p:strVal val="#ppt_h"/>
                                          </p:val>
                                        </p:tav>
                                      </p:tavLst>
                                    </p:anim>
                                    <p:anim calcmode="lin" valueType="num">
                                      <p:cBhvr>
                                        <p:cTn id="25" dur="1000" fill="hold"/>
                                        <p:tgtEl>
                                          <p:spTgt spid="435204"/>
                                        </p:tgtEl>
                                        <p:attrNameLst>
                                          <p:attrName>style.rotation</p:attrName>
                                        </p:attrNameLst>
                                      </p:cBhvr>
                                      <p:tavLst>
                                        <p:tav tm="0">
                                          <p:val>
                                            <p:fltVal val="90"/>
                                          </p:val>
                                        </p:tav>
                                        <p:tav tm="100000">
                                          <p:val>
                                            <p:fltVal val="0"/>
                                          </p:val>
                                        </p:tav>
                                      </p:tavLst>
                                    </p:anim>
                                    <p:animEffect transition="in" filter="fade">
                                      <p:cBhvr>
                                        <p:cTn id="26" dur="1000"/>
                                        <p:tgtEl>
                                          <p:spTgt spid="43520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35205"/>
                                        </p:tgtEl>
                                        <p:attrNameLst>
                                          <p:attrName>style.visibility</p:attrName>
                                        </p:attrNameLst>
                                      </p:cBhvr>
                                      <p:to>
                                        <p:strVal val="visible"/>
                                      </p:to>
                                    </p:set>
                                    <p:animEffect transition="in" filter="dissolve">
                                      <p:cBhvr>
                                        <p:cTn id="31" dur="500"/>
                                        <p:tgtEl>
                                          <p:spTgt spid="435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animBg="1"/>
      <p:bldP spid="435203" grpId="0" animBg="1"/>
      <p:bldP spid="435204" grpId="0" animBg="1"/>
      <p:bldP spid="43520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1CDA17-A81D-477A-9836-4E33B33FE53A}"/>
              </a:ext>
            </a:extLst>
          </p:cNvPr>
          <p:cNvSpPr>
            <a:spLocks noGrp="1"/>
          </p:cNvSpPr>
          <p:nvPr>
            <p:ph type="title" sz="quarter"/>
          </p:nvPr>
        </p:nvSpPr>
        <p:spPr/>
        <p:txBody>
          <a:bodyPr/>
          <a:lstStyle/>
          <a:p>
            <a:r>
              <a:rPr lang="en-US" dirty="0">
                <a:ea typeface="Arial" pitchFamily="-65" charset="0"/>
                <a:cs typeface="Arial" pitchFamily="-65" charset="0"/>
              </a:rPr>
              <a:t>A Deeper Look at the Descriptors </a:t>
            </a:r>
            <a:endParaRPr lang="en-US" dirty="0"/>
          </a:p>
        </p:txBody>
      </p:sp>
      <p:sp>
        <p:nvSpPr>
          <p:cNvPr id="4" name="Content Placeholder 3">
            <a:extLst>
              <a:ext uri="{FF2B5EF4-FFF2-40B4-BE49-F238E27FC236}">
                <a16:creationId xmlns:a16="http://schemas.microsoft.com/office/drawing/2014/main" id="{191737F3-AEFE-4C4A-B518-BBB063D40D45}"/>
              </a:ext>
            </a:extLst>
          </p:cNvPr>
          <p:cNvSpPr>
            <a:spLocks noGrp="1"/>
          </p:cNvSpPr>
          <p:nvPr>
            <p:ph sz="quarter" idx="3"/>
          </p:nvPr>
        </p:nvSpPr>
        <p:spPr>
          <a:xfrm>
            <a:off x="1117600" y="1796911"/>
            <a:ext cx="10541000" cy="1304926"/>
          </a:xfrm>
        </p:spPr>
        <p:txBody>
          <a:bodyPr/>
          <a:lstStyle/>
          <a:p>
            <a:pPr marL="0" indent="0">
              <a:buNone/>
            </a:pPr>
            <a:r>
              <a:rPr lang="en-US" sz="2800" dirty="0"/>
              <a:t>Each developmental level has a </a:t>
            </a:r>
            <a:r>
              <a:rPr lang="en-US" sz="2800" b="1" dirty="0"/>
              <a:t>descriptor</a:t>
            </a:r>
            <a:r>
              <a:rPr lang="en-US" sz="2800" dirty="0"/>
              <a:t> that defines the behaviors that would be observed if a child were at that developmental level.</a:t>
            </a:r>
          </a:p>
        </p:txBody>
      </p:sp>
      <p:pic>
        <p:nvPicPr>
          <p:cNvPr id="10" name="Content Placeholder 9" descr="Screen Shot cognitive measure 7"/>
          <p:cNvPicPr>
            <a:picLocks noGrp="1" noChangeAspect="1"/>
          </p:cNvPicPr>
          <p:nvPr>
            <p:ph sz="quarter" idx="1"/>
          </p:nvPr>
        </p:nvPicPr>
        <p:blipFill rotWithShape="1">
          <a:blip r:embed="rId3" cstate="screen">
            <a:extLst>
              <a:ext uri="{28A0092B-C50C-407E-A947-70E740481C1C}">
                <a14:useLocalDpi xmlns:a14="http://schemas.microsoft.com/office/drawing/2010/main"/>
              </a:ext>
            </a:extLst>
          </a:blip>
          <a:stretch/>
        </p:blipFill>
        <p:spPr>
          <a:xfrm>
            <a:off x="2104663" y="3213855"/>
            <a:ext cx="8389074" cy="2171700"/>
          </a:xfrm>
          <a:prstGeom prst="rect">
            <a:avLst/>
          </a:prstGeom>
        </p:spPr>
      </p:pic>
      <p:sp>
        <p:nvSpPr>
          <p:cNvPr id="14" name="Rounded Rectangular Callout 12">
            <a:extLst>
              <a:ext uri="{FF2B5EF4-FFF2-40B4-BE49-F238E27FC236}">
                <a16:creationId xmlns:a16="http://schemas.microsoft.com/office/drawing/2014/main" id="{6F60A3F8-F90B-4A75-A2C0-696EFC8E21CB}"/>
              </a:ext>
            </a:extLst>
          </p:cNvPr>
          <p:cNvSpPr>
            <a:spLocks noGrp="1" noChangeArrowheads="1"/>
          </p:cNvSpPr>
          <p:nvPr>
            <p:ph sz="quarter" idx="2"/>
          </p:nvPr>
        </p:nvSpPr>
        <p:spPr bwMode="auto">
          <a:xfrm>
            <a:off x="7323871" y="5475801"/>
            <a:ext cx="2057400" cy="592698"/>
          </a:xfrm>
          <a:prstGeom prst="wedgeRoundRectCallout">
            <a:avLst>
              <a:gd name="adj1" fmla="val -25939"/>
              <a:gd name="adj2" fmla="val -131987"/>
              <a:gd name="adj3" fmla="val 16667"/>
            </a:avLst>
          </a:prstGeom>
          <a:gradFill rotWithShape="1">
            <a:gsLst>
              <a:gs pos="0">
                <a:srgbClr val="FFFF90"/>
              </a:gs>
              <a:gs pos="100000">
                <a:srgbClr val="FFFF70"/>
              </a:gs>
            </a:gsLst>
            <a:lin ang="5400000"/>
          </a:gradFill>
          <a:ln w="9525">
            <a:solidFill>
              <a:schemeClr val="tx1"/>
            </a:solidFill>
            <a:miter lim="800000"/>
            <a:headEnd/>
            <a:tailEnd/>
          </a:ln>
          <a:effectLst>
            <a:outerShdw dist="23000" dir="5400000" rotWithShape="0">
              <a:srgbClr val="808080">
                <a:alpha val="34999"/>
              </a:srgbClr>
            </a:outerShdw>
          </a:effectLst>
        </p:spPr>
        <p:txBody>
          <a:bodyPr anchor="ctr"/>
          <a:lstStyle/>
          <a:p>
            <a:pPr marL="0" indent="0" algn="ctr">
              <a:buNone/>
              <a:defRPr/>
            </a:pPr>
            <a:r>
              <a:rPr lang="en-US" sz="2400" b="1" i="1" dirty="0">
                <a:latin typeface="Arial" charset="0"/>
                <a:ea typeface="+mn-ea"/>
                <a:cs typeface="+mn-cs"/>
              </a:rPr>
              <a:t>Descriptor</a:t>
            </a:r>
          </a:p>
        </p:txBody>
      </p:sp>
      <p:pic>
        <p:nvPicPr>
          <p:cNvPr id="15" name="Picture 6">
            <a:extLst>
              <a:ext uri="{FF2B5EF4-FFF2-40B4-BE49-F238E27FC236}">
                <a16:creationId xmlns:a16="http://schemas.microsoft.com/office/drawing/2014/main" id="{1BD6CA89-4C68-4A8F-8341-25C0627E9E1D}"/>
              </a:ext>
              <a:ext uri="{C183D7F6-B498-43B3-948B-1728B52AA6E4}">
                <adec:decorative xmlns:adec="http://schemas.microsoft.com/office/drawing/2017/decorative" val="1"/>
              </a:ext>
            </a:extLst>
          </p:cNvPr>
          <p:cNvPicPr>
            <a:picLocks noGrp="1" noChangeAspect="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9750425" y="411676"/>
            <a:ext cx="2085975" cy="1304925"/>
          </a:xfrm>
          <a:prstGeom prst="rect">
            <a:avLst/>
          </a:prstGeom>
          <a:noFill/>
          <a:ln w="9525">
            <a:noFill/>
            <a:miter lim="800000"/>
            <a:headEnd/>
            <a:tailEnd/>
          </a:ln>
        </p:spPr>
      </p:pic>
      <p:sp>
        <p:nvSpPr>
          <p:cNvPr id="5" name="Footer Placeholder 4">
            <a:extLst>
              <a:ext uri="{FF2B5EF4-FFF2-40B4-BE49-F238E27FC236}">
                <a16:creationId xmlns:a16="http://schemas.microsoft.com/office/drawing/2014/main" id="{DCBB1FCA-92DF-A9C3-51C7-BA2E283820F1}"/>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7" name="Slide Number Placeholder 6">
            <a:extLst>
              <a:ext uri="{FF2B5EF4-FFF2-40B4-BE49-F238E27FC236}">
                <a16:creationId xmlns:a16="http://schemas.microsoft.com/office/drawing/2014/main" id="{186B7BA0-58A8-17FC-FD81-409D07FF088B}"/>
              </a:ext>
            </a:extLst>
          </p:cNvPr>
          <p:cNvSpPr>
            <a:spLocks noGrp="1"/>
          </p:cNvSpPr>
          <p:nvPr>
            <p:ph type="sldNum" sz="quarter" idx="10"/>
          </p:nvPr>
        </p:nvSpPr>
        <p:spPr/>
        <p:txBody>
          <a:bodyPr/>
          <a:lstStyle/>
          <a:p>
            <a:fld id="{8A163CCF-A911-4242-B0B2-7CDFEB4D4F6D}" type="slidenum">
              <a:rPr lang="en-US" smtClean="0"/>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dirty="0">
                <a:solidFill>
                  <a:srgbClr val="B3B3B3"/>
                </a:solidFill>
                <a:effectLst>
                  <a:outerShdw blurRad="38100" dist="38100" dir="2700000" algn="tl">
                    <a:srgbClr val="000000"/>
                  </a:outerShdw>
                </a:effectLst>
                <a:latin typeface="Arial" charset="0"/>
                <a:ea typeface="ＭＳ Ｐゴシック" charset="0"/>
                <a:cs typeface="ＭＳ Ｐゴシック" charset="0"/>
              </a:rPr>
              <a:t>Using the Descriptor</a:t>
            </a:r>
          </a:p>
        </p:txBody>
      </p:sp>
      <p:sp>
        <p:nvSpPr>
          <p:cNvPr id="3" name="Content Placeholder 2"/>
          <p:cNvSpPr>
            <a:spLocks noGrp="1"/>
          </p:cNvSpPr>
          <p:nvPr>
            <p:ph sz="half" idx="1"/>
          </p:nvPr>
        </p:nvSpPr>
        <p:spPr>
          <a:xfrm>
            <a:off x="3124200" y="2743201"/>
            <a:ext cx="6477000" cy="2193925"/>
          </a:xfrm>
          <a:solidFill>
            <a:schemeClr val="accent1">
              <a:lumMod val="60000"/>
              <a:lumOff val="40000"/>
            </a:schemeClr>
          </a:solidFill>
        </p:spPr>
        <p:txBody>
          <a:bodyPr/>
          <a:lstStyle/>
          <a:p>
            <a:pPr marL="0" indent="0" eaLnBrk="1" hangingPunct="1">
              <a:buNone/>
              <a:defRPr/>
            </a:pPr>
            <a:r>
              <a:rPr lang="en-US" dirty="0">
                <a:ea typeface="Arial" pitchFamily="-84" charset="0"/>
                <a:cs typeface="Arial" pitchFamily="-84" charset="0"/>
              </a:rPr>
              <a:t>If the descriptor has </a:t>
            </a:r>
            <a:r>
              <a:rPr lang="en-US" b="1" dirty="0">
                <a:ea typeface="Arial" pitchFamily="-84" charset="0"/>
                <a:cs typeface="Arial" pitchFamily="-84" charset="0"/>
              </a:rPr>
              <a:t>;</a:t>
            </a:r>
            <a:r>
              <a:rPr lang="en-US" dirty="0">
                <a:ea typeface="Arial" pitchFamily="-84" charset="0"/>
                <a:cs typeface="Arial" pitchFamily="-84" charset="0"/>
              </a:rPr>
              <a:t> followed by </a:t>
            </a:r>
            <a:r>
              <a:rPr lang="en-US" b="1" dirty="0">
                <a:ea typeface="Arial" pitchFamily="-84" charset="0"/>
                <a:cs typeface="Arial" pitchFamily="-84" charset="0"/>
              </a:rPr>
              <a:t>and</a:t>
            </a:r>
            <a:r>
              <a:rPr lang="en-US" i="1" dirty="0">
                <a:ea typeface="Arial" pitchFamily="-84" charset="0"/>
                <a:cs typeface="Arial" pitchFamily="-84" charset="0"/>
              </a:rPr>
              <a:t>,</a:t>
            </a:r>
            <a:r>
              <a:rPr lang="en-US" dirty="0">
                <a:ea typeface="Arial" pitchFamily="-84" charset="0"/>
                <a:cs typeface="Arial" pitchFamily="-84" charset="0"/>
              </a:rPr>
              <a:t>  the child </a:t>
            </a:r>
            <a:r>
              <a:rPr lang="en-US" u="sng" dirty="0">
                <a:ea typeface="Arial" pitchFamily="-84" charset="0"/>
                <a:cs typeface="Arial" pitchFamily="-84" charset="0"/>
              </a:rPr>
              <a:t>must</a:t>
            </a:r>
            <a:r>
              <a:rPr lang="en-US" dirty="0">
                <a:ea typeface="Arial" pitchFamily="-84" charset="0"/>
                <a:cs typeface="Arial" pitchFamily="-84" charset="0"/>
              </a:rPr>
              <a:t> demonstrate all the behaviors, </a:t>
            </a:r>
            <a:r>
              <a:rPr lang="en-US" u="sng" dirty="0">
                <a:ea typeface="Arial" pitchFamily="-84" charset="0"/>
                <a:cs typeface="Arial" pitchFamily="-84" charset="0"/>
              </a:rPr>
              <a:t>but not necessarily</a:t>
            </a:r>
            <a:r>
              <a:rPr lang="en-US" dirty="0">
                <a:ea typeface="Arial" pitchFamily="-84" charset="0"/>
                <a:cs typeface="Arial" pitchFamily="-84" charset="0"/>
              </a:rPr>
              <a:t> during the same observation.</a:t>
            </a:r>
          </a:p>
        </p:txBody>
      </p:sp>
      <p:pic>
        <p:nvPicPr>
          <p:cNvPr id="315394" name="Picture 2">
            <a:extLs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15201" y="4953001"/>
            <a:ext cx="1774825"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Screen Shot measure cog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14061" y="1"/>
            <a:ext cx="9128126" cy="2410239"/>
          </a:xfrm>
          <a:prstGeom prst="rect">
            <a:avLst/>
          </a:prstGeom>
        </p:spPr>
      </p:pic>
      <p:sp>
        <p:nvSpPr>
          <p:cNvPr id="7" name="Footer Placeholder 6">
            <a:extLst>
              <a:ext uri="{FF2B5EF4-FFF2-40B4-BE49-F238E27FC236}">
                <a16:creationId xmlns:a16="http://schemas.microsoft.com/office/drawing/2014/main" id="{02613406-5DC5-CDF7-CC3E-C46200B7D071}"/>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8" name="Slide Number Placeholder 7">
            <a:extLst>
              <a:ext uri="{FF2B5EF4-FFF2-40B4-BE49-F238E27FC236}">
                <a16:creationId xmlns:a16="http://schemas.microsoft.com/office/drawing/2014/main" id="{023F6330-F4BF-5BDC-B3F2-F1FDDD3E9B02}"/>
              </a:ext>
            </a:extLst>
          </p:cNvPr>
          <p:cNvSpPr>
            <a:spLocks noGrp="1"/>
          </p:cNvSpPr>
          <p:nvPr>
            <p:ph type="sldNum" sz="quarter" idx="10"/>
          </p:nvPr>
        </p:nvSpPr>
        <p:spPr/>
        <p:txBody>
          <a:bodyPr/>
          <a:lstStyle/>
          <a:p>
            <a:fld id="{8C040D02-B306-954D-BBFE-7F1694EA8F34}" type="slidenum">
              <a:rPr lang="en-US" smtClean="0"/>
              <a:pPr/>
              <a:t>39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5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dirty="0">
                <a:ea typeface="ＭＳ Ｐゴシック" pitchFamily="-65" charset="-128"/>
              </a:rPr>
              <a:t>Collected documentation includes:</a:t>
            </a:r>
          </a:p>
        </p:txBody>
      </p:sp>
      <p:pic>
        <p:nvPicPr>
          <p:cNvPr id="10" name="Content Placeholder 9" descr="Collected documentation ">
            <a:extLst>
              <a:ext uri="{FF2B5EF4-FFF2-40B4-BE49-F238E27FC236}">
                <a16:creationId xmlns:a16="http://schemas.microsoft.com/office/drawing/2014/main" id="{C1DFDF08-CB71-4536-A337-45E6ABA5061D}"/>
              </a:ext>
            </a:extLst>
          </p:cNvPr>
          <p:cNvPicPr>
            <a:picLocks noGrp="1" noChangeAspect="1"/>
          </p:cNvPicPr>
          <p:nvPr>
            <p:ph sz="half" idx="1"/>
          </p:nvPr>
        </p:nvPicPr>
        <p:blipFill>
          <a:blip r:embed="rId3"/>
          <a:stretch>
            <a:fillRect/>
          </a:stretch>
        </p:blipFill>
        <p:spPr>
          <a:xfrm>
            <a:off x="2362200" y="1403470"/>
            <a:ext cx="3810000" cy="4660660"/>
          </a:xfrm>
        </p:spPr>
      </p:pic>
      <p:sp>
        <p:nvSpPr>
          <p:cNvPr id="71683" name="Rectangle 3"/>
          <p:cNvSpPr>
            <a:spLocks noGrp="1" noChangeArrowheads="1"/>
          </p:cNvSpPr>
          <p:nvPr>
            <p:ph sz="half" idx="2"/>
          </p:nvPr>
        </p:nvSpPr>
        <p:spPr/>
        <p:txBody>
          <a:bodyPr/>
          <a:lstStyle/>
          <a:p>
            <a:pPr marL="292100" indent="-292100" eaLnBrk="1" hangingPunct="1"/>
            <a:r>
              <a:rPr lang="en-US" dirty="0">
                <a:ea typeface="ＭＳ Ｐゴシック" pitchFamily="-65" charset="-128"/>
              </a:rPr>
              <a:t>Anecdotal notes</a:t>
            </a:r>
          </a:p>
          <a:p>
            <a:pPr marL="292100" indent="-292100" eaLnBrk="1" hangingPunct="1"/>
            <a:r>
              <a:rPr lang="en-US" dirty="0">
                <a:ea typeface="ＭＳ Ｐゴシック" pitchFamily="-65" charset="-128"/>
              </a:rPr>
              <a:t>Photos</a:t>
            </a:r>
          </a:p>
          <a:p>
            <a:pPr marL="292100" indent="-292100" eaLnBrk="1" hangingPunct="1"/>
            <a:r>
              <a:rPr lang="en-US" dirty="0">
                <a:ea typeface="ＭＳ Ｐゴシック" pitchFamily="-65" charset="-128"/>
              </a:rPr>
              <a:t>Work samples</a:t>
            </a:r>
          </a:p>
          <a:p>
            <a:pPr marL="292100" indent="-292100" eaLnBrk="1" hangingPunct="1"/>
            <a:r>
              <a:rPr lang="en-US" dirty="0">
                <a:ea typeface="ＭＳ Ｐゴシック" pitchFamily="-65" charset="-128"/>
              </a:rPr>
              <a:t>Other evidence of knowledge and behaviors</a:t>
            </a:r>
          </a:p>
        </p:txBody>
      </p:sp>
      <p:sp>
        <p:nvSpPr>
          <p:cNvPr id="3" name="Footer Placeholder 2">
            <a:extLst>
              <a:ext uri="{FF2B5EF4-FFF2-40B4-BE49-F238E27FC236}">
                <a16:creationId xmlns:a16="http://schemas.microsoft.com/office/drawing/2014/main" id="{5D87C2E7-4478-969E-2504-EE27414A3F23}"/>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4" name="Slide Number Placeholder 3">
            <a:extLst>
              <a:ext uri="{FF2B5EF4-FFF2-40B4-BE49-F238E27FC236}">
                <a16:creationId xmlns:a16="http://schemas.microsoft.com/office/drawing/2014/main" id="{4287B969-73B8-1A84-3BBC-44BC920DA213}"/>
              </a:ext>
            </a:extLst>
          </p:cNvPr>
          <p:cNvSpPr>
            <a:spLocks noGrp="1"/>
          </p:cNvSpPr>
          <p:nvPr>
            <p:ph type="sldNum" sz="quarter" idx="10"/>
          </p:nvPr>
        </p:nvSpPr>
        <p:spPr/>
        <p:txBody>
          <a:bodyPr/>
          <a:lstStyle/>
          <a:p>
            <a:fld id="{8C040D02-B306-954D-BBFE-7F1694EA8F34}"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91BF1C-0DEC-4FDD-B8D9-1DDA19B56F8A}"/>
              </a:ext>
            </a:extLst>
          </p:cNvPr>
          <p:cNvSpPr>
            <a:spLocks noGrp="1"/>
          </p:cNvSpPr>
          <p:nvPr>
            <p:ph type="title"/>
          </p:nvPr>
        </p:nvSpPr>
        <p:spPr/>
        <p:txBody>
          <a:bodyPr/>
          <a:lstStyle/>
          <a:p>
            <a:r>
              <a:rPr lang="en-US" dirty="0"/>
              <a:t>When the Descriptor Says AND</a:t>
            </a:r>
          </a:p>
        </p:txBody>
      </p:sp>
      <p:pic>
        <p:nvPicPr>
          <p:cNvPr id="6" name="Content Placeholder 5" descr="Screen Shot measure COG 7"/>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tretch/>
        </p:blipFill>
        <p:spPr>
          <a:xfrm>
            <a:off x="2133600" y="1600201"/>
            <a:ext cx="8382000" cy="2156873"/>
          </a:xfrm>
          <a:prstGeom prst="rect">
            <a:avLst/>
          </a:prstGeom>
          <a:ln>
            <a:solidFill>
              <a:srgbClr val="014482"/>
            </a:solidFill>
          </a:ln>
        </p:spPr>
      </p:pic>
      <p:sp>
        <p:nvSpPr>
          <p:cNvPr id="7" name="Content Placeholder 3"/>
          <p:cNvSpPr>
            <a:spLocks noGrp="1"/>
          </p:cNvSpPr>
          <p:nvPr>
            <p:ph sz="half" idx="2"/>
          </p:nvPr>
        </p:nvSpPr>
        <p:spPr>
          <a:xfrm>
            <a:off x="3840257" y="3482009"/>
            <a:ext cx="6781800" cy="1371600"/>
          </a:xfrm>
          <a:solidFill>
            <a:srgbClr val="FDFFB5"/>
          </a:solidFill>
        </p:spPr>
        <p:txBody>
          <a:bodyPr/>
          <a:lstStyle/>
          <a:p>
            <a:pPr marL="0" indent="0" eaLnBrk="1" hangingPunct="1">
              <a:buNone/>
              <a:defRPr/>
            </a:pPr>
            <a:r>
              <a:rPr lang="en-US" dirty="0">
                <a:solidFill>
                  <a:srgbClr val="000000"/>
                </a:solidFill>
                <a:ea typeface="Arial" pitchFamily="-84" charset="0"/>
                <a:cs typeface="Arial" pitchFamily="-84" charset="0"/>
              </a:rPr>
              <a:t>If the descriptor says </a:t>
            </a:r>
            <a:r>
              <a:rPr lang="en-US" b="1" dirty="0">
                <a:solidFill>
                  <a:srgbClr val="000000"/>
                </a:solidFill>
                <a:ea typeface="Arial" pitchFamily="-84" charset="0"/>
                <a:cs typeface="Arial" pitchFamily="-84" charset="0"/>
              </a:rPr>
              <a:t>and</a:t>
            </a:r>
            <a:r>
              <a:rPr lang="en-US" dirty="0">
                <a:solidFill>
                  <a:srgbClr val="000000"/>
                </a:solidFill>
                <a:ea typeface="Arial" pitchFamily="-84" charset="0"/>
                <a:cs typeface="Arial" pitchFamily="-84" charset="0"/>
              </a:rPr>
              <a:t>, then the child </a:t>
            </a:r>
            <a:r>
              <a:rPr lang="en-US" u="sng" dirty="0">
                <a:solidFill>
                  <a:srgbClr val="000000"/>
                </a:solidFill>
                <a:ea typeface="Arial" pitchFamily="-84" charset="0"/>
                <a:cs typeface="Arial" pitchFamily="-84" charset="0"/>
              </a:rPr>
              <a:t>must</a:t>
            </a:r>
            <a:r>
              <a:rPr lang="en-US" dirty="0">
                <a:solidFill>
                  <a:srgbClr val="000000"/>
                </a:solidFill>
                <a:ea typeface="Arial" pitchFamily="-84" charset="0"/>
                <a:cs typeface="Arial" pitchFamily="-84" charset="0"/>
              </a:rPr>
              <a:t> be able to demonstrate </a:t>
            </a:r>
            <a:r>
              <a:rPr lang="en-US" u="sng" dirty="0">
                <a:solidFill>
                  <a:srgbClr val="000000"/>
                </a:solidFill>
                <a:ea typeface="Arial" pitchFamily="-84" charset="0"/>
                <a:cs typeface="Arial" pitchFamily="-84" charset="0"/>
              </a:rPr>
              <a:t>all</a:t>
            </a:r>
            <a:r>
              <a:rPr lang="en-US" dirty="0">
                <a:solidFill>
                  <a:srgbClr val="000000"/>
                </a:solidFill>
                <a:ea typeface="Arial" pitchFamily="-84" charset="0"/>
                <a:cs typeface="Arial" pitchFamily="-84" charset="0"/>
              </a:rPr>
              <a:t> of the behaviors during the same observation.</a:t>
            </a:r>
          </a:p>
        </p:txBody>
      </p:sp>
      <p:sp>
        <p:nvSpPr>
          <p:cNvPr id="5" name="Footer Placeholder 4">
            <a:extLst>
              <a:ext uri="{FF2B5EF4-FFF2-40B4-BE49-F238E27FC236}">
                <a16:creationId xmlns:a16="http://schemas.microsoft.com/office/drawing/2014/main" id="{D5252FA2-8B69-0BAF-86E1-418C8A4C4E82}"/>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8" name="Slide Number Placeholder 7">
            <a:extLst>
              <a:ext uri="{FF2B5EF4-FFF2-40B4-BE49-F238E27FC236}">
                <a16:creationId xmlns:a16="http://schemas.microsoft.com/office/drawing/2014/main" id="{79AA350B-2C15-04BD-0DB8-3F8FFF203DF4}"/>
              </a:ext>
            </a:extLst>
          </p:cNvPr>
          <p:cNvSpPr>
            <a:spLocks noGrp="1"/>
          </p:cNvSpPr>
          <p:nvPr>
            <p:ph type="sldNum" sz="quarter" idx="10"/>
          </p:nvPr>
        </p:nvSpPr>
        <p:spPr/>
        <p:txBody>
          <a:bodyPr/>
          <a:lstStyle/>
          <a:p>
            <a:fld id="{8C040D02-B306-954D-BBFE-7F1694EA8F34}" type="slidenum">
              <a:rPr lang="en-US" smtClean="0"/>
              <a:pPr/>
              <a:t>40</a:t>
            </a:fld>
            <a:endParaRPr lang="en-US" dirty="0"/>
          </a:p>
        </p:txBody>
      </p:sp>
    </p:spTree>
    <p:extLst>
      <p:ext uri="{BB962C8B-B14F-4D97-AF65-F5344CB8AC3E}">
        <p14:creationId xmlns:p14="http://schemas.microsoft.com/office/powerpoint/2010/main" val="267852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dirty="0">
                <a:solidFill>
                  <a:srgbClr val="B3B3B3"/>
                </a:solidFill>
                <a:effectLst>
                  <a:outerShdw blurRad="38100" dist="38100" dir="2700000" algn="tl">
                    <a:srgbClr val="000000"/>
                  </a:outerShdw>
                </a:effectLst>
                <a:latin typeface="Arial" charset="0"/>
                <a:ea typeface="ＭＳ Ｐゴシック" charset="0"/>
                <a:cs typeface="ＭＳ Ｐゴシック" charset="0"/>
              </a:rPr>
              <a:t>Using the Descriptor Cont.</a:t>
            </a:r>
          </a:p>
        </p:txBody>
      </p:sp>
      <p:sp>
        <p:nvSpPr>
          <p:cNvPr id="3" name="Content Placeholder 2"/>
          <p:cNvSpPr>
            <a:spLocks noGrp="1"/>
          </p:cNvSpPr>
          <p:nvPr>
            <p:ph sz="half" idx="1"/>
          </p:nvPr>
        </p:nvSpPr>
        <p:spPr>
          <a:xfrm>
            <a:off x="2743200" y="2743201"/>
            <a:ext cx="7010400" cy="2193925"/>
          </a:xfrm>
          <a:solidFill>
            <a:srgbClr val="FDFFB5"/>
          </a:solidFill>
        </p:spPr>
        <p:txBody>
          <a:bodyPr/>
          <a:lstStyle/>
          <a:p>
            <a:pPr marL="0" indent="0" eaLnBrk="1" hangingPunct="1">
              <a:buNone/>
              <a:defRPr/>
            </a:pPr>
            <a:r>
              <a:rPr lang="en-US" sz="3200" dirty="0">
                <a:ea typeface="Arial" pitchFamily="-84" charset="0"/>
                <a:cs typeface="Arial" pitchFamily="-84" charset="0"/>
              </a:rPr>
              <a:t>If the descriptor says </a:t>
            </a:r>
            <a:r>
              <a:rPr lang="en-US" sz="3200" b="1" dirty="0">
                <a:ea typeface="Arial" pitchFamily="-84" charset="0"/>
                <a:cs typeface="Arial" pitchFamily="-84" charset="0"/>
              </a:rPr>
              <a:t>or</a:t>
            </a:r>
            <a:r>
              <a:rPr lang="en-US" sz="3200" dirty="0">
                <a:ea typeface="Arial" pitchFamily="-84" charset="0"/>
                <a:cs typeface="Arial" pitchFamily="-84" charset="0"/>
              </a:rPr>
              <a:t>, a child only needs to demonstrate the behavior in </a:t>
            </a:r>
            <a:r>
              <a:rPr lang="en-US" sz="3200" u="sng" dirty="0">
                <a:ea typeface="Arial" pitchFamily="-84" charset="0"/>
                <a:cs typeface="Arial" pitchFamily="-84" charset="0"/>
              </a:rPr>
              <a:t>one</a:t>
            </a:r>
            <a:r>
              <a:rPr lang="en-US" sz="3200" dirty="0">
                <a:ea typeface="Arial" pitchFamily="-84" charset="0"/>
                <a:cs typeface="Arial" pitchFamily="-84" charset="0"/>
              </a:rPr>
              <a:t> of the listed ways.</a:t>
            </a:r>
          </a:p>
        </p:txBody>
      </p:sp>
      <p:pic>
        <p:nvPicPr>
          <p:cNvPr id="11" name="Picture 10" descr="Screen Shot measure COG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39874" y="0"/>
            <a:ext cx="9128126" cy="2362200"/>
          </a:xfrm>
          <a:prstGeom prst="rect">
            <a:avLst/>
          </a:prstGeom>
        </p:spPr>
      </p:pic>
      <p:sp>
        <p:nvSpPr>
          <p:cNvPr id="6" name="Footer Placeholder 5">
            <a:extLst>
              <a:ext uri="{FF2B5EF4-FFF2-40B4-BE49-F238E27FC236}">
                <a16:creationId xmlns:a16="http://schemas.microsoft.com/office/drawing/2014/main" id="{D859A0B7-3B5B-F0CD-D251-863DE6BA18E1}"/>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7" name="Slide Number Placeholder 6">
            <a:extLst>
              <a:ext uri="{FF2B5EF4-FFF2-40B4-BE49-F238E27FC236}">
                <a16:creationId xmlns:a16="http://schemas.microsoft.com/office/drawing/2014/main" id="{C6891804-DA85-AB20-704B-773D0E7A921E}"/>
              </a:ext>
            </a:extLst>
          </p:cNvPr>
          <p:cNvSpPr>
            <a:spLocks noGrp="1"/>
          </p:cNvSpPr>
          <p:nvPr>
            <p:ph type="sldNum" sz="quarter" idx="10"/>
          </p:nvPr>
        </p:nvSpPr>
        <p:spPr/>
        <p:txBody>
          <a:bodyPr/>
          <a:lstStyle/>
          <a:p>
            <a:fld id="{8C040D02-B306-954D-BBFE-7F1694EA8F34}" type="slidenum">
              <a:rPr lang="en-US" smtClean="0"/>
              <a:pPr/>
              <a:t>41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p:txBody>
          <a:bodyPr/>
          <a:lstStyle/>
          <a:p>
            <a:r>
              <a:rPr lang="en-US" dirty="0"/>
              <a:t>A Deeper Look at the Descriptors </a:t>
            </a:r>
          </a:p>
        </p:txBody>
      </p:sp>
      <p:sp>
        <p:nvSpPr>
          <p:cNvPr id="59396" name="Content Placeholder 2"/>
          <p:cNvSpPr>
            <a:spLocks noGrp="1"/>
          </p:cNvSpPr>
          <p:nvPr>
            <p:ph sz="half" idx="1"/>
          </p:nvPr>
        </p:nvSpPr>
        <p:spPr/>
        <p:txBody>
          <a:bodyPr/>
          <a:lstStyle/>
          <a:p>
            <a:r>
              <a:rPr lang="en-US" dirty="0"/>
              <a:t>Look at COG 3 and COG 7.</a:t>
            </a:r>
          </a:p>
          <a:p>
            <a:r>
              <a:rPr lang="en-US" dirty="0"/>
              <a:t>Read each descriptor carefully:</a:t>
            </a:r>
          </a:p>
          <a:p>
            <a:pPr lvl="1"/>
            <a:r>
              <a:rPr lang="en-US" dirty="0"/>
              <a:t>Circle the word or  </a:t>
            </a:r>
          </a:p>
          <a:p>
            <a:pPr lvl="1"/>
            <a:r>
              <a:rPr lang="en-US" dirty="0"/>
              <a:t>Highlight ; followed by AND</a:t>
            </a:r>
          </a:p>
          <a:p>
            <a:pPr lvl="1"/>
            <a:r>
              <a:rPr lang="en-US" dirty="0"/>
              <a:t>Underline AND (when it connects two skills)</a:t>
            </a:r>
          </a:p>
          <a:p>
            <a:r>
              <a:rPr lang="en-US" dirty="0"/>
              <a:t>Did you get them all?</a:t>
            </a:r>
          </a:p>
        </p:txBody>
      </p:sp>
      <p:pic>
        <p:nvPicPr>
          <p:cNvPr id="8" name="Picture 6">
            <a:extLst>
              <a:ext uri="{FF2B5EF4-FFF2-40B4-BE49-F238E27FC236}">
                <a16:creationId xmlns:a16="http://schemas.microsoft.com/office/drawing/2014/main" id="{4BACC120-188E-4D71-8EB4-D42B5335FC21}"/>
              </a:ext>
              <a:ext uri="{C183D7F6-B498-43B3-948B-1728B52AA6E4}">
                <adec:decorative xmlns:adec="http://schemas.microsoft.com/office/drawing/2017/decorative" val="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9013825" y="2243137"/>
            <a:ext cx="2085975" cy="1304925"/>
          </a:xfrm>
        </p:spPr>
      </p:pic>
      <p:sp>
        <p:nvSpPr>
          <p:cNvPr id="5" name="Slide Number Placeholder 4">
            <a:extLst>
              <a:ext uri="{FF2B5EF4-FFF2-40B4-BE49-F238E27FC236}">
                <a16:creationId xmlns:a16="http://schemas.microsoft.com/office/drawing/2014/main" id="{55A05C39-F5E1-9333-CDA7-64C69DF31081}"/>
              </a:ext>
            </a:extLst>
          </p:cNvPr>
          <p:cNvSpPr>
            <a:spLocks noGrp="1"/>
          </p:cNvSpPr>
          <p:nvPr>
            <p:ph type="sldNum" sz="quarter" idx="10"/>
          </p:nvPr>
        </p:nvSpPr>
        <p:spPr/>
        <p:txBody>
          <a:bodyPr/>
          <a:lstStyle/>
          <a:p>
            <a:fld id="{8C040D02-B306-954D-BBFE-7F1694EA8F34}" type="slidenum">
              <a:rPr lang="en-US" smtClean="0"/>
              <a:pPr/>
              <a:t>42</a:t>
            </a:fld>
            <a:endParaRPr lang="en-US" dirty="0"/>
          </a:p>
        </p:txBody>
      </p:sp>
      <p:sp>
        <p:nvSpPr>
          <p:cNvPr id="4" name="Footer Placeholder 3">
            <a:extLst>
              <a:ext uri="{FF2B5EF4-FFF2-40B4-BE49-F238E27FC236}">
                <a16:creationId xmlns:a16="http://schemas.microsoft.com/office/drawing/2014/main" id="{27C4799A-B202-D694-9343-5E353D129CD5}"/>
              </a:ext>
            </a:extLst>
          </p:cNvPr>
          <p:cNvSpPr>
            <a:spLocks noGrp="1"/>
          </p:cNvSpPr>
          <p:nvPr>
            <p:ph type="ftr" sz="quarter" idx="11"/>
          </p:nvPr>
        </p:nvSpPr>
        <p:spPr/>
        <p:txBody>
          <a:bodyPr/>
          <a:lstStyle/>
          <a:p>
            <a:r>
              <a:rPr lang="en-US" dirty="0"/>
              <a:t>State of California Department of Social Services, Copyright © 2022</a:t>
            </a:r>
          </a:p>
        </p:txBody>
      </p:sp>
      <p:sp>
        <p:nvSpPr>
          <p:cNvPr id="9" name="Oval 8">
            <a:extLst>
              <a:ext uri="{C183D7F6-B498-43B3-948B-1728B52AA6E4}">
                <adec:decorative xmlns:adec="http://schemas.microsoft.com/office/drawing/2017/decorative" val="1"/>
              </a:ext>
            </a:extLst>
          </p:cNvPr>
          <p:cNvSpPr/>
          <p:nvPr/>
        </p:nvSpPr>
        <p:spPr>
          <a:xfrm>
            <a:off x="4038600" y="2971800"/>
            <a:ext cx="533400" cy="457200"/>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solidFill>
                <a:srgbClr val="FFC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Arial" charset="0"/>
                <a:ea typeface="ＭＳ Ｐゴシック" charset="0"/>
                <a:cs typeface="ＭＳ Ｐゴシック" charset="0"/>
              </a:rPr>
              <a:t>Cognition Sample</a:t>
            </a:r>
          </a:p>
        </p:txBody>
      </p:sp>
      <p:sp>
        <p:nvSpPr>
          <p:cNvPr id="3" name="Content Placeholder 2">
            <a:extLst>
              <a:ext uri="{FF2B5EF4-FFF2-40B4-BE49-F238E27FC236}">
                <a16:creationId xmlns:a16="http://schemas.microsoft.com/office/drawing/2014/main" id="{FF39D652-C42D-4E3A-BDBA-55E06897B05C}"/>
              </a:ext>
            </a:extLst>
          </p:cNvPr>
          <p:cNvSpPr>
            <a:spLocks noGrp="1"/>
          </p:cNvSpPr>
          <p:nvPr>
            <p:ph idx="1"/>
          </p:nvPr>
        </p:nvSpPr>
        <p:spPr/>
        <p:txBody>
          <a:bodyPr/>
          <a:lstStyle/>
          <a:p>
            <a:endParaRPr lang="en-US" dirty="0"/>
          </a:p>
        </p:txBody>
      </p:sp>
      <p:sp>
        <p:nvSpPr>
          <p:cNvPr id="5" name="Footer Placeholder 4">
            <a:extLst>
              <a:ext uri="{FF2B5EF4-FFF2-40B4-BE49-F238E27FC236}">
                <a16:creationId xmlns:a16="http://schemas.microsoft.com/office/drawing/2014/main" id="{1BA84B41-27A0-0F4D-3CDA-B84FCAD4111C}"/>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7" name="Slide Number Placeholder 6">
            <a:extLst>
              <a:ext uri="{FF2B5EF4-FFF2-40B4-BE49-F238E27FC236}">
                <a16:creationId xmlns:a16="http://schemas.microsoft.com/office/drawing/2014/main" id="{2771CE77-919B-D2FF-3664-C713049E48DF}"/>
              </a:ext>
            </a:extLst>
          </p:cNvPr>
          <p:cNvSpPr>
            <a:spLocks noGrp="1"/>
          </p:cNvSpPr>
          <p:nvPr>
            <p:ph type="sldNum" sz="quarter" idx="10"/>
          </p:nvPr>
        </p:nvSpPr>
        <p:spPr/>
        <p:txBody>
          <a:bodyPr/>
          <a:lstStyle/>
          <a:p>
            <a:fld id="{73E63A98-4574-D54E-ADBF-963175478641}" type="slidenum">
              <a:rPr lang="en-US" smtClean="0"/>
              <a:pPr/>
              <a:t>43</a:t>
            </a:fld>
            <a:endParaRPr lang="en-US" dirty="0"/>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ea typeface="Arial" pitchFamily="-84" charset="0"/>
                <a:cs typeface="Arial" pitchFamily="-84" charset="0"/>
              </a:rPr>
              <a:t>A Deeper Look at the Descriptors</a:t>
            </a:r>
          </a:p>
        </p:txBody>
      </p:sp>
      <p:sp>
        <p:nvSpPr>
          <p:cNvPr id="129027" name="Content Placeholder 2"/>
          <p:cNvSpPr>
            <a:spLocks noGrp="1"/>
          </p:cNvSpPr>
          <p:nvPr>
            <p:ph idx="1"/>
          </p:nvPr>
        </p:nvSpPr>
        <p:spPr/>
        <p:txBody>
          <a:bodyPr/>
          <a:lstStyle/>
          <a:p>
            <a:pPr eaLnBrk="1" hangingPunct="1"/>
            <a:r>
              <a:rPr lang="en-US" sz="3200" dirty="0">
                <a:latin typeface="Arial" charset="0"/>
                <a:ea typeface="ＭＳ Ｐゴシック" charset="0"/>
                <a:cs typeface="Arial" charset="0"/>
              </a:rPr>
              <a:t>What is the child able to do?</a:t>
            </a:r>
          </a:p>
          <a:p>
            <a:pPr eaLnBrk="1" hangingPunct="1"/>
            <a:r>
              <a:rPr lang="en-US" sz="3200" dirty="0">
                <a:latin typeface="Arial" charset="0"/>
                <a:ea typeface="ＭＳ Ｐゴシック" charset="0"/>
                <a:cs typeface="Arial" charset="0"/>
              </a:rPr>
              <a:t>Look at COG 3 and COG 7 and their descriptors. </a:t>
            </a:r>
          </a:p>
          <a:p>
            <a:pPr eaLnBrk="1" hangingPunct="1"/>
            <a:r>
              <a:rPr lang="en-US" sz="3200" dirty="0">
                <a:latin typeface="Arial" charset="0"/>
                <a:ea typeface="ＭＳ Ｐゴシック" charset="0"/>
                <a:cs typeface="Arial" charset="0"/>
              </a:rPr>
              <a:t>Which parts of the descriptors can the child do?</a:t>
            </a:r>
          </a:p>
        </p:txBody>
      </p:sp>
      <p:sp>
        <p:nvSpPr>
          <p:cNvPr id="6" name="Slide Number Placeholder 5">
            <a:extLst>
              <a:ext uri="{FF2B5EF4-FFF2-40B4-BE49-F238E27FC236}">
                <a16:creationId xmlns:a16="http://schemas.microsoft.com/office/drawing/2014/main" id="{7DB9DBE4-2CE6-045D-0BF2-7F602B444733}"/>
              </a:ext>
            </a:extLst>
          </p:cNvPr>
          <p:cNvSpPr>
            <a:spLocks noGrp="1"/>
          </p:cNvSpPr>
          <p:nvPr>
            <p:ph type="sldNum" sz="quarter" idx="10"/>
          </p:nvPr>
        </p:nvSpPr>
        <p:spPr/>
        <p:txBody>
          <a:bodyPr/>
          <a:lstStyle/>
          <a:p>
            <a:fld id="{8C040D02-B306-954D-BBFE-7F1694EA8F34}" type="slidenum">
              <a:rPr lang="en-US" smtClean="0"/>
              <a:pPr/>
              <a:t>44</a:t>
            </a:fld>
            <a:endParaRPr lang="en-US" dirty="0"/>
          </a:p>
        </p:txBody>
      </p:sp>
      <p:sp>
        <p:nvSpPr>
          <p:cNvPr id="5" name="Footer Placeholder 4">
            <a:extLst>
              <a:ext uri="{FF2B5EF4-FFF2-40B4-BE49-F238E27FC236}">
                <a16:creationId xmlns:a16="http://schemas.microsoft.com/office/drawing/2014/main" id="{DFCC8C32-5FF1-BD8A-13F0-1E457CD9FE09}"/>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pic>
        <p:nvPicPr>
          <p:cNvPr id="7" name="Content Placeholder 6">
            <a:extLst>
              <a:ext uri="{FF2B5EF4-FFF2-40B4-BE49-F238E27FC236}">
                <a16:creationId xmlns:a16="http://schemas.microsoft.com/office/drawing/2014/main" id="{6CBE4385-4718-4F15-9F9E-3DAB9E317FCF}"/>
              </a:ext>
              <a:ext uri="{C183D7F6-B498-43B3-948B-1728B52AA6E4}">
                <adec:decorative xmlns:adec="http://schemas.microsoft.com/office/drawing/2017/decorative" val="1"/>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8153400" y="4039764"/>
            <a:ext cx="2085975"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dirty="0">
                <a:ea typeface="ＭＳ Ｐゴシック" pitchFamily="-65" charset="-128"/>
              </a:rPr>
              <a:t>Developmental Level Activity</a:t>
            </a:r>
          </a:p>
        </p:txBody>
      </p:sp>
      <p:sp>
        <p:nvSpPr>
          <p:cNvPr id="109571" name="Rectangle 3"/>
          <p:cNvSpPr>
            <a:spLocks noGrp="1" noChangeArrowheads="1"/>
          </p:cNvSpPr>
          <p:nvPr>
            <p:ph idx="1"/>
          </p:nvPr>
        </p:nvSpPr>
        <p:spPr/>
        <p:txBody>
          <a:bodyPr/>
          <a:lstStyle/>
          <a:p>
            <a:pPr marL="0" indent="0" eaLnBrk="1" hangingPunct="1">
              <a:buNone/>
            </a:pPr>
            <a:r>
              <a:rPr lang="en-US" sz="3600" dirty="0">
                <a:ea typeface="ＭＳ Ｐゴシック" pitchFamily="-65" charset="-128"/>
              </a:rPr>
              <a:t>Where are you in your development…</a:t>
            </a:r>
            <a:r>
              <a:rPr lang="en-US" sz="3600" dirty="0">
                <a:solidFill>
                  <a:srgbClr val="000099"/>
                </a:solidFill>
                <a:ea typeface="ＭＳ Ｐゴシック" pitchFamily="-65" charset="-128"/>
              </a:rPr>
              <a:t>as a cook?</a:t>
            </a:r>
            <a:endParaRPr lang="en-US" sz="3600" dirty="0">
              <a:solidFill>
                <a:schemeClr val="hlink"/>
              </a:solidFill>
              <a:ea typeface="ＭＳ Ｐゴシック" pitchFamily="-65" charset="-128"/>
            </a:endParaRPr>
          </a:p>
        </p:txBody>
      </p:sp>
      <p:sp>
        <p:nvSpPr>
          <p:cNvPr id="5" name="Slide Number Placeholder 4">
            <a:extLst>
              <a:ext uri="{FF2B5EF4-FFF2-40B4-BE49-F238E27FC236}">
                <a16:creationId xmlns:a16="http://schemas.microsoft.com/office/drawing/2014/main" id="{047AB9D9-393B-D88D-FB6A-7858DCF40D14}"/>
              </a:ext>
            </a:extLst>
          </p:cNvPr>
          <p:cNvSpPr>
            <a:spLocks noGrp="1"/>
          </p:cNvSpPr>
          <p:nvPr>
            <p:ph type="sldNum" sz="quarter" idx="10"/>
          </p:nvPr>
        </p:nvSpPr>
        <p:spPr/>
        <p:txBody>
          <a:bodyPr/>
          <a:lstStyle/>
          <a:p>
            <a:fld id="{8C040D02-B306-954D-BBFE-7F1694EA8F34}" type="slidenum">
              <a:rPr lang="en-US" smtClean="0"/>
              <a:pPr/>
              <a:t>45</a:t>
            </a:fld>
            <a:endParaRPr lang="en-US" dirty="0"/>
          </a:p>
        </p:txBody>
      </p:sp>
      <p:sp>
        <p:nvSpPr>
          <p:cNvPr id="4" name="Footer Placeholder 3">
            <a:extLst>
              <a:ext uri="{FF2B5EF4-FFF2-40B4-BE49-F238E27FC236}">
                <a16:creationId xmlns:a16="http://schemas.microsoft.com/office/drawing/2014/main" id="{DFE80743-7B96-7562-F4EE-D9C38B1BD2A7}"/>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pic>
        <p:nvPicPr>
          <p:cNvPr id="7" name="Picture 4">
            <a:extLst>
              <a:ext uri="{FF2B5EF4-FFF2-40B4-BE49-F238E27FC236}">
                <a16:creationId xmlns:a16="http://schemas.microsoft.com/office/drawing/2014/main" id="{04B6EDEF-3F70-4842-8379-2EB963541178}"/>
              </a:ext>
              <a:ext uri="{C183D7F6-B498-43B3-948B-1728B52AA6E4}">
                <adec:decorative xmlns:adec="http://schemas.microsoft.com/office/drawing/2017/decorative" val="1"/>
              </a:ext>
            </a:extLst>
          </p:cNvPr>
          <p:cNvPicPr>
            <a:picLocks noGrp="1" noChangeAspect="1"/>
          </p:cNvPicPr>
          <p:nvPr>
            <p:ph sz="half" idx="4294967295"/>
          </p:nvPr>
        </p:nvPicPr>
        <p:blipFill>
          <a:blip r:embed="rId3">
            <a:extLst>
              <a:ext uri="{28A0092B-C50C-407E-A947-70E740481C1C}">
                <a14:useLocalDpi xmlns:a14="http://schemas.microsoft.com/office/drawing/2010/main"/>
              </a:ext>
            </a:extLst>
          </a:blip>
          <a:srcRect/>
          <a:stretch>
            <a:fillRect/>
          </a:stretch>
        </p:blipFill>
        <p:spPr bwMode="auto">
          <a:xfrm rot="-1404615">
            <a:off x="7536923" y="3080737"/>
            <a:ext cx="2667000" cy="2819400"/>
          </a:xfrm>
          <a:prstGeom prst="rect">
            <a:avLst/>
          </a:prstGeom>
          <a:solidFill>
            <a:srgbClr val="FFFF00"/>
          </a:solidFill>
          <a:ln w="9525">
            <a:noFill/>
            <a:miter lim="800000"/>
            <a:headEnd/>
            <a:tailEnd/>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Mastery</a:t>
            </a:r>
          </a:p>
        </p:txBody>
      </p:sp>
      <p:pic>
        <p:nvPicPr>
          <p:cNvPr id="5" name="Content Placeholder 4" descr="Health measure 10"/>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1216" t="-1126" r="-1216" b="3385"/>
          <a:stretch/>
        </p:blipFill>
        <p:spPr>
          <a:xfrm>
            <a:off x="1524000" y="0"/>
            <a:ext cx="9125391" cy="6836622"/>
          </a:xfrm>
          <a:solidFill>
            <a:srgbClr val="FEFFF4"/>
          </a:solidFill>
        </p:spPr>
      </p:pic>
      <p:sp>
        <p:nvSpPr>
          <p:cNvPr id="4" name="Footer Placeholder 3">
            <a:extLst>
              <a:ext uri="{FF2B5EF4-FFF2-40B4-BE49-F238E27FC236}">
                <a16:creationId xmlns:a16="http://schemas.microsoft.com/office/drawing/2014/main" id="{8320429A-9E73-7826-3449-FBF4441FF089}"/>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7" name="Slide Number Placeholder 6">
            <a:extLst>
              <a:ext uri="{FF2B5EF4-FFF2-40B4-BE49-F238E27FC236}">
                <a16:creationId xmlns:a16="http://schemas.microsoft.com/office/drawing/2014/main" id="{69359819-D808-F490-B0B3-FC9CC8E7883E}"/>
              </a:ext>
            </a:extLst>
          </p:cNvPr>
          <p:cNvSpPr>
            <a:spLocks noGrp="1"/>
          </p:cNvSpPr>
          <p:nvPr>
            <p:ph type="sldNum" sz="quarter" idx="10"/>
          </p:nvPr>
        </p:nvSpPr>
        <p:spPr/>
        <p:txBody>
          <a:bodyPr/>
          <a:lstStyle/>
          <a:p>
            <a:fld id="{73E63A98-4574-D54E-ADBF-963175478641}" type="slidenum">
              <a:rPr lang="en-US" smtClean="0"/>
              <a:p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026"/>
          <p:cNvSpPr>
            <a:spLocks noGrp="1" noChangeArrowheads="1"/>
          </p:cNvSpPr>
          <p:nvPr>
            <p:ph type="title"/>
          </p:nvPr>
        </p:nvSpPr>
        <p:spPr/>
        <p:txBody>
          <a:bodyPr/>
          <a:lstStyle/>
          <a:p>
            <a:pPr eaLnBrk="1" hangingPunct="1"/>
            <a:r>
              <a:rPr lang="en-US" dirty="0">
                <a:ea typeface="ＭＳ Ｐゴシック" pitchFamily="-65" charset="-128"/>
              </a:rPr>
              <a:t>Lunch Break</a:t>
            </a:r>
            <a:endParaRPr lang="en-US" sz="4800" dirty="0">
              <a:ea typeface="ＭＳ Ｐゴシック" pitchFamily="-65" charset="-128"/>
            </a:endParaRPr>
          </a:p>
        </p:txBody>
      </p:sp>
      <p:pic>
        <p:nvPicPr>
          <p:cNvPr id="6" name="Picture 1027" descr="girl eating apple">
            <a:extLst>
              <a:ext uri="{FF2B5EF4-FFF2-40B4-BE49-F238E27FC236}">
                <a16:creationId xmlns:a16="http://schemas.microsoft.com/office/drawing/2014/main" id="{01CD24F5-8A09-4E90-B6BB-4AB9ADDC7CD1}"/>
              </a:ext>
            </a:extLst>
          </p:cNvPr>
          <p:cNvPicPr>
            <a:picLocks noGrp="1" noChangeAspect="1" noChangeArrowheads="1"/>
          </p:cNvPicPr>
          <p:nvPr>
            <p:ph idx="1"/>
          </p:nvPr>
        </p:nvPicPr>
        <p:blipFill>
          <a:blip r:embed="rId3">
            <a:lum bright="6000" contrast="18000"/>
            <a:extLst>
              <a:ext uri="{28A0092B-C50C-407E-A947-70E740481C1C}">
                <a14:useLocalDpi xmlns:a14="http://schemas.microsoft.com/office/drawing/2010/main"/>
              </a:ext>
            </a:extLst>
          </a:blip>
          <a:srcRect/>
          <a:stretch>
            <a:fillRect/>
          </a:stretch>
        </p:blipFill>
        <p:spPr bwMode="auto">
          <a:xfrm rot="257755">
            <a:off x="3867696" y="1508011"/>
            <a:ext cx="4456611" cy="4396182"/>
          </a:xfrm>
          <a:prstGeom prst="rect">
            <a:avLst/>
          </a:prstGeom>
          <a:noFill/>
          <a:ln w="28575">
            <a:solidFill>
              <a:schemeClr val="tx1"/>
            </a:solidFill>
            <a:miter lim="800000"/>
            <a:headEnd/>
            <a:tailEnd/>
          </a:ln>
          <a:effectLst>
            <a:outerShdw blurRad="63500" dist="107763" dir="2700000" algn="ctr" rotWithShape="0">
              <a:srgbClr val="000000">
                <a:alpha val="74997"/>
              </a:srgbClr>
            </a:outerShdw>
          </a:effectLst>
        </p:spPr>
      </p:pic>
      <p:sp>
        <p:nvSpPr>
          <p:cNvPr id="4" name="Footer Placeholder 3">
            <a:extLst>
              <a:ext uri="{FF2B5EF4-FFF2-40B4-BE49-F238E27FC236}">
                <a16:creationId xmlns:a16="http://schemas.microsoft.com/office/drawing/2014/main" id="{E88FA5D9-B99C-4264-5876-CA6D9B0AC60D}"/>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53109792-0148-C53A-3762-DF2B0C7633C1}"/>
              </a:ext>
            </a:extLst>
          </p:cNvPr>
          <p:cNvSpPr>
            <a:spLocks noGrp="1"/>
          </p:cNvSpPr>
          <p:nvPr>
            <p:ph type="sldNum" sz="quarter" idx="10"/>
          </p:nvPr>
        </p:nvSpPr>
        <p:spPr/>
        <p:txBody>
          <a:bodyPr/>
          <a:lstStyle/>
          <a:p>
            <a:fld id="{73E63A98-4574-D54E-ADBF-963175478641}" type="slidenum">
              <a:rPr lang="en-US" smtClean="0"/>
              <a:pPr/>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2286000" y="228600"/>
            <a:ext cx="8382000" cy="1143000"/>
          </a:xfrm>
        </p:spPr>
        <p:txBody>
          <a:bodyPr/>
          <a:lstStyle/>
          <a:p>
            <a:pPr algn="l" eaLnBrk="1" hangingPunct="1"/>
            <a:r>
              <a:rPr lang="en-US" sz="4000" dirty="0">
                <a:ea typeface="ＭＳ Ｐゴシック" pitchFamily="-65" charset="-128"/>
              </a:rPr>
              <a:t>Review the collected evidence and </a:t>
            </a:r>
            <a:br>
              <a:rPr lang="en-US" sz="4000" dirty="0">
                <a:ea typeface="ＭＳ Ｐゴシック" pitchFamily="-65" charset="-128"/>
              </a:rPr>
            </a:br>
            <a:r>
              <a:rPr lang="en-US" sz="4000" dirty="0">
                <a:ea typeface="ＭＳ Ｐゴシック" pitchFamily="-65" charset="-128"/>
              </a:rPr>
              <a:t>reflect on the child’s development</a:t>
            </a:r>
          </a:p>
        </p:txBody>
      </p:sp>
      <p:pic>
        <p:nvPicPr>
          <p:cNvPr id="3" name="Content Placeholder 2" descr="portfolios"/>
          <p:cNvPicPr>
            <a:picLocks noGrp="1" noChangeAspect="1"/>
          </p:cNvPicPr>
          <p:nvPr>
            <p:ph sz="half" idx="1"/>
          </p:nvPr>
        </p:nvPicPr>
        <p:blipFill>
          <a:blip r:embed="rId3" cstate="screen">
            <a:extLst>
              <a:ext uri="{28A0092B-C50C-407E-A947-70E740481C1C}">
                <a14:useLocalDpi xmlns:a14="http://schemas.microsoft.com/office/drawing/2010/main"/>
              </a:ext>
            </a:extLst>
          </a:blip>
          <a:srcRect t="-28667" b="-28667"/>
          <a:stretch>
            <a:fillRect/>
          </a:stretch>
        </p:blipFill>
        <p:spPr/>
      </p:pic>
      <p:pic>
        <p:nvPicPr>
          <p:cNvPr id="8" name="Content Placeholder 7" descr="two teachers"/>
          <p:cNvPicPr>
            <a:picLocks noGrp="1" noChangeAspect="1"/>
          </p:cNvPicPr>
          <p:nvPr>
            <p:ph sz="half" idx="2"/>
          </p:nvPr>
        </p:nvPicPr>
        <p:blipFill>
          <a:blip r:embed="rId4" cstate="screen">
            <a:extLst>
              <a:ext uri="{28A0092B-C50C-407E-A947-70E740481C1C}">
                <a14:useLocalDpi xmlns:a14="http://schemas.microsoft.com/office/drawing/2010/main"/>
              </a:ext>
            </a:extLst>
          </a:blip>
          <a:srcRect t="-28667" b="-28667"/>
          <a:stretch>
            <a:fillRect/>
          </a:stretch>
        </p:blipFill>
        <p:spPr/>
      </p:pic>
      <p:sp>
        <p:nvSpPr>
          <p:cNvPr id="5" name="Footer Placeholder 4">
            <a:extLst>
              <a:ext uri="{FF2B5EF4-FFF2-40B4-BE49-F238E27FC236}">
                <a16:creationId xmlns:a16="http://schemas.microsoft.com/office/drawing/2014/main" id="{A7AB608C-3030-9F91-4711-18510B0E56B5}"/>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E4F6CC52-0226-9B00-9363-17CBB6EB1984}"/>
              </a:ext>
            </a:extLst>
          </p:cNvPr>
          <p:cNvSpPr>
            <a:spLocks noGrp="1"/>
          </p:cNvSpPr>
          <p:nvPr>
            <p:ph type="sldNum" sz="quarter" idx="10"/>
          </p:nvPr>
        </p:nvSpPr>
        <p:spPr/>
        <p:txBody>
          <a:bodyPr/>
          <a:lstStyle/>
          <a:p>
            <a:fld id="{8C040D02-B306-954D-BBFE-7F1694EA8F34}" type="slidenum">
              <a:rPr lang="en-US" smtClean="0"/>
              <a:pPr/>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z="4000" dirty="0">
                <a:ea typeface="ＭＳ Ｐゴシック" pitchFamily="-65" charset="-128"/>
              </a:rPr>
              <a:t>How do children demonstrate a developmental level is mastered?</a:t>
            </a:r>
          </a:p>
        </p:txBody>
      </p:sp>
      <p:sp>
        <p:nvSpPr>
          <p:cNvPr id="126979" name="Rectangle 3"/>
          <p:cNvSpPr>
            <a:spLocks noGrp="1" noChangeArrowheads="1"/>
          </p:cNvSpPr>
          <p:nvPr>
            <p:ph idx="1"/>
          </p:nvPr>
        </p:nvSpPr>
        <p:spPr/>
        <p:txBody>
          <a:bodyPr/>
          <a:lstStyle/>
          <a:p>
            <a:pPr marL="0" indent="0" defTabSz="115888" eaLnBrk="1" hangingPunct="1">
              <a:spcBef>
                <a:spcPct val="0"/>
              </a:spcBef>
              <a:buNone/>
              <a:tabLst>
                <a:tab pos="623888" algn="l"/>
                <a:tab pos="914400" algn="l"/>
              </a:tabLst>
            </a:pPr>
            <a:r>
              <a:rPr lang="en-US" dirty="0">
                <a:ea typeface="ＭＳ Ｐゴシック" pitchFamily="-65" charset="-128"/>
              </a:rPr>
              <a:t>A developmental level is mastered when the child typically demonstrates the behavior(s)</a:t>
            </a:r>
            <a:endParaRPr lang="en-US" sz="3600" dirty="0">
              <a:ea typeface="ＭＳ Ｐゴシック" pitchFamily="-65" charset="-128"/>
            </a:endParaRPr>
          </a:p>
          <a:p>
            <a:pPr marL="1773238" lvl="2" defTabSz="115888" eaLnBrk="1" hangingPunct="1">
              <a:lnSpc>
                <a:spcPct val="160000"/>
              </a:lnSpc>
              <a:buFont typeface="Wingdings" pitchFamily="-65" charset="2"/>
              <a:buChar char="ü"/>
              <a:tabLst>
                <a:tab pos="623888" algn="l"/>
                <a:tab pos="914400" algn="l"/>
              </a:tabLst>
            </a:pPr>
            <a:r>
              <a:rPr lang="en-US" sz="2800" dirty="0">
                <a:ea typeface="ＭＳ Ｐゴシック" pitchFamily="-65" charset="-128"/>
              </a:rPr>
              <a:t>Consistently over time</a:t>
            </a:r>
          </a:p>
          <a:p>
            <a:pPr marL="1773238" lvl="2" defTabSz="115888" eaLnBrk="1" hangingPunct="1">
              <a:lnSpc>
                <a:spcPct val="160000"/>
              </a:lnSpc>
              <a:buFont typeface="Wingdings" pitchFamily="-65" charset="2"/>
              <a:buChar char="ü"/>
              <a:tabLst>
                <a:tab pos="623888" algn="l"/>
                <a:tab pos="914400" algn="l"/>
              </a:tabLst>
            </a:pPr>
            <a:r>
              <a:rPr lang="en-US" sz="2800" dirty="0">
                <a:ea typeface="ＭＳ Ｐゴシック" pitchFamily="-65" charset="-128"/>
              </a:rPr>
              <a:t>In different situations or settings</a:t>
            </a:r>
          </a:p>
        </p:txBody>
      </p:sp>
      <p:sp>
        <p:nvSpPr>
          <p:cNvPr id="5" name="Slide Number Placeholder 4">
            <a:extLst>
              <a:ext uri="{FF2B5EF4-FFF2-40B4-BE49-F238E27FC236}">
                <a16:creationId xmlns:a16="http://schemas.microsoft.com/office/drawing/2014/main" id="{D2CE549C-44B6-00EF-00A1-39DF9381DAB7}"/>
              </a:ext>
            </a:extLst>
          </p:cNvPr>
          <p:cNvSpPr>
            <a:spLocks noGrp="1"/>
          </p:cNvSpPr>
          <p:nvPr>
            <p:ph type="sldNum" sz="quarter" idx="10"/>
          </p:nvPr>
        </p:nvSpPr>
        <p:spPr/>
        <p:txBody>
          <a:bodyPr/>
          <a:lstStyle/>
          <a:p>
            <a:fld id="{73E63A98-4574-D54E-ADBF-963175478641}" type="slidenum">
              <a:rPr lang="en-US" smtClean="0"/>
              <a:pPr/>
              <a:t>49</a:t>
            </a:fld>
            <a:endParaRPr lang="en-US" dirty="0"/>
          </a:p>
        </p:txBody>
      </p:sp>
      <p:sp>
        <p:nvSpPr>
          <p:cNvPr id="4" name="Footer Placeholder 3">
            <a:extLst>
              <a:ext uri="{FF2B5EF4-FFF2-40B4-BE49-F238E27FC236}">
                <a16:creationId xmlns:a16="http://schemas.microsoft.com/office/drawing/2014/main" id="{B1D804FC-4089-28CC-D45A-AF6A874B39C1}"/>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type="title"/>
          </p:nvPr>
        </p:nvSpPr>
        <p:spPr/>
        <p:txBody>
          <a:bodyPr/>
          <a:lstStyle/>
          <a:p>
            <a:pPr eaLnBrk="1" hangingPunct="1"/>
            <a:r>
              <a:rPr lang="en-US" dirty="0">
                <a:ea typeface="ＭＳ Ｐゴシック" pitchFamily="-65" charset="-128"/>
              </a:rPr>
              <a:t>DRDP enables us to…</a:t>
            </a:r>
          </a:p>
        </p:txBody>
      </p:sp>
      <p:pic>
        <p:nvPicPr>
          <p:cNvPr id="3" name="Content Placeholder 2" descr="twokidswithpuzzle"/>
          <p:cNvPicPr>
            <a:picLocks noGrp="1" noChangeAspect="1"/>
          </p:cNvPicPr>
          <p:nvPr>
            <p:ph sz="half" idx="1"/>
          </p:nvPr>
        </p:nvPicPr>
        <p:blipFill rotWithShape="1">
          <a:blip r:embed="rId3">
            <a:extLst>
              <a:ext uri="{28A0092B-C50C-407E-A947-70E740481C1C}">
                <a14:useLocalDpi xmlns:a14="http://schemas.microsoft.com/office/drawing/2010/main"/>
              </a:ext>
            </a:extLst>
          </a:blip>
          <a:stretch/>
        </p:blipFill>
        <p:spPr>
          <a:xfrm>
            <a:off x="2866972" y="1143000"/>
            <a:ext cx="6762857" cy="5236422"/>
          </a:xfrm>
        </p:spPr>
      </p:pic>
      <p:sp>
        <p:nvSpPr>
          <p:cNvPr id="73731" name="Rectangle 3"/>
          <p:cNvSpPr>
            <a:spLocks noGrp="1" noChangeArrowheads="1"/>
          </p:cNvSpPr>
          <p:nvPr>
            <p:ph sz="half" idx="2"/>
          </p:nvPr>
        </p:nvSpPr>
        <p:spPr>
          <a:xfrm>
            <a:off x="5715000" y="4648200"/>
            <a:ext cx="3810000" cy="1447800"/>
          </a:xfrm>
          <a:solidFill>
            <a:srgbClr val="FEFFF4">
              <a:alpha val="95000"/>
            </a:srgbClr>
          </a:solidFill>
        </p:spPr>
        <p:txBody>
          <a:bodyPr/>
          <a:lstStyle/>
          <a:p>
            <a:pPr marL="0" indent="0" eaLnBrk="1" hangingPunct="1">
              <a:buNone/>
            </a:pPr>
            <a:r>
              <a:rPr lang="en-US" dirty="0">
                <a:solidFill>
                  <a:schemeClr val="tx2"/>
                </a:solidFill>
                <a:ea typeface="ＭＳ Ｐゴシック" pitchFamily="-65" charset="-128"/>
              </a:rPr>
              <a:t>determine how children are benefiting from programs.</a:t>
            </a:r>
          </a:p>
        </p:txBody>
      </p:sp>
      <p:sp>
        <p:nvSpPr>
          <p:cNvPr id="5" name="Footer Placeholder 4">
            <a:extLst>
              <a:ext uri="{FF2B5EF4-FFF2-40B4-BE49-F238E27FC236}">
                <a16:creationId xmlns:a16="http://schemas.microsoft.com/office/drawing/2014/main" id="{43817B67-6C3D-90FE-1608-22FCB11155CE}"/>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FBE91779-12B5-8170-5291-22D68B34DF01}"/>
              </a:ext>
            </a:extLst>
          </p:cNvPr>
          <p:cNvSpPr>
            <a:spLocks noGrp="1"/>
          </p:cNvSpPr>
          <p:nvPr>
            <p:ph type="sldNum" sz="quarter" idx="10"/>
          </p:nvPr>
        </p:nvSpPr>
        <p:spPr/>
        <p:txBody>
          <a:bodyPr/>
          <a:lstStyle/>
          <a:p>
            <a:fld id="{8C040D02-B306-954D-BBFE-7F1694EA8F34}" type="slidenum">
              <a:rPr lang="en-US" smtClean="0"/>
              <a:pPr/>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09601"/>
            <a:ext cx="7772400" cy="769441"/>
          </a:xfrm>
        </p:spPr>
        <p:txBody>
          <a:bodyPr/>
          <a:lstStyle/>
          <a:p>
            <a:r>
              <a:rPr lang="en-US" sz="2800" dirty="0"/>
              <a:t>Based on observations, fill in </a:t>
            </a:r>
            <a:r>
              <a:rPr lang="en-US" sz="2800" b="1" u="sng" dirty="0"/>
              <a:t>one</a:t>
            </a:r>
            <a:r>
              <a:rPr lang="en-US" sz="2800" dirty="0"/>
              <a:t> bubble that best describes the child’s latest developmental level mastered</a:t>
            </a:r>
          </a:p>
        </p:txBody>
      </p:sp>
      <p:pic>
        <p:nvPicPr>
          <p:cNvPr id="8" name="Content Placeholder 4" descr="Screen Shot drdp measure"/>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2971800" y="1524001"/>
            <a:ext cx="6265030" cy="4710125"/>
          </a:xfrm>
        </p:spPr>
      </p:pic>
      <p:sp>
        <p:nvSpPr>
          <p:cNvPr id="11" name="AutoShape 22">
            <a:extLst>
              <a:ext uri="{C183D7F6-B498-43B3-948B-1728B52AA6E4}">
                <adec:decorative xmlns:adec="http://schemas.microsoft.com/office/drawing/2017/decorative" val="1"/>
              </a:ext>
            </a:extLst>
          </p:cNvPr>
          <p:cNvSpPr>
            <a:spLocks noChangeArrowheads="1"/>
          </p:cNvSpPr>
          <p:nvPr/>
        </p:nvSpPr>
        <p:spPr bwMode="auto">
          <a:xfrm rot="10800000" flipV="1">
            <a:off x="9067800" y="2133600"/>
            <a:ext cx="1447800" cy="685800"/>
          </a:xfrm>
          <a:prstGeom prst="rightArrow">
            <a:avLst>
              <a:gd name="adj1" fmla="val 50000"/>
              <a:gd name="adj2" fmla="val 30556"/>
            </a:avLst>
          </a:prstGeom>
          <a:solidFill>
            <a:srgbClr val="FFCC00"/>
          </a:solidFill>
          <a:ln w="9525">
            <a:solidFill>
              <a:schemeClr val="tx1"/>
            </a:solidFill>
            <a:miter lim="800000"/>
            <a:headEnd/>
            <a:tailEnd/>
          </a:ln>
        </p:spPr>
        <p:txBody>
          <a:bodyPr wrap="none" anchor="ctr"/>
          <a:lstStyle/>
          <a:p>
            <a:endParaRPr lang="en-US" dirty="0"/>
          </a:p>
        </p:txBody>
      </p:sp>
      <p:sp>
        <p:nvSpPr>
          <p:cNvPr id="9" name="Oval 8">
            <a:extLst>
              <a:ext uri="{C183D7F6-B498-43B3-948B-1728B52AA6E4}">
                <adec:decorative xmlns:adec="http://schemas.microsoft.com/office/drawing/2017/decorative" val="1"/>
              </a:ext>
            </a:extLst>
          </p:cNvPr>
          <p:cNvSpPr/>
          <p:nvPr/>
        </p:nvSpPr>
        <p:spPr>
          <a:xfrm flipH="1" flipV="1">
            <a:off x="7924801" y="2438401"/>
            <a:ext cx="152399" cy="76199"/>
          </a:xfrm>
          <a:prstGeom prst="ellipse">
            <a:avLst/>
          </a:prstGeom>
          <a:solidFill>
            <a:srgbClr val="FFC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718CF8C1-288E-FD58-95F6-CA8E3E84CF54}"/>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D40F43C5-0D57-B378-DA9C-3F3C439EC6C6}"/>
              </a:ext>
            </a:extLst>
          </p:cNvPr>
          <p:cNvSpPr>
            <a:spLocks noGrp="1"/>
          </p:cNvSpPr>
          <p:nvPr>
            <p:ph type="sldNum" sz="quarter" idx="10"/>
          </p:nvPr>
        </p:nvSpPr>
        <p:spPr/>
        <p:txBody>
          <a:bodyPr/>
          <a:lstStyle/>
          <a:p>
            <a:fld id="{73E63A98-4574-D54E-ADBF-963175478641}" type="slidenum">
              <a:rPr lang="en-US" smtClean="0"/>
              <a:pPr/>
              <a:t>50</a:t>
            </a:fld>
            <a:endParaRPr lang="en-US" dirty="0"/>
          </a:p>
        </p:txBody>
      </p:sp>
    </p:spTree>
    <p:extLst>
      <p:ext uri="{BB962C8B-B14F-4D97-AF65-F5344CB8AC3E}">
        <p14:creationId xmlns:p14="http://schemas.microsoft.com/office/powerpoint/2010/main" val="382089558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65E4-3F8A-4F79-B519-6778867E130E}"/>
              </a:ext>
            </a:extLst>
          </p:cNvPr>
          <p:cNvSpPr>
            <a:spLocks noGrp="1"/>
          </p:cNvSpPr>
          <p:nvPr>
            <p:ph type="title"/>
          </p:nvPr>
        </p:nvSpPr>
        <p:spPr/>
        <p:txBody>
          <a:bodyPr/>
          <a:lstStyle/>
          <a:p>
            <a:r>
              <a:rPr lang="en-US" dirty="0"/>
              <a:t>Is the child emerging?</a:t>
            </a:r>
          </a:p>
        </p:txBody>
      </p:sp>
      <p:sp>
        <p:nvSpPr>
          <p:cNvPr id="3" name="Content Placeholder 2"/>
          <p:cNvSpPr>
            <a:spLocks noGrp="1"/>
          </p:cNvSpPr>
          <p:nvPr>
            <p:ph sz="half" idx="1"/>
          </p:nvPr>
        </p:nvSpPr>
        <p:spPr/>
        <p:txBody>
          <a:bodyPr/>
          <a:lstStyle/>
          <a:p>
            <a:pPr marL="0" indent="0">
              <a:buNone/>
            </a:pPr>
            <a:r>
              <a:rPr lang="en-US" dirty="0"/>
              <a:t>After marking the developmental level mastered, ask “Is the child emerging to the next level by demonstrating behaviors from the next developmental level, but not yet typically or consistently?” If so…</a:t>
            </a:r>
          </a:p>
        </p:txBody>
      </p:sp>
      <p:pic>
        <p:nvPicPr>
          <p:cNvPr id="7" name="Content Placeholder 4" descr="child with blocks">
            <a:extLst>
              <a:ext uri="{FF2B5EF4-FFF2-40B4-BE49-F238E27FC236}">
                <a16:creationId xmlns:a16="http://schemas.microsoft.com/office/drawing/2014/main" id="{E1A439F5-BB18-41C2-B2C0-3447C826B755}"/>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6299200" y="1438830"/>
            <a:ext cx="5257800" cy="4545099"/>
          </a:xfrm>
        </p:spPr>
      </p:pic>
      <p:sp>
        <p:nvSpPr>
          <p:cNvPr id="6" name="Slide Number Placeholder 5">
            <a:extLst>
              <a:ext uri="{FF2B5EF4-FFF2-40B4-BE49-F238E27FC236}">
                <a16:creationId xmlns:a16="http://schemas.microsoft.com/office/drawing/2014/main" id="{6E93AF2D-8C31-DB31-0252-9185343785CD}"/>
              </a:ext>
            </a:extLst>
          </p:cNvPr>
          <p:cNvSpPr>
            <a:spLocks noGrp="1"/>
          </p:cNvSpPr>
          <p:nvPr>
            <p:ph type="sldNum" sz="quarter" idx="10"/>
          </p:nvPr>
        </p:nvSpPr>
        <p:spPr/>
        <p:txBody>
          <a:bodyPr/>
          <a:lstStyle/>
          <a:p>
            <a:fld id="{8C040D02-B306-954D-BBFE-7F1694EA8F34}" type="slidenum">
              <a:rPr lang="en-US" smtClean="0"/>
              <a:pPr/>
              <a:t>51</a:t>
            </a:fld>
            <a:endParaRPr lang="en-US" dirty="0"/>
          </a:p>
        </p:txBody>
      </p:sp>
      <p:sp>
        <p:nvSpPr>
          <p:cNvPr id="4" name="Footer Placeholder 3">
            <a:extLst>
              <a:ext uri="{FF2B5EF4-FFF2-40B4-BE49-F238E27FC236}">
                <a16:creationId xmlns:a16="http://schemas.microsoft.com/office/drawing/2014/main" id="{E50BCB1C-B7DA-64E2-3F79-3E0837320AD2}"/>
              </a:ext>
            </a:extLst>
          </p:cNvPr>
          <p:cNvSpPr>
            <a:spLocks noGrp="1"/>
          </p:cNvSpPr>
          <p:nvPr>
            <p:ph type="ftr" sz="quarter" idx="11"/>
          </p:nvPr>
        </p:nvSpPr>
        <p:spPr/>
        <p:txBody>
          <a:bodyPr/>
          <a:lstStyle/>
          <a:p>
            <a:r>
              <a:rPr lang="en-US" dirty="0"/>
              <a:t>State of California Department of Social Services, Copyright © 2022</a:t>
            </a:r>
          </a:p>
        </p:txBody>
      </p:sp>
    </p:spTree>
    <p:extLst>
      <p:ext uri="{BB962C8B-B14F-4D97-AF65-F5344CB8AC3E}">
        <p14:creationId xmlns:p14="http://schemas.microsoft.com/office/powerpoint/2010/main" val="3716013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Emerging</a:t>
            </a:r>
          </a:p>
        </p:txBody>
      </p:sp>
      <p:pic>
        <p:nvPicPr>
          <p:cNvPr id="8" name="Content Placeholder 4" descr="Screen Shot measure ALT-REG 7"/>
          <p:cNvPicPr>
            <a:picLocks noGrp="1" noChangeAspect="1"/>
          </p:cNvPicPr>
          <p:nvPr>
            <p:ph idx="1"/>
          </p:nvPr>
        </p:nvPicPr>
        <p:blipFill rotWithShape="1">
          <a:blip r:embed="rId3">
            <a:extLst>
              <a:ext uri="{28A0092B-C50C-407E-A947-70E740481C1C}">
                <a14:useLocalDpi xmlns:a14="http://schemas.microsoft.com/office/drawing/2010/main"/>
              </a:ext>
            </a:extLst>
          </a:blip>
          <a:stretch/>
        </p:blipFill>
        <p:spPr>
          <a:xfrm>
            <a:off x="2918146" y="1447800"/>
            <a:ext cx="6355709" cy="4741980"/>
          </a:xfrm>
        </p:spPr>
      </p:pic>
      <p:sp>
        <p:nvSpPr>
          <p:cNvPr id="11" name="AutoShape 22">
            <a:extLst>
              <a:ext uri="{C183D7F6-B498-43B3-948B-1728B52AA6E4}">
                <adec:decorative xmlns:adec="http://schemas.microsoft.com/office/drawing/2017/decorative" val="1"/>
              </a:ext>
            </a:extLst>
          </p:cNvPr>
          <p:cNvSpPr>
            <a:spLocks noChangeArrowheads="1"/>
          </p:cNvSpPr>
          <p:nvPr/>
        </p:nvSpPr>
        <p:spPr bwMode="auto">
          <a:xfrm rot="6173436" flipV="1">
            <a:off x="7594599" y="1371600"/>
            <a:ext cx="1143000" cy="533400"/>
          </a:xfrm>
          <a:prstGeom prst="rightArrow">
            <a:avLst>
              <a:gd name="adj1" fmla="val 50000"/>
              <a:gd name="adj2" fmla="val 30556"/>
            </a:avLst>
          </a:prstGeom>
          <a:solidFill>
            <a:srgbClr val="FFCC00"/>
          </a:solidFill>
          <a:ln w="9525">
            <a:solidFill>
              <a:schemeClr val="tx1"/>
            </a:solidFill>
            <a:miter lim="800000"/>
            <a:headEnd/>
            <a:tailEnd/>
          </a:ln>
        </p:spPr>
        <p:txBody>
          <a:bodyPr wrap="none" anchor="ctr"/>
          <a:lstStyle/>
          <a:p>
            <a:endParaRPr lang="en-US" dirty="0"/>
          </a:p>
        </p:txBody>
      </p:sp>
      <p:sp>
        <p:nvSpPr>
          <p:cNvPr id="12" name="Left Arrow 11">
            <a:extLst>
              <a:ext uri="{C183D7F6-B498-43B3-948B-1728B52AA6E4}">
                <adec:decorative xmlns:adec="http://schemas.microsoft.com/office/drawing/2017/decorative" val="1"/>
              </a:ext>
            </a:extLst>
          </p:cNvPr>
          <p:cNvSpPr/>
          <p:nvPr/>
        </p:nvSpPr>
        <p:spPr>
          <a:xfrm flipV="1">
            <a:off x="5257800" y="5334000"/>
            <a:ext cx="1447800" cy="457200"/>
          </a:xfrm>
          <a:prstGeom prst="leftArrow">
            <a:avLst/>
          </a:prstGeom>
          <a:solidFill>
            <a:srgbClr val="FFCC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  </a:t>
            </a:r>
          </a:p>
        </p:txBody>
      </p:sp>
      <p:sp>
        <p:nvSpPr>
          <p:cNvPr id="9" name="Oval 8">
            <a:extLst>
              <a:ext uri="{C183D7F6-B498-43B3-948B-1728B52AA6E4}">
                <adec:decorative xmlns:adec="http://schemas.microsoft.com/office/drawing/2017/decorative" val="1"/>
              </a:ext>
            </a:extLst>
          </p:cNvPr>
          <p:cNvSpPr/>
          <p:nvPr/>
        </p:nvSpPr>
        <p:spPr>
          <a:xfrm flipH="1" flipV="1">
            <a:off x="7848601" y="2438402"/>
            <a:ext cx="152399" cy="76199"/>
          </a:xfrm>
          <a:prstGeom prst="ellipse">
            <a:avLst/>
          </a:prstGeom>
          <a:solidFill>
            <a:srgbClr val="FFC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A348555D-507D-1F55-35D3-8B7293F0724F}"/>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663D1B53-8C29-2CE4-631C-F2EA436454DD}"/>
              </a:ext>
            </a:extLst>
          </p:cNvPr>
          <p:cNvSpPr>
            <a:spLocks noGrp="1"/>
          </p:cNvSpPr>
          <p:nvPr>
            <p:ph type="sldNum" sz="quarter" idx="10"/>
          </p:nvPr>
        </p:nvSpPr>
        <p:spPr/>
        <p:txBody>
          <a:bodyPr/>
          <a:lstStyle/>
          <a:p>
            <a:fld id="{73E63A98-4574-D54E-ADBF-963175478641}" type="slidenum">
              <a:rPr lang="en-US" smtClean="0"/>
              <a:pPr/>
              <a:t>52</a:t>
            </a:fld>
            <a:endParaRPr lang="en-US" dirty="0"/>
          </a:p>
        </p:txBody>
      </p:sp>
    </p:spTree>
    <p:extLst>
      <p:ext uri="{BB962C8B-B14F-4D97-AF65-F5344CB8AC3E}">
        <p14:creationId xmlns:p14="http://schemas.microsoft.com/office/powerpoint/2010/main" val="214914122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0" nodeType="clickEffect">
                                  <p:stCondLst>
                                    <p:cond delay="0"/>
                                  </p:stCondLst>
                                  <p:childTnLst>
                                    <p:anim calcmode="discrete" valueType="str">
                                      <p:cBhvr>
                                        <p:cTn id="10"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Not Yet at the Earliest Developmental Level </a:t>
            </a:r>
          </a:p>
        </p:txBody>
      </p:sp>
      <p:pic>
        <p:nvPicPr>
          <p:cNvPr id="14" name="Content Placeholder 4" descr="Screen Shot measure ALT-REG 7"/>
          <p:cNvPicPr>
            <a:picLocks noGrp="1" noChangeAspect="1"/>
          </p:cNvPicPr>
          <p:nvPr>
            <p:ph sz="half" idx="1"/>
          </p:nvPr>
        </p:nvPicPr>
        <p:blipFill rotWithShape="1">
          <a:blip r:embed="rId3">
            <a:extLst>
              <a:ext uri="{28A0092B-C50C-407E-A947-70E740481C1C}">
                <a14:useLocalDpi xmlns:a14="http://schemas.microsoft.com/office/drawing/2010/main"/>
              </a:ext>
            </a:extLst>
          </a:blip>
          <a:stretch/>
        </p:blipFill>
        <p:spPr>
          <a:xfrm>
            <a:off x="3162300" y="1479309"/>
            <a:ext cx="6324600" cy="4616690"/>
          </a:xfrm>
        </p:spPr>
      </p:pic>
      <p:sp>
        <p:nvSpPr>
          <p:cNvPr id="5" name="Arrow: Left 4">
            <a:extLst>
              <a:ext uri="{FF2B5EF4-FFF2-40B4-BE49-F238E27FC236}">
                <a16:creationId xmlns:a16="http://schemas.microsoft.com/office/drawing/2014/main" id="{D425E46D-F362-4E39-9EA1-54F86A2D8587}"/>
              </a:ext>
              <a:ext uri="{C183D7F6-B498-43B3-948B-1728B52AA6E4}">
                <adec:decorative xmlns:adec="http://schemas.microsoft.com/office/drawing/2017/decorative" val="1"/>
              </a:ext>
            </a:extLst>
          </p:cNvPr>
          <p:cNvSpPr/>
          <p:nvPr/>
        </p:nvSpPr>
        <p:spPr bwMode="auto">
          <a:xfrm>
            <a:off x="6096000" y="5150092"/>
            <a:ext cx="1447800" cy="641109"/>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dirty="0">
              <a:latin typeface="Arial" pitchFamily="-109" charset="0"/>
            </a:endParaRPr>
          </a:p>
        </p:txBody>
      </p:sp>
      <p:sp>
        <p:nvSpPr>
          <p:cNvPr id="3" name="Footer Placeholder 2">
            <a:extLst>
              <a:ext uri="{FF2B5EF4-FFF2-40B4-BE49-F238E27FC236}">
                <a16:creationId xmlns:a16="http://schemas.microsoft.com/office/drawing/2014/main" id="{4319C53D-024B-869B-D40C-30E70FE53BC9}"/>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7" name="Slide Number Placeholder 6">
            <a:extLst>
              <a:ext uri="{FF2B5EF4-FFF2-40B4-BE49-F238E27FC236}">
                <a16:creationId xmlns:a16="http://schemas.microsoft.com/office/drawing/2014/main" id="{3C4A8DDE-3973-033A-EE21-FD65B5CE1110}"/>
              </a:ext>
            </a:extLst>
          </p:cNvPr>
          <p:cNvSpPr>
            <a:spLocks noGrp="1"/>
          </p:cNvSpPr>
          <p:nvPr>
            <p:ph type="sldNum" sz="quarter" idx="10"/>
          </p:nvPr>
        </p:nvSpPr>
        <p:spPr/>
        <p:txBody>
          <a:bodyPr/>
          <a:lstStyle/>
          <a:p>
            <a:fld id="{8C040D02-B306-954D-BBFE-7F1694EA8F34}" type="slidenum">
              <a:rPr lang="en-US" smtClean="0"/>
              <a:pPr/>
              <a:t>53</a:t>
            </a:fld>
            <a:endParaRPr lang="en-US" dirty="0"/>
          </a:p>
        </p:txBody>
      </p:sp>
    </p:spTree>
    <p:extLst>
      <p:ext uri="{BB962C8B-B14F-4D97-AF65-F5344CB8AC3E}">
        <p14:creationId xmlns:p14="http://schemas.microsoft.com/office/powerpoint/2010/main" val="18992655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1026"/>
          <p:cNvSpPr>
            <a:spLocks noGrp="1" noChangeArrowheads="1"/>
          </p:cNvSpPr>
          <p:nvPr>
            <p:ph type="title"/>
          </p:nvPr>
        </p:nvSpPr>
        <p:spPr/>
        <p:txBody>
          <a:bodyPr/>
          <a:lstStyle/>
          <a:p>
            <a:pPr eaLnBrk="1" hangingPunct="1"/>
            <a:r>
              <a:rPr lang="en-US" dirty="0"/>
              <a:t> Unable to Rate</a:t>
            </a:r>
          </a:p>
        </p:txBody>
      </p:sp>
      <p:pic>
        <p:nvPicPr>
          <p:cNvPr id="5" name="Content Placeholder 4" descr="Screen Shot measure ALT-REG 7"/>
          <p:cNvPicPr>
            <a:picLocks noGrp="1" noChangeAspect="1"/>
          </p:cNvPicPr>
          <p:nvPr>
            <p:ph sz="half" idx="1"/>
          </p:nvPr>
        </p:nvPicPr>
        <p:blipFill rotWithShape="1">
          <a:blip r:embed="rId4">
            <a:extLst>
              <a:ext uri="{28A0092B-C50C-407E-A947-70E740481C1C}">
                <a14:useLocalDpi xmlns:a14="http://schemas.microsoft.com/office/drawing/2010/main"/>
              </a:ext>
            </a:extLst>
          </a:blip>
          <a:stretch/>
        </p:blipFill>
        <p:spPr>
          <a:xfrm>
            <a:off x="3020849" y="1295400"/>
            <a:ext cx="6455102" cy="4740996"/>
          </a:xfrm>
        </p:spPr>
      </p:pic>
      <p:sp>
        <p:nvSpPr>
          <p:cNvPr id="7" name="Arrow: Left 6">
            <a:extLst>
              <a:ext uri="{FF2B5EF4-FFF2-40B4-BE49-F238E27FC236}">
                <a16:creationId xmlns:a16="http://schemas.microsoft.com/office/drawing/2014/main" id="{45334DD5-37CF-408F-9749-F45729986616}"/>
              </a:ext>
              <a:ext uri="{C183D7F6-B498-43B3-948B-1728B52AA6E4}">
                <adec:decorative xmlns:adec="http://schemas.microsoft.com/office/drawing/2017/decorative" val="1"/>
              </a:ext>
            </a:extLst>
          </p:cNvPr>
          <p:cNvSpPr/>
          <p:nvPr/>
        </p:nvSpPr>
        <p:spPr bwMode="auto">
          <a:xfrm>
            <a:off x="5638800" y="5242046"/>
            <a:ext cx="1447800" cy="641109"/>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dirty="0">
              <a:latin typeface="Arial" pitchFamily="-109" charset="0"/>
            </a:endParaRPr>
          </a:p>
        </p:txBody>
      </p:sp>
      <p:sp>
        <p:nvSpPr>
          <p:cNvPr id="2" name="Footer Placeholder 1">
            <a:extLst>
              <a:ext uri="{FF2B5EF4-FFF2-40B4-BE49-F238E27FC236}">
                <a16:creationId xmlns:a16="http://schemas.microsoft.com/office/drawing/2014/main" id="{C99194BF-6F32-0F51-7B6E-3A0EBB68D821}"/>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67784876-9174-8DB3-2B76-03A45CFB6350}"/>
              </a:ext>
            </a:extLst>
          </p:cNvPr>
          <p:cNvSpPr>
            <a:spLocks noGrp="1"/>
          </p:cNvSpPr>
          <p:nvPr>
            <p:ph type="sldNum" sz="quarter" idx="10"/>
          </p:nvPr>
        </p:nvSpPr>
        <p:spPr/>
        <p:txBody>
          <a:bodyPr/>
          <a:lstStyle/>
          <a:p>
            <a:fld id="{8C040D02-B306-954D-BBFE-7F1694EA8F34}" type="slidenum">
              <a:rPr lang="en-US" smtClean="0"/>
              <a:pPr/>
              <a:t>54</a:t>
            </a:fld>
            <a:endParaRPr lang="en-US" dirty="0"/>
          </a:p>
        </p:txBody>
      </p:sp>
    </p:spTree>
    <p:custDataLst>
      <p:tags r:id="rId1"/>
    </p:custDataLst>
    <p:extLst>
      <p:ext uri="{BB962C8B-B14F-4D97-AF65-F5344CB8AC3E}">
        <p14:creationId xmlns:p14="http://schemas.microsoft.com/office/powerpoint/2010/main" val="6772441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Conditional Measures </a:t>
            </a:r>
          </a:p>
        </p:txBody>
      </p:sp>
      <p:pic>
        <p:nvPicPr>
          <p:cNvPr id="6" name="Content Placeholder 5" descr="Screen Shot measure ALT-REG 2"/>
          <p:cNvPicPr>
            <a:picLocks noGrp="1" noChangeAspect="1"/>
          </p:cNvPicPr>
          <p:nvPr>
            <p:ph idx="1"/>
          </p:nvPr>
        </p:nvPicPr>
        <p:blipFill rotWithShape="1">
          <a:blip r:embed="rId3" cstate="screen">
            <a:extLst>
              <a:ext uri="{28A0092B-C50C-407E-A947-70E740481C1C}">
                <a14:useLocalDpi xmlns:a14="http://schemas.microsoft.com/office/drawing/2010/main"/>
              </a:ext>
            </a:extLst>
          </a:blip>
          <a:stretch/>
        </p:blipFill>
        <p:spPr>
          <a:xfrm>
            <a:off x="3289355" y="1600200"/>
            <a:ext cx="5918090" cy="4495800"/>
          </a:xfrm>
        </p:spPr>
      </p:pic>
      <p:sp>
        <p:nvSpPr>
          <p:cNvPr id="8" name="Arrow: Left 7">
            <a:extLst>
              <a:ext uri="{FF2B5EF4-FFF2-40B4-BE49-F238E27FC236}">
                <a16:creationId xmlns:a16="http://schemas.microsoft.com/office/drawing/2014/main" id="{F70C0786-F169-4946-BE1A-009B1C861445}"/>
              </a:ext>
              <a:ext uri="{C183D7F6-B498-43B3-948B-1728B52AA6E4}">
                <adec:decorative xmlns:adec="http://schemas.microsoft.com/office/drawing/2017/decorative" val="1"/>
              </a:ext>
            </a:extLst>
          </p:cNvPr>
          <p:cNvSpPr/>
          <p:nvPr/>
        </p:nvSpPr>
        <p:spPr bwMode="auto">
          <a:xfrm>
            <a:off x="8991600" y="1524001"/>
            <a:ext cx="1447800" cy="641109"/>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dirty="0">
              <a:latin typeface="Arial" pitchFamily="-109" charset="0"/>
            </a:endParaRPr>
          </a:p>
        </p:txBody>
      </p:sp>
      <p:sp>
        <p:nvSpPr>
          <p:cNvPr id="3" name="Footer Placeholder 2">
            <a:extLst>
              <a:ext uri="{FF2B5EF4-FFF2-40B4-BE49-F238E27FC236}">
                <a16:creationId xmlns:a16="http://schemas.microsoft.com/office/drawing/2014/main" id="{03AB0C3A-3372-07B1-FD75-E9FC1E793BE3}"/>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7" name="Slide Number Placeholder 6">
            <a:extLst>
              <a:ext uri="{FF2B5EF4-FFF2-40B4-BE49-F238E27FC236}">
                <a16:creationId xmlns:a16="http://schemas.microsoft.com/office/drawing/2014/main" id="{F484D79A-F12F-8D70-CC5D-10970108B670}"/>
              </a:ext>
            </a:extLst>
          </p:cNvPr>
          <p:cNvSpPr>
            <a:spLocks noGrp="1"/>
          </p:cNvSpPr>
          <p:nvPr>
            <p:ph type="sldNum" sz="quarter" idx="10"/>
          </p:nvPr>
        </p:nvSpPr>
        <p:spPr/>
        <p:txBody>
          <a:bodyPr/>
          <a:lstStyle/>
          <a:p>
            <a:fld id="{73E63A98-4574-D54E-ADBF-963175478641}" type="slidenum">
              <a:rPr lang="en-US" smtClean="0"/>
              <a:pPr/>
              <a:t>55</a:t>
            </a:fld>
            <a:endParaRPr lang="en-US" dirty="0"/>
          </a:p>
        </p:txBody>
      </p:sp>
    </p:spTree>
    <p:extLst>
      <p:ext uri="{BB962C8B-B14F-4D97-AF65-F5344CB8AC3E}">
        <p14:creationId xmlns:p14="http://schemas.microsoft.com/office/powerpoint/2010/main" val="361104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Conditional Measures</a:t>
            </a:r>
          </a:p>
        </p:txBody>
      </p:sp>
      <p:pic>
        <p:nvPicPr>
          <p:cNvPr id="9" name="Content Placeholder 8" descr="Conditional Measures"/>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2590801" y="1543770"/>
            <a:ext cx="3269823" cy="4445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9" descr="Conditional Measures"/>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6553201" y="1547083"/>
            <a:ext cx="3269823" cy="4445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Footer Placeholder 2">
            <a:extLst>
              <a:ext uri="{FF2B5EF4-FFF2-40B4-BE49-F238E27FC236}">
                <a16:creationId xmlns:a16="http://schemas.microsoft.com/office/drawing/2014/main" id="{B0281F7D-1D05-3209-BD17-3B011AECA040}"/>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74C096DA-0BC9-B2CE-A3FD-929F536C09B0}"/>
              </a:ext>
            </a:extLst>
          </p:cNvPr>
          <p:cNvSpPr>
            <a:spLocks noGrp="1"/>
          </p:cNvSpPr>
          <p:nvPr>
            <p:ph type="sldNum" sz="quarter" idx="10"/>
          </p:nvPr>
        </p:nvSpPr>
        <p:spPr/>
        <p:txBody>
          <a:bodyPr/>
          <a:lstStyle/>
          <a:p>
            <a:fld id="{8C040D02-B306-954D-BBFE-7F1694EA8F34}" type="slidenum">
              <a:rPr lang="en-US" smtClean="0"/>
              <a:pPr/>
              <a:t>56</a:t>
            </a:fld>
            <a:endParaRPr lang="en-US" dirty="0"/>
          </a:p>
        </p:txBody>
      </p:sp>
    </p:spTree>
    <p:extLst>
      <p:ext uri="{BB962C8B-B14F-4D97-AF65-F5344CB8AC3E}">
        <p14:creationId xmlns:p14="http://schemas.microsoft.com/office/powerpoint/2010/main" val="9951622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z="4000" dirty="0"/>
              <a:t>Preschool English-Language Development Measures</a:t>
            </a:r>
          </a:p>
        </p:txBody>
      </p:sp>
      <p:pic>
        <p:nvPicPr>
          <p:cNvPr id="6" name="Content Placeholder 5" descr="children in front of sign">
            <a:extLst>
              <a:ext uri="{FF2B5EF4-FFF2-40B4-BE49-F238E27FC236}">
                <a16:creationId xmlns:a16="http://schemas.microsoft.com/office/drawing/2014/main" id="{F85AA6BC-A546-45DF-87BD-4D919756D60D}"/>
              </a:ext>
            </a:extLst>
          </p:cNvPr>
          <p:cNvPicPr>
            <a:picLocks noGrp="1" noChangeAspect="1"/>
          </p:cNvPicPr>
          <p:nvPr>
            <p:ph idx="1"/>
          </p:nvPr>
        </p:nvPicPr>
        <p:blipFill>
          <a:blip r:embed="rId4">
            <a:extLst>
              <a:ext uri="{28A0092B-C50C-407E-A947-70E740481C1C}">
                <a14:useLocalDpi xmlns:a14="http://schemas.microsoft.com/office/drawing/2010/main"/>
              </a:ext>
            </a:extLst>
          </a:blip>
          <a:srcRect/>
          <a:stretch>
            <a:fillRect/>
          </a:stretch>
        </p:blipFill>
        <p:spPr>
          <a:xfrm>
            <a:off x="2924897" y="2022043"/>
            <a:ext cx="6650182" cy="3782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Footer Placeholder 1">
            <a:extLst>
              <a:ext uri="{FF2B5EF4-FFF2-40B4-BE49-F238E27FC236}">
                <a16:creationId xmlns:a16="http://schemas.microsoft.com/office/drawing/2014/main" id="{508FD8C3-130C-8EF5-FA8A-E855B6BFBD0A}"/>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4" name="Slide Number Placeholder 3">
            <a:extLst>
              <a:ext uri="{FF2B5EF4-FFF2-40B4-BE49-F238E27FC236}">
                <a16:creationId xmlns:a16="http://schemas.microsoft.com/office/drawing/2014/main" id="{1124CDCB-00A0-40A9-FFCD-699D2D21EB45}"/>
              </a:ext>
            </a:extLst>
          </p:cNvPr>
          <p:cNvSpPr>
            <a:spLocks noGrp="1"/>
          </p:cNvSpPr>
          <p:nvPr>
            <p:ph type="sldNum" sz="quarter" idx="10"/>
          </p:nvPr>
        </p:nvSpPr>
        <p:spPr/>
        <p:txBody>
          <a:bodyPr/>
          <a:lstStyle/>
          <a:p>
            <a:fld id="{73E63A98-4574-D54E-ADBF-963175478641}" type="slidenum">
              <a:rPr lang="en-US" smtClean="0"/>
              <a:pPr/>
              <a:t>57</a:t>
            </a:fld>
            <a:endParaRPr lang="en-US" dirty="0"/>
          </a:p>
        </p:txBody>
      </p:sp>
    </p:spTree>
    <p:custDataLst>
      <p:tags r:id="rId1"/>
    </p:custDataLst>
    <p:extLst>
      <p:ext uri="{BB962C8B-B14F-4D97-AF65-F5344CB8AC3E}">
        <p14:creationId xmlns:p14="http://schemas.microsoft.com/office/powerpoint/2010/main" val="27403508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a:t>English-Language Development Measures</a:t>
            </a:r>
          </a:p>
        </p:txBody>
      </p:sp>
      <p:sp>
        <p:nvSpPr>
          <p:cNvPr id="91139" name="Rectangle 3"/>
          <p:cNvSpPr>
            <a:spLocks noGrp="1" noChangeArrowheads="1"/>
          </p:cNvSpPr>
          <p:nvPr>
            <p:ph idx="1"/>
          </p:nvPr>
        </p:nvSpPr>
        <p:spPr/>
        <p:txBody>
          <a:bodyPr/>
          <a:lstStyle/>
          <a:p>
            <a:pPr eaLnBrk="1" hangingPunct="1">
              <a:lnSpc>
                <a:spcPct val="100000"/>
              </a:lnSpc>
              <a:spcBef>
                <a:spcPct val="50000"/>
              </a:spcBef>
            </a:pPr>
            <a:r>
              <a:rPr lang="en-US" sz="2600" dirty="0"/>
              <a:t>ELD 1: Comprehension of English (Receptive English)</a:t>
            </a:r>
          </a:p>
          <a:p>
            <a:pPr eaLnBrk="1" hangingPunct="1">
              <a:lnSpc>
                <a:spcPct val="100000"/>
              </a:lnSpc>
              <a:spcBef>
                <a:spcPct val="50000"/>
              </a:spcBef>
            </a:pPr>
            <a:r>
              <a:rPr lang="en-US" sz="2600" dirty="0"/>
              <a:t>ELD 2: Self-Expression in English (Expressive English)</a:t>
            </a:r>
          </a:p>
          <a:p>
            <a:pPr eaLnBrk="1" hangingPunct="1">
              <a:lnSpc>
                <a:spcPct val="100000"/>
              </a:lnSpc>
              <a:spcBef>
                <a:spcPct val="50000"/>
              </a:spcBef>
            </a:pPr>
            <a:r>
              <a:rPr lang="en-US" sz="2600" dirty="0"/>
              <a:t>ELD 3: Understanding and Response to English Literacy Activities</a:t>
            </a:r>
          </a:p>
          <a:p>
            <a:pPr eaLnBrk="1" hangingPunct="1">
              <a:lnSpc>
                <a:spcPct val="100000"/>
              </a:lnSpc>
              <a:spcBef>
                <a:spcPct val="50000"/>
              </a:spcBef>
            </a:pPr>
            <a:r>
              <a:rPr lang="en-US" sz="2600" dirty="0"/>
              <a:t>ELD 4: Symbol, Letter, and Print Knowledge in English</a:t>
            </a:r>
          </a:p>
        </p:txBody>
      </p:sp>
      <p:sp>
        <p:nvSpPr>
          <p:cNvPr id="5" name="Slide Number Placeholder 4">
            <a:extLst>
              <a:ext uri="{FF2B5EF4-FFF2-40B4-BE49-F238E27FC236}">
                <a16:creationId xmlns:a16="http://schemas.microsoft.com/office/drawing/2014/main" id="{D2F27D8C-329B-64AB-64BF-97210E4A421B}"/>
              </a:ext>
            </a:extLst>
          </p:cNvPr>
          <p:cNvSpPr>
            <a:spLocks noGrp="1"/>
          </p:cNvSpPr>
          <p:nvPr>
            <p:ph type="sldNum" sz="quarter" idx="10"/>
          </p:nvPr>
        </p:nvSpPr>
        <p:spPr/>
        <p:txBody>
          <a:bodyPr/>
          <a:lstStyle/>
          <a:p>
            <a:fld id="{C46CC620-72C9-4F49-AA36-D2700C836364}" type="slidenum">
              <a:rPr lang="en-US" smtClean="0"/>
              <a:pPr/>
              <a:t>58</a:t>
            </a:fld>
            <a:endParaRPr lang="en-US" dirty="0"/>
          </a:p>
        </p:txBody>
      </p:sp>
      <p:sp>
        <p:nvSpPr>
          <p:cNvPr id="2" name="Footer Placeholder 1">
            <a:extLst>
              <a:ext uri="{FF2B5EF4-FFF2-40B4-BE49-F238E27FC236}">
                <a16:creationId xmlns:a16="http://schemas.microsoft.com/office/drawing/2014/main" id="{4153BDC5-9726-5589-10C0-F459BE0F4118}"/>
              </a:ext>
            </a:extLst>
          </p:cNvPr>
          <p:cNvSpPr>
            <a:spLocks noGrp="1"/>
          </p:cNvSpPr>
          <p:nvPr>
            <p:ph type="ftr" sz="quarter" idx="11"/>
          </p:nvPr>
        </p:nvSpPr>
        <p:spPr/>
        <p:txBody>
          <a:bodyPr/>
          <a:lstStyle/>
          <a:p>
            <a:r>
              <a:rPr lang="en-US" dirty="0"/>
              <a:t>State of California Department of Social Services, Copyright © 2022</a:t>
            </a:r>
          </a:p>
        </p:txBody>
      </p:sp>
    </p:spTree>
    <p:custDataLst>
      <p:tags r:id="rId1"/>
    </p:custDataLst>
    <p:extLst>
      <p:ext uri="{BB962C8B-B14F-4D97-AF65-F5344CB8AC3E}">
        <p14:creationId xmlns:p14="http://schemas.microsoft.com/office/powerpoint/2010/main" val="197495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Effect transition="in" filter="fade">
                                      <p:cBhvr>
                                        <p:cTn id="7" dur="1000"/>
                                        <p:tgtEl>
                                          <p:spTgt spid="91139">
                                            <p:txEl>
                                              <p:pRg st="0" end="0"/>
                                            </p:txEl>
                                          </p:spTgt>
                                        </p:tgtEl>
                                      </p:cBhvr>
                                    </p:animEffect>
                                    <p:anim calcmode="lin" valueType="num">
                                      <p:cBhvr>
                                        <p:cTn id="8" dur="1000" fill="hold"/>
                                        <p:tgtEl>
                                          <p:spTgt spid="911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11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1139">
                                            <p:txEl>
                                              <p:pRg st="1" end="1"/>
                                            </p:txEl>
                                          </p:spTgt>
                                        </p:tgtEl>
                                        <p:attrNameLst>
                                          <p:attrName>style.visibility</p:attrName>
                                        </p:attrNameLst>
                                      </p:cBhvr>
                                      <p:to>
                                        <p:strVal val="visible"/>
                                      </p:to>
                                    </p:set>
                                    <p:animEffect transition="in" filter="fade">
                                      <p:cBhvr>
                                        <p:cTn id="14" dur="1000"/>
                                        <p:tgtEl>
                                          <p:spTgt spid="91139">
                                            <p:txEl>
                                              <p:pRg st="1" end="1"/>
                                            </p:txEl>
                                          </p:spTgt>
                                        </p:tgtEl>
                                      </p:cBhvr>
                                    </p:animEffect>
                                    <p:anim calcmode="lin" valueType="num">
                                      <p:cBhvr>
                                        <p:cTn id="15" dur="1000" fill="hold"/>
                                        <p:tgtEl>
                                          <p:spTgt spid="9113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11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1139">
                                            <p:txEl>
                                              <p:pRg st="2" end="2"/>
                                            </p:txEl>
                                          </p:spTgt>
                                        </p:tgtEl>
                                        <p:attrNameLst>
                                          <p:attrName>style.visibility</p:attrName>
                                        </p:attrNameLst>
                                      </p:cBhvr>
                                      <p:to>
                                        <p:strVal val="visible"/>
                                      </p:to>
                                    </p:set>
                                    <p:animEffect transition="in" filter="fade">
                                      <p:cBhvr>
                                        <p:cTn id="21" dur="1000"/>
                                        <p:tgtEl>
                                          <p:spTgt spid="91139">
                                            <p:txEl>
                                              <p:pRg st="2" end="2"/>
                                            </p:txEl>
                                          </p:spTgt>
                                        </p:tgtEl>
                                      </p:cBhvr>
                                    </p:animEffect>
                                    <p:anim calcmode="lin" valueType="num">
                                      <p:cBhvr>
                                        <p:cTn id="22" dur="1000" fill="hold"/>
                                        <p:tgtEl>
                                          <p:spTgt spid="9113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11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1139">
                                            <p:txEl>
                                              <p:pRg st="3" end="3"/>
                                            </p:txEl>
                                          </p:spTgt>
                                        </p:tgtEl>
                                        <p:attrNameLst>
                                          <p:attrName>style.visibility</p:attrName>
                                        </p:attrNameLst>
                                      </p:cBhvr>
                                      <p:to>
                                        <p:strVal val="visible"/>
                                      </p:to>
                                    </p:set>
                                    <p:animEffect transition="in" filter="fade">
                                      <p:cBhvr>
                                        <p:cTn id="28" dur="1000"/>
                                        <p:tgtEl>
                                          <p:spTgt spid="91139">
                                            <p:txEl>
                                              <p:pRg st="3" end="3"/>
                                            </p:txEl>
                                          </p:spTgt>
                                        </p:tgtEl>
                                      </p:cBhvr>
                                    </p:animEffect>
                                    <p:anim calcmode="lin" valueType="num">
                                      <p:cBhvr>
                                        <p:cTn id="29" dur="1000" fill="hold"/>
                                        <p:tgtEl>
                                          <p:spTgt spid="9113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113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495990" y="363846"/>
            <a:ext cx="7772400" cy="769441"/>
          </a:xfrm>
        </p:spPr>
        <p:txBody>
          <a:bodyPr/>
          <a:lstStyle/>
          <a:p>
            <a:pPr eaLnBrk="1" hangingPunct="1"/>
            <a:r>
              <a:rPr lang="en-US" b="0" dirty="0"/>
              <a:t>Child’s Language Information</a:t>
            </a:r>
          </a:p>
        </p:txBody>
      </p:sp>
      <p:pic>
        <p:nvPicPr>
          <p:cNvPr id="6" name="Content Placeholder 5" descr="Child’s Language Information"/>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3276601" y="1371600"/>
            <a:ext cx="5811291" cy="4537188"/>
          </a:xfrm>
        </p:spPr>
      </p:pic>
      <p:sp>
        <p:nvSpPr>
          <p:cNvPr id="8" name="Arrow: Left 7">
            <a:extLst>
              <a:ext uri="{FF2B5EF4-FFF2-40B4-BE49-F238E27FC236}">
                <a16:creationId xmlns:a16="http://schemas.microsoft.com/office/drawing/2014/main" id="{5780A39B-68D7-4E2F-8FD3-C31F69FC5003}"/>
              </a:ext>
              <a:ext uri="{C183D7F6-B498-43B3-948B-1728B52AA6E4}">
                <adec:decorative xmlns:adec="http://schemas.microsoft.com/office/drawing/2017/decorative" val="1"/>
              </a:ext>
            </a:extLst>
          </p:cNvPr>
          <p:cNvSpPr/>
          <p:nvPr/>
        </p:nvSpPr>
        <p:spPr bwMode="auto">
          <a:xfrm>
            <a:off x="8787933" y="3630957"/>
            <a:ext cx="1447800" cy="641109"/>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dirty="0">
              <a:latin typeface="Arial" pitchFamily="-109" charset="0"/>
            </a:endParaRPr>
          </a:p>
        </p:txBody>
      </p:sp>
      <p:sp>
        <p:nvSpPr>
          <p:cNvPr id="9" name="Arrow: Left 8">
            <a:extLst>
              <a:ext uri="{FF2B5EF4-FFF2-40B4-BE49-F238E27FC236}">
                <a16:creationId xmlns:a16="http://schemas.microsoft.com/office/drawing/2014/main" id="{94266B26-3E1F-456E-95C0-020AB6BFFCB6}"/>
              </a:ext>
              <a:ext uri="{C183D7F6-B498-43B3-948B-1728B52AA6E4}">
                <adec:decorative xmlns:adec="http://schemas.microsoft.com/office/drawing/2017/decorative" val="1"/>
              </a:ext>
            </a:extLst>
          </p:cNvPr>
          <p:cNvSpPr/>
          <p:nvPr/>
        </p:nvSpPr>
        <p:spPr bwMode="auto">
          <a:xfrm rot="10800000">
            <a:off x="4767102" y="3594671"/>
            <a:ext cx="1447800" cy="641109"/>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dirty="0">
              <a:latin typeface="Arial" pitchFamily="-109" charset="0"/>
            </a:endParaRPr>
          </a:p>
        </p:txBody>
      </p:sp>
      <p:sp>
        <p:nvSpPr>
          <p:cNvPr id="2" name="Footer Placeholder 1">
            <a:extLst>
              <a:ext uri="{FF2B5EF4-FFF2-40B4-BE49-F238E27FC236}">
                <a16:creationId xmlns:a16="http://schemas.microsoft.com/office/drawing/2014/main" id="{7054E204-6D2B-2C93-8C50-1F2646427138}"/>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735BEFFE-93C3-87E4-8D01-8C1F9D012E9C}"/>
              </a:ext>
            </a:extLst>
          </p:cNvPr>
          <p:cNvSpPr>
            <a:spLocks noGrp="1"/>
          </p:cNvSpPr>
          <p:nvPr>
            <p:ph type="sldNum" sz="quarter" idx="10"/>
          </p:nvPr>
        </p:nvSpPr>
        <p:spPr/>
        <p:txBody>
          <a:bodyPr/>
          <a:lstStyle/>
          <a:p>
            <a:fld id="{73E63A98-4574-D54E-ADBF-963175478641}" type="slidenum">
              <a:rPr lang="en-US" smtClean="0"/>
              <a:pPr/>
              <a:t>59</a:t>
            </a:fld>
            <a:endParaRPr lang="en-US" dirty="0"/>
          </a:p>
        </p:txBody>
      </p:sp>
    </p:spTree>
    <p:custDataLst>
      <p:tags r:id="rId1"/>
    </p:custDataLst>
    <p:extLst>
      <p:ext uri="{BB962C8B-B14F-4D97-AF65-F5344CB8AC3E}">
        <p14:creationId xmlns:p14="http://schemas.microsoft.com/office/powerpoint/2010/main" val="319813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CA1E6C-9A10-41A1-961A-43AC8E5F3C4E}"/>
              </a:ext>
            </a:extLst>
          </p:cNvPr>
          <p:cNvSpPr>
            <a:spLocks noGrp="1"/>
          </p:cNvSpPr>
          <p:nvPr>
            <p:ph type="title"/>
          </p:nvPr>
        </p:nvSpPr>
        <p:spPr/>
        <p:txBody>
          <a:bodyPr/>
          <a:lstStyle/>
          <a:p>
            <a:r>
              <a:rPr lang="en-US" dirty="0"/>
              <a:t>The DRDP Assists Providers</a:t>
            </a:r>
          </a:p>
        </p:txBody>
      </p:sp>
      <p:sp>
        <p:nvSpPr>
          <p:cNvPr id="74755" name="Rectangle 3"/>
          <p:cNvSpPr>
            <a:spLocks noGrp="1" noChangeArrowheads="1"/>
          </p:cNvSpPr>
          <p:nvPr>
            <p:ph sz="half" idx="2"/>
          </p:nvPr>
        </p:nvSpPr>
        <p:spPr>
          <a:xfrm>
            <a:off x="1917700" y="1268896"/>
            <a:ext cx="8763000" cy="1143000"/>
          </a:xfrm>
        </p:spPr>
        <p:txBody>
          <a:bodyPr/>
          <a:lstStyle/>
          <a:p>
            <a:pPr marL="0" indent="0" eaLnBrk="1" hangingPunct="1">
              <a:buNone/>
            </a:pPr>
            <a:r>
              <a:rPr lang="en-US" dirty="0">
                <a:ea typeface="ＭＳ Ｐゴシック" pitchFamily="-65" charset="-128"/>
              </a:rPr>
              <a:t>in meeting each child’s developmental needs in each classroom or family child care home.</a:t>
            </a:r>
          </a:p>
        </p:txBody>
      </p:sp>
      <p:pic>
        <p:nvPicPr>
          <p:cNvPr id="5" name="Content Placeholder 4" descr="two teachers"/>
          <p:cNvPicPr>
            <a:picLocks noGrp="1" noChangeAspect="1"/>
          </p:cNvPicPr>
          <p:nvPr>
            <p:ph sz="half" idx="1"/>
          </p:nvPr>
        </p:nvPicPr>
        <p:blipFill rotWithShape="1">
          <a:blip r:embed="rId3"/>
          <a:srcRect l="6414" t="4348" r="7660" b="16666"/>
          <a:stretch/>
        </p:blipFill>
        <p:spPr>
          <a:xfrm>
            <a:off x="2802040" y="2726186"/>
            <a:ext cx="6994320" cy="3429000"/>
          </a:xfrm>
          <a:prstGeom prst="rect">
            <a:avLst/>
          </a:prstGeom>
          <a:ln>
            <a:solidFill>
              <a:srgbClr val="014482"/>
            </a:solidFill>
          </a:ln>
        </p:spPr>
      </p:pic>
      <p:sp>
        <p:nvSpPr>
          <p:cNvPr id="2" name="Footer Placeholder 1">
            <a:extLst>
              <a:ext uri="{FF2B5EF4-FFF2-40B4-BE49-F238E27FC236}">
                <a16:creationId xmlns:a16="http://schemas.microsoft.com/office/drawing/2014/main" id="{0F8731CD-6A96-9F49-A725-CB61E4E60205}"/>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7" name="Slide Number Placeholder 6">
            <a:extLst>
              <a:ext uri="{FF2B5EF4-FFF2-40B4-BE49-F238E27FC236}">
                <a16:creationId xmlns:a16="http://schemas.microsoft.com/office/drawing/2014/main" id="{C8302435-DB8C-72FD-D3F8-D8A2DE7E5FF1}"/>
              </a:ext>
            </a:extLst>
          </p:cNvPr>
          <p:cNvSpPr>
            <a:spLocks noGrp="1"/>
          </p:cNvSpPr>
          <p:nvPr>
            <p:ph type="sldNum" sz="quarter" idx="10"/>
          </p:nvPr>
        </p:nvSpPr>
        <p:spPr/>
        <p:txBody>
          <a:bodyPr/>
          <a:lstStyle/>
          <a:p>
            <a:fld id="{8C040D02-B306-954D-BBFE-7F1694EA8F34}" type="slidenum">
              <a:rPr lang="en-US" smtClean="0"/>
              <a:pPr/>
              <a:t>6</a:t>
            </a:fld>
            <a:endParaRPr lang="en-US" dirty="0"/>
          </a:p>
        </p:txBody>
      </p:sp>
    </p:spTree>
    <p:extLst>
      <p:ext uri="{BB962C8B-B14F-4D97-AF65-F5344CB8AC3E}">
        <p14:creationId xmlns:p14="http://schemas.microsoft.com/office/powerpoint/2010/main" val="20317168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 shot measure ELD 2"/>
          <p:cNvSpPr>
            <a:spLocks noGrp="1"/>
          </p:cNvSpPr>
          <p:nvPr>
            <p:ph type="title"/>
          </p:nvPr>
        </p:nvSpPr>
        <p:spPr/>
        <p:txBody>
          <a:bodyPr/>
          <a:lstStyle/>
          <a:p>
            <a:r>
              <a:rPr lang="en-US" dirty="0"/>
              <a:t>The Developmental Levels for ELD</a:t>
            </a:r>
          </a:p>
        </p:txBody>
      </p:sp>
      <p:pic>
        <p:nvPicPr>
          <p:cNvPr id="6" name="Content Placeholder 5" descr="screen shot measure ELD 2"/>
          <p:cNvPicPr>
            <a:picLocks noGrp="1" noChangeAspect="1"/>
          </p:cNvPicPr>
          <p:nvPr>
            <p:ph idx="1"/>
          </p:nvPr>
        </p:nvPicPr>
        <p:blipFill rotWithShape="1">
          <a:blip r:embed="rId3" cstate="screen">
            <a:extLst>
              <a:ext uri="{28A0092B-C50C-407E-A947-70E740481C1C}">
                <a14:useLocalDpi xmlns:a14="http://schemas.microsoft.com/office/drawing/2010/main"/>
              </a:ext>
            </a:extLst>
          </a:blip>
          <a:stretch/>
        </p:blipFill>
        <p:spPr>
          <a:xfrm>
            <a:off x="2863875" y="1611749"/>
            <a:ext cx="6772227" cy="4602879"/>
          </a:xfrm>
        </p:spPr>
      </p:pic>
      <p:sp>
        <p:nvSpPr>
          <p:cNvPr id="5" name="Oval 4">
            <a:extLst>
              <a:ext uri="{C183D7F6-B498-43B3-948B-1728B52AA6E4}">
                <adec:decorative xmlns:adec="http://schemas.microsoft.com/office/drawing/2017/decorative" val="1"/>
              </a:ext>
            </a:extLst>
          </p:cNvPr>
          <p:cNvSpPr/>
          <p:nvPr/>
        </p:nvSpPr>
        <p:spPr>
          <a:xfrm>
            <a:off x="2743200" y="1905000"/>
            <a:ext cx="2438400" cy="1219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35509E71-6202-059A-8E19-2B1C9AEC12D0}"/>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8" name="Slide Number Placeholder 7">
            <a:extLst>
              <a:ext uri="{FF2B5EF4-FFF2-40B4-BE49-F238E27FC236}">
                <a16:creationId xmlns:a16="http://schemas.microsoft.com/office/drawing/2014/main" id="{B92DB5D6-D47F-58B5-E5C0-1C085970132A}"/>
              </a:ext>
            </a:extLst>
          </p:cNvPr>
          <p:cNvSpPr>
            <a:spLocks noGrp="1"/>
          </p:cNvSpPr>
          <p:nvPr>
            <p:ph type="sldNum" sz="quarter" idx="10"/>
          </p:nvPr>
        </p:nvSpPr>
        <p:spPr/>
        <p:txBody>
          <a:bodyPr/>
          <a:lstStyle/>
          <a:p>
            <a:fld id="{73E63A98-4574-D54E-ADBF-963175478641}" type="slidenum">
              <a:rPr lang="en-US" smtClean="0"/>
              <a:pPr/>
              <a:t>60</a:t>
            </a:fld>
            <a:endParaRPr lang="en-US" dirty="0"/>
          </a:p>
        </p:txBody>
      </p:sp>
    </p:spTree>
    <p:extLst>
      <p:ext uri="{BB962C8B-B14F-4D97-AF65-F5344CB8AC3E}">
        <p14:creationId xmlns:p14="http://schemas.microsoft.com/office/powerpoint/2010/main" val="40502158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dirty="0">
                <a:latin typeface="Arial" charset="0"/>
                <a:ea typeface="ＭＳ Ｐゴシック" charset="0"/>
                <a:cs typeface="ＭＳ Ｐゴシック" charset="0"/>
              </a:rPr>
              <a:t>Assessing Children Who Are Dual Language Learners </a:t>
            </a:r>
          </a:p>
        </p:txBody>
      </p:sp>
      <p:pic>
        <p:nvPicPr>
          <p:cNvPr id="4" name="Content Placeholder 3" descr="Assessing Children Who Are Dual Language Learners"/>
          <p:cNvPicPr>
            <a:picLocks noGrp="1" noChangeAspect="1"/>
          </p:cNvPicPr>
          <p:nvPr>
            <p:ph idx="1"/>
          </p:nvPr>
        </p:nvPicPr>
        <p:blipFill rotWithShape="1">
          <a:blip r:embed="rId3" cstate="screen">
            <a:extLst>
              <a:ext uri="{28A0092B-C50C-407E-A947-70E740481C1C}">
                <a14:useLocalDpi xmlns:a14="http://schemas.microsoft.com/office/drawing/2010/main"/>
              </a:ext>
            </a:extLst>
          </a:blip>
          <a:stretch/>
        </p:blipFill>
        <p:spPr>
          <a:xfrm>
            <a:off x="4447598" y="1512888"/>
            <a:ext cx="3709554" cy="4800600"/>
          </a:xfrm>
          <a:solidFill>
            <a:srgbClr val="FEFFF4"/>
          </a:solidFill>
          <a:ln>
            <a:solidFill>
              <a:srgbClr val="014482"/>
            </a:solidFill>
          </a:ln>
        </p:spPr>
      </p:pic>
      <p:sp>
        <p:nvSpPr>
          <p:cNvPr id="7" name="Slide Number Placeholder 6">
            <a:extLst>
              <a:ext uri="{FF2B5EF4-FFF2-40B4-BE49-F238E27FC236}">
                <a16:creationId xmlns:a16="http://schemas.microsoft.com/office/drawing/2014/main" id="{BB650323-0DF5-55DD-1CF6-2EE86EDD5DB7}"/>
              </a:ext>
            </a:extLst>
          </p:cNvPr>
          <p:cNvSpPr>
            <a:spLocks noGrp="1"/>
          </p:cNvSpPr>
          <p:nvPr>
            <p:ph type="sldNum" sz="quarter" idx="10"/>
          </p:nvPr>
        </p:nvSpPr>
        <p:spPr/>
        <p:txBody>
          <a:bodyPr/>
          <a:lstStyle/>
          <a:p>
            <a:fld id="{73E63A98-4574-D54E-ADBF-963175478641}" type="slidenum">
              <a:rPr lang="en-US" smtClean="0"/>
              <a:pPr/>
              <a:t>61</a:t>
            </a:fld>
            <a:endParaRPr lang="en-US" dirty="0"/>
          </a:p>
        </p:txBody>
      </p:sp>
      <p:sp>
        <p:nvSpPr>
          <p:cNvPr id="5" name="Footer Placeholder 4">
            <a:extLst>
              <a:ext uri="{FF2B5EF4-FFF2-40B4-BE49-F238E27FC236}">
                <a16:creationId xmlns:a16="http://schemas.microsoft.com/office/drawing/2014/main" id="{00DDD289-F6BD-88AC-0AD7-F1C3447D4783}"/>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Code Switching</a:t>
            </a:r>
          </a:p>
        </p:txBody>
      </p:sp>
      <p:sp>
        <p:nvSpPr>
          <p:cNvPr id="157699" name="Content Placeholder 2"/>
          <p:cNvSpPr>
            <a:spLocks noGrp="1"/>
          </p:cNvSpPr>
          <p:nvPr>
            <p:ph idx="1"/>
          </p:nvPr>
        </p:nvSpPr>
        <p:spPr/>
        <p:txBody>
          <a:bodyPr/>
          <a:lstStyle/>
          <a:p>
            <a:r>
              <a:rPr lang="en-US" dirty="0"/>
              <a:t>Typical of dual language development</a:t>
            </a:r>
          </a:p>
          <a:p>
            <a:r>
              <a:rPr lang="en-US" dirty="0"/>
              <a:t>Use of multiple languages in one conversation</a:t>
            </a:r>
          </a:p>
          <a:p>
            <a:r>
              <a:rPr lang="en-US" dirty="0"/>
              <a:t>Uses grammatical rules of each language (at the 3 and 4-year-old level of course!)</a:t>
            </a:r>
          </a:p>
          <a:p>
            <a:r>
              <a:rPr lang="en-US" dirty="0"/>
              <a:t>Influenced by context and purpose</a:t>
            </a:r>
          </a:p>
        </p:txBody>
      </p:sp>
      <p:sp>
        <p:nvSpPr>
          <p:cNvPr id="6" name="Slide Number Placeholder 5">
            <a:extLst>
              <a:ext uri="{FF2B5EF4-FFF2-40B4-BE49-F238E27FC236}">
                <a16:creationId xmlns:a16="http://schemas.microsoft.com/office/drawing/2014/main" id="{870A844F-5645-4933-F337-4AF26E92BE00}"/>
              </a:ext>
            </a:extLst>
          </p:cNvPr>
          <p:cNvSpPr>
            <a:spLocks noGrp="1"/>
          </p:cNvSpPr>
          <p:nvPr>
            <p:ph type="sldNum" sz="quarter" idx="10"/>
          </p:nvPr>
        </p:nvSpPr>
        <p:spPr/>
        <p:txBody>
          <a:bodyPr/>
          <a:lstStyle/>
          <a:p>
            <a:fld id="{73E63A98-4574-D54E-ADBF-963175478641}" type="slidenum">
              <a:rPr lang="en-US" smtClean="0"/>
              <a:pPr/>
              <a:t>62</a:t>
            </a:fld>
            <a:endParaRPr lang="en-US" dirty="0"/>
          </a:p>
        </p:txBody>
      </p:sp>
      <p:sp>
        <p:nvSpPr>
          <p:cNvPr id="5" name="Footer Placeholder 4">
            <a:extLst>
              <a:ext uri="{FF2B5EF4-FFF2-40B4-BE49-F238E27FC236}">
                <a16:creationId xmlns:a16="http://schemas.microsoft.com/office/drawing/2014/main" id="{51C27AD2-E41F-880C-37DB-F568B62BC6DF}"/>
              </a:ext>
            </a:extLst>
          </p:cNvPr>
          <p:cNvSpPr>
            <a:spLocks noGrp="1"/>
          </p:cNvSpPr>
          <p:nvPr>
            <p:ph type="ftr" sz="quarter" idx="11"/>
          </p:nvPr>
        </p:nvSpPr>
        <p:spPr/>
        <p:txBody>
          <a:bodyPr/>
          <a:lstStyle/>
          <a:p>
            <a:r>
              <a:rPr lang="en-US" dirty="0"/>
              <a:t>State of California Department of Social Services, Copyright © 2022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title"/>
          </p:nvPr>
        </p:nvSpPr>
        <p:spPr/>
        <p:txBody>
          <a:bodyPr/>
          <a:lstStyle/>
          <a:p>
            <a:pPr eaLnBrk="1" hangingPunct="1"/>
            <a:r>
              <a:rPr lang="en-US" dirty="0"/>
              <a:t>Key points for LLD &amp; ELD </a:t>
            </a:r>
          </a:p>
        </p:txBody>
      </p:sp>
      <p:sp>
        <p:nvSpPr>
          <p:cNvPr id="56323" name="Rectangle 6"/>
          <p:cNvSpPr>
            <a:spLocks noGrp="1" noChangeArrowheads="1"/>
          </p:cNvSpPr>
          <p:nvPr>
            <p:ph idx="1"/>
          </p:nvPr>
        </p:nvSpPr>
        <p:spPr/>
        <p:txBody>
          <a:bodyPr/>
          <a:lstStyle/>
          <a:p>
            <a:pPr marL="457200" indent="-457200" eaLnBrk="1" hangingPunct="1">
              <a:spcBef>
                <a:spcPct val="0"/>
              </a:spcBef>
              <a:spcAft>
                <a:spcPts val="1800"/>
              </a:spcAft>
              <a:buFontTx/>
              <a:buAutoNum type="arabicPeriod"/>
            </a:pPr>
            <a:r>
              <a:rPr lang="en-US" dirty="0"/>
              <a:t>LLD is used with all children to measure progress in their home language.</a:t>
            </a:r>
          </a:p>
          <a:p>
            <a:pPr marL="457200" indent="-457200" eaLnBrk="1" hangingPunct="1">
              <a:spcBef>
                <a:spcPct val="0"/>
              </a:spcBef>
              <a:spcAft>
                <a:spcPts val="1800"/>
              </a:spcAft>
              <a:buFontTx/>
              <a:buAutoNum type="arabicPeriod"/>
            </a:pPr>
            <a:r>
              <a:rPr lang="en-US" dirty="0"/>
              <a:t>ELD is used with any child where a language other than English is spoken in the home. </a:t>
            </a:r>
          </a:p>
        </p:txBody>
      </p:sp>
      <p:sp>
        <p:nvSpPr>
          <p:cNvPr id="4" name="Slide Number Placeholder 3">
            <a:extLst>
              <a:ext uri="{FF2B5EF4-FFF2-40B4-BE49-F238E27FC236}">
                <a16:creationId xmlns:a16="http://schemas.microsoft.com/office/drawing/2014/main" id="{AF796E26-7403-6612-7E3C-27EF4A0F9E07}"/>
              </a:ext>
            </a:extLst>
          </p:cNvPr>
          <p:cNvSpPr>
            <a:spLocks noGrp="1"/>
          </p:cNvSpPr>
          <p:nvPr>
            <p:ph type="sldNum" sz="quarter" idx="10"/>
          </p:nvPr>
        </p:nvSpPr>
        <p:spPr/>
        <p:txBody>
          <a:bodyPr/>
          <a:lstStyle/>
          <a:p>
            <a:fld id="{8C040D02-B306-954D-BBFE-7F1694EA8F34}" type="slidenum">
              <a:rPr lang="en-US" smtClean="0"/>
              <a:pPr/>
              <a:t>63</a:t>
            </a:fld>
            <a:endParaRPr lang="en-US" dirty="0"/>
          </a:p>
        </p:txBody>
      </p:sp>
      <p:sp>
        <p:nvSpPr>
          <p:cNvPr id="3" name="Footer Placeholder 2">
            <a:extLst>
              <a:ext uri="{FF2B5EF4-FFF2-40B4-BE49-F238E27FC236}">
                <a16:creationId xmlns:a16="http://schemas.microsoft.com/office/drawing/2014/main" id="{809D903E-DEC8-4BEF-0CC5-097D7B9C7CC4}"/>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pic>
        <p:nvPicPr>
          <p:cNvPr id="7" name="Content Placeholder 6">
            <a:extLst>
              <a:ext uri="{FF2B5EF4-FFF2-40B4-BE49-F238E27FC236}">
                <a16:creationId xmlns:a16="http://schemas.microsoft.com/office/drawing/2014/main" id="{B90C03C3-81C5-4141-81C8-E3437146A57C}"/>
              </a:ext>
              <a:ext uri="{C183D7F6-B498-43B3-948B-1728B52AA6E4}">
                <adec:decorative xmlns:adec="http://schemas.microsoft.com/office/drawing/2017/decorative" val="1"/>
              </a:ext>
            </a:extLst>
          </p:cNvPr>
          <p:cNvPicPr>
            <a:picLocks noGrp="1" noChangeAspect="1"/>
          </p:cNvPicPr>
          <p:nvPr>
            <p:ph sz="half" idx="4294967295"/>
          </p:nvPr>
        </p:nvPicPr>
        <p:blipFill rotWithShape="1">
          <a:blip r:embed="rId4" cstate="screen">
            <a:extLst>
              <a:ext uri="{28A0092B-C50C-407E-A947-70E740481C1C}">
                <a14:useLocalDpi xmlns:a14="http://schemas.microsoft.com/office/drawing/2010/main"/>
              </a:ext>
            </a:extLst>
          </a:blip>
          <a:srcRect r="-2589"/>
          <a:stretch/>
        </p:blipFill>
        <p:spPr>
          <a:xfrm>
            <a:off x="8699500" y="4191000"/>
            <a:ext cx="2286000" cy="1638300"/>
          </a:xfrm>
          <a:prstGeom prst="rect">
            <a:avLst/>
          </a:prstGeom>
        </p:spPr>
      </p:pic>
    </p:spTree>
    <p:custDataLst>
      <p:tags r:id="rId1"/>
    </p:custDataLst>
    <p:extLst>
      <p:ext uri="{BB962C8B-B14F-4D97-AF65-F5344CB8AC3E}">
        <p14:creationId xmlns:p14="http://schemas.microsoft.com/office/powerpoint/2010/main" val="831242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05309D9-2378-415F-8629-3579FBDB638B}"/>
              </a:ext>
            </a:extLst>
          </p:cNvPr>
          <p:cNvSpPr>
            <a:spLocks noGrp="1"/>
          </p:cNvSpPr>
          <p:nvPr>
            <p:ph type="title" sz="quarter"/>
          </p:nvPr>
        </p:nvSpPr>
        <p:spPr/>
        <p:txBody>
          <a:bodyPr/>
          <a:lstStyle/>
          <a:p>
            <a:r>
              <a:rPr lang="en-US" dirty="0">
                <a:solidFill>
                  <a:srgbClr val="000000"/>
                </a:solidFill>
              </a:rPr>
              <a:t>Completing a Developmental Profile</a:t>
            </a:r>
            <a:endParaRPr lang="en-US" dirty="0"/>
          </a:p>
        </p:txBody>
      </p:sp>
      <p:pic>
        <p:nvPicPr>
          <p:cNvPr id="35" name="Content Placeholder 23" descr="drdp infant toddler">
            <a:extLst>
              <a:ext uri="{FF2B5EF4-FFF2-40B4-BE49-F238E27FC236}">
                <a16:creationId xmlns:a16="http://schemas.microsoft.com/office/drawing/2014/main" id="{BB7FD0E4-BE70-4650-AD9E-AFE5DB95B027}"/>
              </a:ext>
            </a:extLst>
          </p:cNvPr>
          <p:cNvPicPr>
            <a:picLocks noGrp="1" noChangeAspect="1"/>
          </p:cNvPicPr>
          <p:nvPr>
            <p:ph sz="quarter" idx="1"/>
          </p:nvPr>
        </p:nvPicPr>
        <p:blipFill>
          <a:blip r:embed="rId3" cstate="screen">
            <a:extLst>
              <a:ext uri="{28A0092B-C50C-407E-A947-70E740481C1C}">
                <a14:useLocalDpi xmlns:a14="http://schemas.microsoft.com/office/drawing/2010/main"/>
              </a:ext>
            </a:extLst>
          </a:blip>
          <a:stretch>
            <a:fillRect/>
          </a:stretch>
        </p:blipFill>
        <p:spPr bwMode="auto">
          <a:xfrm>
            <a:off x="2611678" y="1621766"/>
            <a:ext cx="2810239" cy="2171700"/>
          </a:xfrm>
          <a:prstGeom prst="rect">
            <a:avLst/>
          </a:prstGeom>
          <a:solidFill>
            <a:schemeClr val="accent1">
              <a:lumMod val="50000"/>
            </a:schemeClr>
          </a:solidFill>
          <a:ln w="57150">
            <a:solidFill>
              <a:schemeClr val="accent2">
                <a:lumMod val="60000"/>
                <a:lumOff val="40000"/>
              </a:schemeClr>
            </a:solidFill>
            <a:miter lim="800000"/>
            <a:headEnd/>
            <a:tailEnd/>
          </a:ln>
        </p:spPr>
      </p:pic>
      <p:pic>
        <p:nvPicPr>
          <p:cNvPr id="34" name="Content Placeholder 7" descr="drdp preschool">
            <a:extLst>
              <a:ext uri="{FF2B5EF4-FFF2-40B4-BE49-F238E27FC236}">
                <a16:creationId xmlns:a16="http://schemas.microsoft.com/office/drawing/2014/main" id="{E968D0CF-7DBE-482B-B313-A14FA781FDA3}"/>
              </a:ext>
            </a:extLst>
          </p:cNvPr>
          <p:cNvPicPr>
            <a:picLocks noGrp="1" noChangeAspect="1"/>
          </p:cNvPicPr>
          <p:nvPr>
            <p:ph sz="quarter" idx="2"/>
          </p:nvPr>
        </p:nvPicPr>
        <p:blipFill rotWithShape="1">
          <a:blip r:embed="rId4" cstate="screen">
            <a:extLst>
              <a:ext uri="{28A0092B-C50C-407E-A947-70E740481C1C}">
                <a14:useLocalDpi xmlns:a14="http://schemas.microsoft.com/office/drawing/2010/main"/>
              </a:ext>
            </a:extLst>
          </a:blip>
          <a:stretch/>
        </p:blipFill>
        <p:spPr bwMode="auto">
          <a:xfrm>
            <a:off x="4982222" y="2478408"/>
            <a:ext cx="2849473" cy="2171700"/>
          </a:xfrm>
          <a:prstGeom prst="rect">
            <a:avLst/>
          </a:prstGeom>
          <a:noFill/>
          <a:ln w="38100" cap="sq">
            <a:solidFill>
              <a:srgbClr val="FFCC00"/>
            </a:solidFill>
            <a:prstDash val="solid"/>
            <a:miter lim="800000"/>
            <a:headEnd/>
            <a:tailEnd/>
          </a:ln>
          <a:effectLst>
            <a:outerShdw blurRad="50800" dist="38100" dir="2700000" algn="tl" rotWithShape="0">
              <a:srgbClr val="000000">
                <a:alpha val="43000"/>
              </a:srgbClr>
            </a:outerShdw>
          </a:effectLst>
        </p:spPr>
      </p:pic>
      <p:pic>
        <p:nvPicPr>
          <p:cNvPr id="33" name="Content Placeholder 20" descr="drdp school age">
            <a:extLst>
              <a:ext uri="{FF2B5EF4-FFF2-40B4-BE49-F238E27FC236}">
                <a16:creationId xmlns:a16="http://schemas.microsoft.com/office/drawing/2014/main" id="{B62D3975-AE64-4949-A141-160F3222E51E}"/>
              </a:ext>
            </a:extLst>
          </p:cNvPr>
          <p:cNvPicPr>
            <a:picLocks noGrp="1" noChangeAspect="1"/>
          </p:cNvPicPr>
          <p:nvPr>
            <p:ph sz="quarter" idx="4"/>
          </p:nvPr>
        </p:nvPicPr>
        <p:blipFill>
          <a:blip r:embed="rId5" cstate="screen">
            <a:extLst>
              <a:ext uri="{28A0092B-C50C-407E-A947-70E740481C1C}">
                <a14:useLocalDpi xmlns:a14="http://schemas.microsoft.com/office/drawing/2010/main"/>
              </a:ext>
            </a:extLst>
          </a:blip>
          <a:stretch>
            <a:fillRect/>
          </a:stretch>
        </p:blipFill>
        <p:spPr bwMode="auto">
          <a:xfrm>
            <a:off x="7317887" y="3793466"/>
            <a:ext cx="2811128" cy="2171700"/>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709BBBF8-E4FB-1519-4A13-07B76FDA7DF3}"/>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4" name="Slide Number Placeholder 3">
            <a:extLst>
              <a:ext uri="{FF2B5EF4-FFF2-40B4-BE49-F238E27FC236}">
                <a16:creationId xmlns:a16="http://schemas.microsoft.com/office/drawing/2014/main" id="{E1B3D5CC-D9C0-EB4C-D671-977D30378C45}"/>
              </a:ext>
            </a:extLst>
          </p:cNvPr>
          <p:cNvSpPr>
            <a:spLocks noGrp="1"/>
          </p:cNvSpPr>
          <p:nvPr>
            <p:ph type="sldNum" sz="quarter" idx="10"/>
          </p:nvPr>
        </p:nvSpPr>
        <p:spPr/>
        <p:txBody>
          <a:bodyPr/>
          <a:lstStyle/>
          <a:p>
            <a:fld id="{8A163CCF-A911-4242-B0B2-7CDFEB4D4F6D}" type="slidenum">
              <a:rPr lang="en-US" smtClean="0"/>
              <a:pPr/>
              <a:t>64</a:t>
            </a:fld>
            <a:endParaRPr lang="en-US" dirty="0"/>
          </a:p>
        </p:txBody>
      </p:sp>
    </p:spTree>
    <p:extLst>
      <p:ext uri="{BB962C8B-B14F-4D97-AF65-F5344CB8AC3E}">
        <p14:creationId xmlns:p14="http://schemas.microsoft.com/office/powerpoint/2010/main" val="106569113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dirty="0">
                <a:ea typeface="ＭＳ Ｐゴシック" pitchFamily="-65" charset="-128"/>
              </a:rPr>
              <a:t>Into Practice </a:t>
            </a:r>
          </a:p>
        </p:txBody>
      </p:sp>
      <p:pic>
        <p:nvPicPr>
          <p:cNvPr id="135171" name="Picture 3">
            <a:extLst>
              <a:ext uri="{C183D7F6-B498-43B3-948B-1728B52AA6E4}">
                <adec:decorative xmlns:adec="http://schemas.microsoft.com/office/drawing/2017/decorative" val="1"/>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tretch>
            <a:fillRect/>
          </a:stretch>
        </p:blipFill>
        <p:spPr>
          <a:xfrm>
            <a:off x="2495992" y="1125421"/>
            <a:ext cx="7772399" cy="5188490"/>
          </a:xfrm>
          <a:ln w="19050">
            <a:solidFill>
              <a:srgbClr val="000000"/>
            </a:solidFill>
          </a:ln>
        </p:spPr>
      </p:pic>
      <p:sp>
        <p:nvSpPr>
          <p:cNvPr id="3" name="Content Placeholder 2">
            <a:extLst>
              <a:ext uri="{FF2B5EF4-FFF2-40B4-BE49-F238E27FC236}">
                <a16:creationId xmlns:a16="http://schemas.microsoft.com/office/drawing/2014/main" id="{97C015CA-F17E-45CA-8599-B20CCA9485DE}"/>
              </a:ext>
            </a:extLst>
          </p:cNvPr>
          <p:cNvSpPr>
            <a:spLocks noGrp="1"/>
          </p:cNvSpPr>
          <p:nvPr>
            <p:ph sz="half" idx="2"/>
          </p:nvPr>
        </p:nvSpPr>
        <p:spPr>
          <a:xfrm>
            <a:off x="5791200" y="3602461"/>
            <a:ext cx="4343400" cy="2493539"/>
          </a:xfrm>
        </p:spPr>
        <p:txBody>
          <a:bodyPr/>
          <a:lstStyle/>
          <a:p>
            <a:pPr marL="0" indent="0">
              <a:buNone/>
            </a:pPr>
            <a:r>
              <a:rPr lang="en-US" dirty="0"/>
              <a:t>DIRECTIONS:</a:t>
            </a:r>
          </a:p>
          <a:p>
            <a:r>
              <a:rPr lang="en-US" dirty="0"/>
              <a:t>Review all evidence.</a:t>
            </a:r>
          </a:p>
          <a:p>
            <a:r>
              <a:rPr lang="en-US" dirty="0"/>
              <a:t>Reflect on what the evidence shows.</a:t>
            </a:r>
          </a:p>
          <a:p>
            <a:r>
              <a:rPr lang="en-US" dirty="0"/>
              <a:t>Complete the DRDP.</a:t>
            </a:r>
          </a:p>
        </p:txBody>
      </p:sp>
      <p:sp>
        <p:nvSpPr>
          <p:cNvPr id="5" name="Footer Placeholder 4">
            <a:extLst>
              <a:ext uri="{FF2B5EF4-FFF2-40B4-BE49-F238E27FC236}">
                <a16:creationId xmlns:a16="http://schemas.microsoft.com/office/drawing/2014/main" id="{54A2B7B4-5DA7-3767-65E0-CDC91A6A2DBA}"/>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6A629996-5E27-3F51-49CD-AA28B174D900}"/>
              </a:ext>
            </a:extLst>
          </p:cNvPr>
          <p:cNvSpPr>
            <a:spLocks noGrp="1"/>
          </p:cNvSpPr>
          <p:nvPr>
            <p:ph type="sldNum" sz="quarter" idx="10"/>
          </p:nvPr>
        </p:nvSpPr>
        <p:spPr/>
        <p:txBody>
          <a:bodyPr/>
          <a:lstStyle/>
          <a:p>
            <a:fld id="{8C040D02-B306-954D-BBFE-7F1694EA8F34}" type="slidenum">
              <a:rPr lang="en-US" smtClean="0"/>
              <a:pPr/>
              <a:t>65</a:t>
            </a:fld>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CDAFB-3985-46FD-8CE1-5E942F116FD4}"/>
              </a:ext>
            </a:extLst>
          </p:cNvPr>
          <p:cNvSpPr>
            <a:spLocks noGrp="1"/>
          </p:cNvSpPr>
          <p:nvPr>
            <p:ph type="title"/>
          </p:nvPr>
        </p:nvSpPr>
        <p:spPr/>
        <p:txBody>
          <a:bodyPr/>
          <a:lstStyle/>
          <a:p>
            <a:r>
              <a:rPr lang="en-US" sz="4000" dirty="0"/>
              <a:t>The Child’s Developmental Progress form is designed to…</a:t>
            </a:r>
          </a:p>
        </p:txBody>
      </p:sp>
      <p:sp>
        <p:nvSpPr>
          <p:cNvPr id="136197" name="Rectangle 5"/>
          <p:cNvSpPr>
            <a:spLocks noGrp="1" noChangeArrowheads="1"/>
          </p:cNvSpPr>
          <p:nvPr>
            <p:ph idx="1"/>
          </p:nvPr>
        </p:nvSpPr>
        <p:spPr/>
        <p:txBody>
          <a:bodyPr/>
          <a:lstStyle/>
          <a:p>
            <a:pPr eaLnBrk="1" hangingPunct="1">
              <a:spcBef>
                <a:spcPts val="1800"/>
              </a:spcBef>
            </a:pPr>
            <a:r>
              <a:rPr lang="en-US" sz="2800" dirty="0">
                <a:ea typeface="ＭＳ Ｐゴシック" pitchFamily="-65" charset="-128"/>
              </a:rPr>
              <a:t>Describe the child’s development to parents</a:t>
            </a:r>
            <a:endParaRPr lang="en-US" sz="1600" dirty="0">
              <a:ea typeface="ＭＳ Ｐゴシック" pitchFamily="-65" charset="-128"/>
            </a:endParaRPr>
          </a:p>
          <a:p>
            <a:pPr eaLnBrk="1" hangingPunct="1">
              <a:spcBef>
                <a:spcPts val="1800"/>
              </a:spcBef>
            </a:pPr>
            <a:r>
              <a:rPr lang="en-US" sz="2800" dirty="0">
                <a:ea typeface="ＭＳ Ｐゴシック" pitchFamily="-65" charset="-128"/>
              </a:rPr>
              <a:t>Engage parents as partners in supporting curriculum objectives for the child</a:t>
            </a:r>
            <a:endParaRPr lang="en-US" sz="1600" dirty="0">
              <a:ea typeface="ＭＳ Ｐゴシック" pitchFamily="-65" charset="-128"/>
            </a:endParaRPr>
          </a:p>
          <a:p>
            <a:pPr eaLnBrk="1" hangingPunct="1">
              <a:spcBef>
                <a:spcPts val="1800"/>
              </a:spcBef>
            </a:pPr>
            <a:r>
              <a:rPr lang="en-US" sz="2800" dirty="0">
                <a:ea typeface="ＭＳ Ｐゴシック" pitchFamily="-65" charset="-128"/>
              </a:rPr>
              <a:t>Assist in determining curriculum objectives to support the child’s development</a:t>
            </a:r>
            <a:endParaRPr lang="en-US" sz="1600" dirty="0">
              <a:ea typeface="ＭＳ Ｐゴシック" pitchFamily="-65" charset="-128"/>
            </a:endParaRPr>
          </a:p>
          <a:p>
            <a:pPr eaLnBrk="1" hangingPunct="1">
              <a:spcBef>
                <a:spcPts val="1800"/>
              </a:spcBef>
            </a:pPr>
            <a:r>
              <a:rPr lang="en-US" sz="2800" dirty="0">
                <a:ea typeface="ＭＳ Ｐゴシック" pitchFamily="-65" charset="-128"/>
              </a:rPr>
              <a:t>Complete twice per year prior to the parent conference</a:t>
            </a:r>
          </a:p>
        </p:txBody>
      </p:sp>
      <p:sp>
        <p:nvSpPr>
          <p:cNvPr id="5" name="Footer Placeholder 4">
            <a:extLst>
              <a:ext uri="{FF2B5EF4-FFF2-40B4-BE49-F238E27FC236}">
                <a16:creationId xmlns:a16="http://schemas.microsoft.com/office/drawing/2014/main" id="{74C63387-E307-FEF1-0518-0E85189B4599}"/>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F127FA84-7BE2-F2D8-3BCE-8C7B9DAF532C}"/>
              </a:ext>
            </a:extLst>
          </p:cNvPr>
          <p:cNvSpPr>
            <a:spLocks noGrp="1"/>
          </p:cNvSpPr>
          <p:nvPr>
            <p:ph type="sldNum" sz="quarter" idx="10"/>
          </p:nvPr>
        </p:nvSpPr>
        <p:spPr/>
        <p:txBody>
          <a:bodyPr/>
          <a:lstStyle/>
          <a:p>
            <a:fld id="{73E63A98-4574-D54E-ADBF-963175478641}" type="slidenum">
              <a:rPr lang="en-US" smtClean="0"/>
              <a:pPr/>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a:ea typeface="ＭＳ Ｐゴシック" pitchFamily="-65" charset="-128"/>
              </a:rPr>
              <a:t>Child’s Developmental Progress Form</a:t>
            </a:r>
            <a:endParaRPr lang="en-US" sz="5400" dirty="0">
              <a:ea typeface="ＭＳ Ｐゴシック" pitchFamily="-65" charset="-128"/>
            </a:endParaRPr>
          </a:p>
        </p:txBody>
      </p:sp>
      <p:pic>
        <p:nvPicPr>
          <p:cNvPr id="137219" name="Picture 3" descr="Picture17"/>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371975" y="1600200"/>
            <a:ext cx="3752850" cy="4495800"/>
          </a:xfrm>
          <a:ln>
            <a:solidFill>
              <a:srgbClr val="014482"/>
            </a:solidFill>
          </a:ln>
        </p:spPr>
      </p:pic>
      <p:sp>
        <p:nvSpPr>
          <p:cNvPr id="4" name="Footer Placeholder 3">
            <a:extLst>
              <a:ext uri="{FF2B5EF4-FFF2-40B4-BE49-F238E27FC236}">
                <a16:creationId xmlns:a16="http://schemas.microsoft.com/office/drawing/2014/main" id="{AB6C24F9-0B88-8059-E989-18B330E121FA}"/>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8F9A0BB2-4E11-2339-E1C7-0876E4081C82}"/>
              </a:ext>
            </a:extLst>
          </p:cNvPr>
          <p:cNvSpPr>
            <a:spLocks noGrp="1"/>
          </p:cNvSpPr>
          <p:nvPr>
            <p:ph type="sldNum" sz="quarter" idx="10"/>
          </p:nvPr>
        </p:nvSpPr>
        <p:spPr/>
        <p:txBody>
          <a:bodyPr/>
          <a:lstStyle/>
          <a:p>
            <a:fld id="{73E63A98-4574-D54E-ADBF-963175478641}" type="slidenum">
              <a:rPr lang="en-US" smtClean="0"/>
              <a:pPr/>
              <a:t>67</a:t>
            </a:fld>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p:txBody>
          <a:bodyPr/>
          <a:lstStyle/>
          <a:p>
            <a:pPr eaLnBrk="1" hangingPunct="1"/>
            <a:r>
              <a:rPr lang="en-US" sz="4000" dirty="0">
                <a:ea typeface="ＭＳ Ｐゴシック" pitchFamily="-65" charset="-128"/>
              </a:rPr>
              <a:t>Completing the Child’s Developmental Progress Form</a:t>
            </a:r>
          </a:p>
        </p:txBody>
      </p:sp>
      <p:pic>
        <p:nvPicPr>
          <p:cNvPr id="138244" name="Picture 3" descr="Child’s Developmental Progress Form"/>
          <p:cNvPicPr>
            <a:picLocks noGrp="1" noChangeAspect="1" noChangeArrowheads="1"/>
          </p:cNvPicPr>
          <p:nvPr>
            <p:ph sz="half" idx="1"/>
          </p:nvPr>
        </p:nvPicPr>
        <p:blipFill>
          <a:blip r:embed="rId3">
            <a:extLst>
              <a:ext uri="{28A0092B-C50C-407E-A947-70E740481C1C}">
                <a14:useLocalDpi xmlns:a14="http://schemas.microsoft.com/office/drawing/2010/main"/>
              </a:ext>
            </a:extLst>
          </a:blip>
          <a:stretch>
            <a:fillRect/>
          </a:stretch>
        </p:blipFill>
        <p:spPr>
          <a:xfrm>
            <a:off x="1781175" y="1524000"/>
            <a:ext cx="3752850" cy="4495800"/>
          </a:xfrm>
        </p:spPr>
      </p:pic>
      <p:sp>
        <p:nvSpPr>
          <p:cNvPr id="10" name="Text Box 6">
            <a:extLst>
              <a:ext uri="{FF2B5EF4-FFF2-40B4-BE49-F238E27FC236}">
                <a16:creationId xmlns:a16="http://schemas.microsoft.com/office/drawing/2014/main" id="{3A2884B0-4036-43F5-9876-40CD10A5E0A4}"/>
              </a:ext>
            </a:extLst>
          </p:cNvPr>
          <p:cNvSpPr txBox="1">
            <a:spLocks noGrp="1" noChangeArrowheads="1"/>
          </p:cNvSpPr>
          <p:nvPr>
            <p:ph sz="half" idx="2"/>
          </p:nvPr>
        </p:nvSpPr>
        <p:spPr bwMode="auto">
          <a:prstGeom prst="rect">
            <a:avLst/>
          </a:prstGeom>
          <a:solidFill>
            <a:srgbClr val="FEFFFC"/>
          </a:solidFill>
          <a:ln w="9525">
            <a:solidFill>
              <a:srgbClr val="000066"/>
            </a:solidFill>
            <a:miter lim="800000"/>
            <a:headEnd/>
            <a:tailEnd/>
          </a:ln>
        </p:spPr>
        <p:txBody>
          <a:bodyPr wrap="square">
            <a:prstTxWarp prst="textNoShape">
              <a:avLst/>
            </a:prstTxWarp>
            <a:spAutoFit/>
          </a:bodyPr>
          <a:lstStyle/>
          <a:p>
            <a:pPr marL="0" indent="0" algn="ctr">
              <a:spcBef>
                <a:spcPct val="50000"/>
              </a:spcBef>
              <a:buNone/>
            </a:pPr>
            <a:r>
              <a:rPr lang="en-US" b="1" dirty="0"/>
              <a:t>DIRECTIONS:</a:t>
            </a:r>
            <a:endParaRPr lang="en-US" dirty="0"/>
          </a:p>
          <a:p>
            <a:pPr marL="338138" indent="-338138">
              <a:spcBef>
                <a:spcPts val="1200"/>
              </a:spcBef>
              <a:buFont typeface="+mj-lt"/>
              <a:buAutoNum type="arabicPeriod"/>
            </a:pPr>
            <a:r>
              <a:rPr lang="en-US" dirty="0"/>
              <a:t>Summarize DRDP findings</a:t>
            </a:r>
          </a:p>
          <a:p>
            <a:pPr marL="338138" indent="-338138">
              <a:spcBef>
                <a:spcPts val="1200"/>
              </a:spcBef>
              <a:buFont typeface="+mj-lt"/>
              <a:buAutoNum type="arabicPeriod"/>
            </a:pPr>
            <a:r>
              <a:rPr lang="en-US" dirty="0"/>
              <a:t>List:</a:t>
            </a:r>
          </a:p>
          <a:p>
            <a:pPr lvl="1">
              <a:lnSpc>
                <a:spcPct val="100000"/>
              </a:lnSpc>
              <a:spcBef>
                <a:spcPts val="0"/>
              </a:spcBef>
            </a:pPr>
            <a:r>
              <a:rPr lang="en-US" dirty="0"/>
              <a:t>3 strengths </a:t>
            </a:r>
          </a:p>
          <a:p>
            <a:pPr lvl="1">
              <a:lnSpc>
                <a:spcPct val="100000"/>
              </a:lnSpc>
              <a:spcBef>
                <a:spcPts val="0"/>
              </a:spcBef>
            </a:pPr>
            <a:r>
              <a:rPr lang="en-US" dirty="0"/>
              <a:t>1 area for improvement</a:t>
            </a:r>
          </a:p>
          <a:p>
            <a:pPr lvl="1">
              <a:lnSpc>
                <a:spcPct val="100000"/>
              </a:lnSpc>
              <a:spcBef>
                <a:spcPts val="0"/>
              </a:spcBef>
            </a:pPr>
            <a:r>
              <a:rPr lang="en-US" dirty="0"/>
              <a:t>A way the program helps</a:t>
            </a:r>
          </a:p>
        </p:txBody>
      </p:sp>
      <p:sp>
        <p:nvSpPr>
          <p:cNvPr id="5" name="Slide Number Placeholder 4">
            <a:extLst>
              <a:ext uri="{FF2B5EF4-FFF2-40B4-BE49-F238E27FC236}">
                <a16:creationId xmlns:a16="http://schemas.microsoft.com/office/drawing/2014/main" id="{6114BDEE-BF7A-8D03-E2A1-42BCB26A4FB5}"/>
              </a:ext>
            </a:extLst>
          </p:cNvPr>
          <p:cNvSpPr>
            <a:spLocks noGrp="1"/>
          </p:cNvSpPr>
          <p:nvPr>
            <p:ph type="sldNum" sz="quarter" idx="10"/>
          </p:nvPr>
        </p:nvSpPr>
        <p:spPr/>
        <p:txBody>
          <a:bodyPr/>
          <a:lstStyle/>
          <a:p>
            <a:fld id="{8C040D02-B306-954D-BBFE-7F1694EA8F34}" type="slidenum">
              <a:rPr lang="en-US" smtClean="0"/>
              <a:pPr/>
              <a:t>68</a:t>
            </a:fld>
            <a:endParaRPr lang="en-US" dirty="0"/>
          </a:p>
        </p:txBody>
      </p:sp>
      <p:sp>
        <p:nvSpPr>
          <p:cNvPr id="4" name="Footer Placeholder 3">
            <a:extLst>
              <a:ext uri="{FF2B5EF4-FFF2-40B4-BE49-F238E27FC236}">
                <a16:creationId xmlns:a16="http://schemas.microsoft.com/office/drawing/2014/main" id="{EF241B12-A2F2-A6F1-9050-9680CE6C93B8}"/>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2362200" y="228600"/>
            <a:ext cx="7772400" cy="1143000"/>
          </a:xfrm>
        </p:spPr>
        <p:txBody>
          <a:bodyPr/>
          <a:lstStyle/>
          <a:p>
            <a:pPr eaLnBrk="1" hangingPunct="1"/>
            <a:r>
              <a:rPr lang="en-US" dirty="0">
                <a:ea typeface="Arial" pitchFamily="-65" charset="0"/>
                <a:cs typeface="Arial" pitchFamily="-65" charset="0"/>
              </a:rPr>
              <a:t>DRDP Online</a:t>
            </a:r>
            <a:br>
              <a:rPr lang="en-US" baseline="30000" dirty="0">
                <a:ea typeface="Arial" pitchFamily="-65" charset="0"/>
                <a:cs typeface="Arial" pitchFamily="-65" charset="0"/>
              </a:rPr>
            </a:br>
            <a:r>
              <a:rPr lang="en-US" dirty="0">
                <a:ea typeface="Arial" pitchFamily="-65" charset="0"/>
                <a:cs typeface="Arial" pitchFamily="-65" charset="0"/>
              </a:rPr>
              <a:t> </a:t>
            </a:r>
            <a:r>
              <a:rPr lang="en-US" sz="3200" dirty="0">
                <a:ea typeface="Arial" pitchFamily="-65" charset="0"/>
                <a:cs typeface="Arial" pitchFamily="-65" charset="0"/>
              </a:rPr>
              <a:t>*Now required of all California programs*</a:t>
            </a:r>
          </a:p>
        </p:txBody>
      </p:sp>
      <p:pic>
        <p:nvPicPr>
          <p:cNvPr id="8" name="Content Placeholder 4" descr="DRDP Online">
            <a:extLst>
              <a:ext uri="{FF2B5EF4-FFF2-40B4-BE49-F238E27FC236}">
                <a16:creationId xmlns:a16="http://schemas.microsoft.com/office/drawing/2014/main" id="{EE14C1F6-47A5-094F-8791-4D81E41DBED3}"/>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tretch/>
        </p:blipFill>
        <p:spPr>
          <a:xfrm>
            <a:off x="3555973" y="1587186"/>
            <a:ext cx="5306170" cy="3310993"/>
          </a:xfrm>
          <a:prstGeom prst="rect">
            <a:avLst/>
          </a:prstGeom>
          <a:ln>
            <a:noFill/>
          </a:ln>
          <a:effectLst>
            <a:outerShdw blurRad="292100" dist="139700" dir="2700000" algn="tl" rotWithShape="0">
              <a:srgbClr val="333333">
                <a:alpha val="65000"/>
              </a:srgbClr>
            </a:outerShdw>
          </a:effectLst>
        </p:spPr>
      </p:pic>
      <p:sp>
        <p:nvSpPr>
          <p:cNvPr id="4" name="Content Placeholder 3">
            <a:extLst>
              <a:ext uri="{FF2B5EF4-FFF2-40B4-BE49-F238E27FC236}">
                <a16:creationId xmlns:a16="http://schemas.microsoft.com/office/drawing/2014/main" id="{1C3C4832-5631-40D6-9CDF-E5E8B7F85B35}"/>
              </a:ext>
            </a:extLst>
          </p:cNvPr>
          <p:cNvSpPr>
            <a:spLocks noGrp="1"/>
          </p:cNvSpPr>
          <p:nvPr>
            <p:ph sz="half" idx="2"/>
          </p:nvPr>
        </p:nvSpPr>
        <p:spPr>
          <a:xfrm>
            <a:off x="2362200" y="4953000"/>
            <a:ext cx="8153400" cy="1524000"/>
          </a:xfrm>
        </p:spPr>
        <p:txBody>
          <a:bodyPr/>
          <a:lstStyle/>
          <a:p>
            <a:pPr marL="0" indent="0" algn="ctr">
              <a:buNone/>
            </a:pPr>
            <a:r>
              <a:rPr lang="en-US" dirty="0"/>
              <a:t>Get information about DRDP Online on the Desired Results website: </a:t>
            </a:r>
            <a:r>
              <a:rPr lang="en-US" u="sng" dirty="0">
                <a:solidFill>
                  <a:schemeClr val="hlink"/>
                </a:solidFill>
                <a:hlinkClick r:id="rId4"/>
              </a:rPr>
              <a:t>www.desired</a:t>
            </a:r>
            <a:r>
              <a:rPr lang="en-US" u="sng" dirty="0">
                <a:solidFill>
                  <a:schemeClr val="hlink"/>
                </a:solidFill>
              </a:rPr>
              <a:t>results.us</a:t>
            </a:r>
            <a:endParaRPr lang="en-US" u="sng" dirty="0"/>
          </a:p>
        </p:txBody>
      </p:sp>
      <p:sp>
        <p:nvSpPr>
          <p:cNvPr id="3" name="Footer Placeholder 2">
            <a:extLst>
              <a:ext uri="{FF2B5EF4-FFF2-40B4-BE49-F238E27FC236}">
                <a16:creationId xmlns:a16="http://schemas.microsoft.com/office/drawing/2014/main" id="{7581CFE9-0ECE-CD91-7A7B-9D640CC9A488}"/>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37A62207-0B4A-A2D5-F7F3-E157608A9AB3}"/>
              </a:ext>
            </a:extLst>
          </p:cNvPr>
          <p:cNvSpPr>
            <a:spLocks noGrp="1"/>
          </p:cNvSpPr>
          <p:nvPr>
            <p:ph type="sldNum" sz="quarter" idx="10"/>
          </p:nvPr>
        </p:nvSpPr>
        <p:spPr/>
        <p:txBody>
          <a:bodyPr/>
          <a:lstStyle/>
          <a:p>
            <a:fld id="{8C040D02-B306-954D-BBFE-7F1694EA8F34}" type="slidenum">
              <a:rPr lang="en-US" smtClean="0"/>
              <a:pPr/>
              <a:t>69</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noChangeArrowheads="1"/>
          </p:cNvSpPr>
          <p:nvPr>
            <p:ph type="title"/>
          </p:nvPr>
        </p:nvSpPr>
        <p:spPr/>
        <p:txBody>
          <a:bodyPr/>
          <a:lstStyle/>
          <a:p>
            <a:r>
              <a:rPr lang="en-US" dirty="0"/>
              <a:t>The DRDP provides…</a:t>
            </a:r>
          </a:p>
        </p:txBody>
      </p:sp>
      <p:pic>
        <p:nvPicPr>
          <p:cNvPr id="5" name="Content Placeholder 4" descr="infant leaning against block"/>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628582" y="1447800"/>
            <a:ext cx="4058035" cy="4648200"/>
          </a:xfrm>
        </p:spPr>
      </p:pic>
      <p:sp>
        <p:nvSpPr>
          <p:cNvPr id="75779" name="Rectangle 3"/>
          <p:cNvSpPr>
            <a:spLocks noGrp="1" noChangeArrowheads="1"/>
          </p:cNvSpPr>
          <p:nvPr>
            <p:ph sz="half" idx="2"/>
          </p:nvPr>
        </p:nvSpPr>
        <p:spPr/>
        <p:txBody>
          <a:bodyPr/>
          <a:lstStyle/>
          <a:p>
            <a:pPr marL="0" indent="0">
              <a:buNone/>
            </a:pPr>
            <a:r>
              <a:rPr lang="en-US" dirty="0"/>
              <a:t>a “snapshot” of the child’s development.</a:t>
            </a:r>
          </a:p>
        </p:txBody>
      </p:sp>
      <p:sp>
        <p:nvSpPr>
          <p:cNvPr id="6" name="Slide Number Placeholder 5">
            <a:extLst>
              <a:ext uri="{FF2B5EF4-FFF2-40B4-BE49-F238E27FC236}">
                <a16:creationId xmlns:a16="http://schemas.microsoft.com/office/drawing/2014/main" id="{2A276432-B84A-7CB6-4B60-E777030BFF9E}"/>
              </a:ext>
            </a:extLst>
          </p:cNvPr>
          <p:cNvSpPr>
            <a:spLocks noGrp="1"/>
          </p:cNvSpPr>
          <p:nvPr>
            <p:ph type="sldNum" sz="quarter" idx="10"/>
          </p:nvPr>
        </p:nvSpPr>
        <p:spPr/>
        <p:txBody>
          <a:bodyPr/>
          <a:lstStyle/>
          <a:p>
            <a:fld id="{8C040D02-B306-954D-BBFE-7F1694EA8F34}" type="slidenum">
              <a:rPr lang="en-US" smtClean="0"/>
              <a:pPr/>
              <a:t>7</a:t>
            </a:fld>
            <a:endParaRPr lang="en-US" dirty="0"/>
          </a:p>
        </p:txBody>
      </p:sp>
      <p:sp>
        <p:nvSpPr>
          <p:cNvPr id="4" name="Footer Placeholder 3">
            <a:extLst>
              <a:ext uri="{FF2B5EF4-FFF2-40B4-BE49-F238E27FC236}">
                <a16:creationId xmlns:a16="http://schemas.microsoft.com/office/drawing/2014/main" id="{2C26DD02-B90C-261A-4169-7075E9241E33}"/>
              </a:ext>
            </a:extLst>
          </p:cNvPr>
          <p:cNvSpPr>
            <a:spLocks noGrp="1"/>
          </p:cNvSpPr>
          <p:nvPr>
            <p:ph type="ftr" sz="quarter" idx="11"/>
          </p:nvPr>
        </p:nvSpPr>
        <p:spPr/>
        <p:txBody>
          <a:bodyPr/>
          <a:lstStyle/>
          <a:p>
            <a:r>
              <a:rPr lang="en-US" dirty="0"/>
              <a:t>State of California Department of Social Services, Copyright © 2022</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type="title"/>
          </p:nvPr>
        </p:nvSpPr>
        <p:spPr/>
        <p:txBody>
          <a:bodyPr/>
          <a:lstStyle/>
          <a:p>
            <a:pPr eaLnBrk="1" hangingPunct="1"/>
            <a:r>
              <a:rPr lang="en-US" sz="4000" dirty="0">
                <a:ea typeface="ＭＳ Ｐゴシック" pitchFamily="-65" charset="-128"/>
              </a:rPr>
              <a:t>DRDP data is compiled by…</a:t>
            </a:r>
            <a:endParaRPr lang="en-US" sz="4000" dirty="0">
              <a:solidFill>
                <a:srgbClr val="FFFFFF"/>
              </a:solidFill>
              <a:ea typeface="ＭＳ Ｐゴシック" pitchFamily="-65" charset="-128"/>
            </a:endParaRPr>
          </a:p>
        </p:txBody>
      </p:sp>
      <p:sp>
        <p:nvSpPr>
          <p:cNvPr id="139267" name="Rectangle 4"/>
          <p:cNvSpPr>
            <a:spLocks noGrp="1" noChangeArrowheads="1"/>
          </p:cNvSpPr>
          <p:nvPr>
            <p:ph sz="half" idx="1"/>
          </p:nvPr>
        </p:nvSpPr>
        <p:spPr>
          <a:solidFill>
            <a:srgbClr val="FEFFF4"/>
          </a:solidFill>
          <a:ln w="19050">
            <a:solidFill>
              <a:schemeClr val="hlink"/>
            </a:solidFill>
          </a:ln>
        </p:spPr>
        <p:txBody>
          <a:bodyPr/>
          <a:lstStyle/>
          <a:p>
            <a:pPr eaLnBrk="1" hangingPunct="1">
              <a:spcBef>
                <a:spcPts val="1800"/>
              </a:spcBef>
              <a:buFont typeface="Wingdings" pitchFamily="-65" charset="2"/>
              <a:buChar char="§"/>
            </a:pPr>
            <a:r>
              <a:rPr lang="en-US" sz="3200" dirty="0">
                <a:ea typeface="ＭＳ Ｐゴシック" pitchFamily="-65" charset="-128"/>
              </a:rPr>
              <a:t>Individual child</a:t>
            </a:r>
          </a:p>
          <a:p>
            <a:pPr eaLnBrk="1" hangingPunct="1">
              <a:spcBef>
                <a:spcPts val="1800"/>
              </a:spcBef>
              <a:buFont typeface="Wingdings" pitchFamily="-65" charset="2"/>
              <a:buChar char="§"/>
            </a:pPr>
            <a:r>
              <a:rPr lang="en-US" sz="3200" dirty="0">
                <a:ea typeface="ＭＳ Ｐゴシック" pitchFamily="-65" charset="-128"/>
              </a:rPr>
              <a:t>Classroom </a:t>
            </a:r>
          </a:p>
          <a:p>
            <a:pPr eaLnBrk="1" hangingPunct="1">
              <a:spcBef>
                <a:spcPts val="1800"/>
              </a:spcBef>
              <a:buFont typeface="Wingdings" pitchFamily="-65" charset="2"/>
              <a:buChar char="§"/>
            </a:pPr>
            <a:r>
              <a:rPr lang="en-US" sz="3200" dirty="0">
                <a:ea typeface="ＭＳ Ｐゴシック" pitchFamily="-65" charset="-128"/>
              </a:rPr>
              <a:t>Contract</a:t>
            </a:r>
            <a:endParaRPr lang="en-US" sz="3200" dirty="0">
              <a:solidFill>
                <a:srgbClr val="FFFFFF"/>
              </a:solidFill>
              <a:ea typeface="ＭＳ Ｐゴシック" pitchFamily="-65" charset="-128"/>
            </a:endParaRPr>
          </a:p>
          <a:p>
            <a:pPr eaLnBrk="1" hangingPunct="1">
              <a:buFont typeface="Wingdings" pitchFamily="-65" charset="2"/>
              <a:buChar char="§"/>
            </a:pPr>
            <a:endParaRPr lang="en-US" dirty="0">
              <a:ea typeface="ＭＳ Ｐゴシック" pitchFamily="-65" charset="-128"/>
            </a:endParaRPr>
          </a:p>
        </p:txBody>
      </p:sp>
      <p:sp>
        <p:nvSpPr>
          <p:cNvPr id="139268" name="Rectangle 5"/>
          <p:cNvSpPr>
            <a:spLocks noGrp="1" noChangeArrowheads="1"/>
          </p:cNvSpPr>
          <p:nvPr>
            <p:ph sz="half" idx="2"/>
          </p:nvPr>
        </p:nvSpPr>
        <p:spPr>
          <a:solidFill>
            <a:srgbClr val="FEFFF4"/>
          </a:solidFill>
          <a:ln w="19050">
            <a:solidFill>
              <a:schemeClr val="hlink"/>
            </a:solidFill>
          </a:ln>
        </p:spPr>
        <p:txBody>
          <a:bodyPr/>
          <a:lstStyle/>
          <a:p>
            <a:pPr eaLnBrk="1" hangingPunct="1">
              <a:spcBef>
                <a:spcPts val="1800"/>
              </a:spcBef>
              <a:buFont typeface="Wingdings" pitchFamily="-65" charset="2"/>
              <a:buChar char="§"/>
            </a:pPr>
            <a:r>
              <a:rPr lang="en-US" sz="3200" dirty="0">
                <a:ea typeface="ＭＳ Ｐゴシック" pitchFamily="-65" charset="-128"/>
              </a:rPr>
              <a:t>DRDP Online</a:t>
            </a:r>
          </a:p>
          <a:p>
            <a:pPr eaLnBrk="1" hangingPunct="1">
              <a:spcBef>
                <a:spcPts val="1800"/>
              </a:spcBef>
              <a:buFont typeface="Wingdings" pitchFamily="-65" charset="2"/>
              <a:buChar char="§"/>
            </a:pPr>
            <a:r>
              <a:rPr lang="en-US" sz="3200" dirty="0">
                <a:ea typeface="ＭＳ Ｐゴシック" pitchFamily="-65" charset="-128"/>
              </a:rPr>
              <a:t>Commercial software programs</a:t>
            </a:r>
          </a:p>
        </p:txBody>
      </p:sp>
      <p:sp>
        <p:nvSpPr>
          <p:cNvPr id="4" name="Footer Placeholder 3">
            <a:extLst>
              <a:ext uri="{FF2B5EF4-FFF2-40B4-BE49-F238E27FC236}">
                <a16:creationId xmlns:a16="http://schemas.microsoft.com/office/drawing/2014/main" id="{F663F0D0-CDB9-CA34-8DD3-9E63828C6D60}"/>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4186A461-983F-CBCC-E78E-7222722308D7}"/>
              </a:ext>
            </a:extLst>
          </p:cNvPr>
          <p:cNvSpPr>
            <a:spLocks noGrp="1"/>
          </p:cNvSpPr>
          <p:nvPr>
            <p:ph type="sldNum" sz="quarter" idx="10"/>
          </p:nvPr>
        </p:nvSpPr>
        <p:spPr/>
        <p:txBody>
          <a:bodyPr/>
          <a:lstStyle/>
          <a:p>
            <a:fld id="{8C040D02-B306-954D-BBFE-7F1694EA8F34}" type="slidenum">
              <a:rPr lang="en-US" smtClean="0"/>
              <a:pPr/>
              <a:t>70</a:t>
            </a:fld>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pPr eaLnBrk="1" hangingPunct="1"/>
            <a:r>
              <a:rPr lang="en-US" dirty="0">
                <a:ea typeface="Arial" pitchFamily="-65" charset="0"/>
                <a:cs typeface="Arial" pitchFamily="-65" charset="0"/>
              </a:rPr>
              <a:t>What is DRDP Online?</a:t>
            </a:r>
          </a:p>
        </p:txBody>
      </p:sp>
      <p:sp>
        <p:nvSpPr>
          <p:cNvPr id="3" name="Content Placeholder 2"/>
          <p:cNvSpPr>
            <a:spLocks noGrp="1"/>
          </p:cNvSpPr>
          <p:nvPr>
            <p:ph idx="1"/>
          </p:nvPr>
        </p:nvSpPr>
        <p:spPr/>
        <p:txBody>
          <a:bodyPr/>
          <a:lstStyle/>
          <a:p>
            <a:pPr eaLnBrk="1" hangingPunct="1"/>
            <a:r>
              <a:rPr lang="en-US" dirty="0">
                <a:ea typeface="Arial" pitchFamily="-65" charset="0"/>
                <a:cs typeface="Arial" pitchFamily="-65" charset="0"/>
              </a:rPr>
              <a:t>An online data entry system</a:t>
            </a:r>
          </a:p>
          <a:p>
            <a:pPr eaLnBrk="1" hangingPunct="1"/>
            <a:r>
              <a:rPr lang="en-US" dirty="0">
                <a:ea typeface="Arial" pitchFamily="-65" charset="0"/>
                <a:cs typeface="Arial" pitchFamily="-65" charset="0"/>
              </a:rPr>
              <a:t>An easy way to compile information about your students</a:t>
            </a:r>
          </a:p>
          <a:p>
            <a:pPr eaLnBrk="1" hangingPunct="1"/>
            <a:r>
              <a:rPr lang="en-US" dirty="0">
                <a:ea typeface="Arial" pitchFamily="-65" charset="0"/>
                <a:cs typeface="Arial" pitchFamily="-65" charset="0"/>
              </a:rPr>
              <a:t>Tool for printing out summary reports</a:t>
            </a:r>
            <a:endParaRPr lang="en-US" baseline="30000" dirty="0">
              <a:ea typeface="Arial" pitchFamily="-65" charset="0"/>
              <a:cs typeface="Arial" pitchFamily="-65" charset="0"/>
            </a:endParaRPr>
          </a:p>
        </p:txBody>
      </p:sp>
      <p:sp>
        <p:nvSpPr>
          <p:cNvPr id="5" name="Footer Placeholder 4">
            <a:extLst>
              <a:ext uri="{FF2B5EF4-FFF2-40B4-BE49-F238E27FC236}">
                <a16:creationId xmlns:a16="http://schemas.microsoft.com/office/drawing/2014/main" id="{D1C54181-6587-BD67-9672-59A4B0AF4DED}"/>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C9438A9F-6DDA-B20D-C63B-9216395CFD69}"/>
              </a:ext>
            </a:extLst>
          </p:cNvPr>
          <p:cNvSpPr>
            <a:spLocks noGrp="1"/>
          </p:cNvSpPr>
          <p:nvPr>
            <p:ph type="sldNum" sz="quarter" idx="10"/>
          </p:nvPr>
        </p:nvSpPr>
        <p:spPr/>
        <p:txBody>
          <a:bodyPr/>
          <a:lstStyle/>
          <a:p>
            <a:fld id="{73E63A98-4574-D54E-ADBF-963175478641}" type="slidenum">
              <a:rPr lang="en-US" smtClean="0"/>
              <a:pPr/>
              <a:t>71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81F26-FBD4-CD47-A537-B6F6F295EBB8}"/>
              </a:ext>
            </a:extLst>
          </p:cNvPr>
          <p:cNvSpPr>
            <a:spLocks noGrp="1"/>
          </p:cNvSpPr>
          <p:nvPr>
            <p:ph type="title"/>
          </p:nvPr>
        </p:nvSpPr>
        <p:spPr/>
        <p:txBody>
          <a:bodyPr/>
          <a:lstStyle/>
          <a:p>
            <a:r>
              <a:rPr lang="en-US" dirty="0"/>
              <a:t>Child Reports </a:t>
            </a:r>
          </a:p>
        </p:txBody>
      </p:sp>
      <p:pic>
        <p:nvPicPr>
          <p:cNvPr id="11" name="Content Placeholder 10" descr="development this year">
            <a:extLst>
              <a:ext uri="{FF2B5EF4-FFF2-40B4-BE49-F238E27FC236}">
                <a16:creationId xmlns:a16="http://schemas.microsoft.com/office/drawing/2014/main" id="{83C1A901-43F0-A849-8DDF-93FDA7887C26}"/>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325678" y="2119741"/>
            <a:ext cx="4663844" cy="3304318"/>
          </a:xfrm>
        </p:spPr>
      </p:pic>
      <p:pic>
        <p:nvPicPr>
          <p:cNvPr id="13" name="Content Placeholder 12" descr="child's progress report">
            <a:extLst>
              <a:ext uri="{FF2B5EF4-FFF2-40B4-BE49-F238E27FC236}">
                <a16:creationId xmlns:a16="http://schemas.microsoft.com/office/drawing/2014/main" id="{19F6493A-C264-9443-A1AC-9BDD98608982}"/>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989464" y="1447800"/>
            <a:ext cx="3902672" cy="4648200"/>
          </a:xfrm>
        </p:spPr>
      </p:pic>
      <p:sp>
        <p:nvSpPr>
          <p:cNvPr id="6" name="Slide Number Placeholder 5">
            <a:extLst>
              <a:ext uri="{FF2B5EF4-FFF2-40B4-BE49-F238E27FC236}">
                <a16:creationId xmlns:a16="http://schemas.microsoft.com/office/drawing/2014/main" id="{F2A1E042-AE63-4643-EF12-4D6E80FD918F}"/>
              </a:ext>
            </a:extLst>
          </p:cNvPr>
          <p:cNvSpPr>
            <a:spLocks noGrp="1"/>
          </p:cNvSpPr>
          <p:nvPr>
            <p:ph type="sldNum" sz="quarter" idx="10"/>
          </p:nvPr>
        </p:nvSpPr>
        <p:spPr/>
        <p:txBody>
          <a:bodyPr/>
          <a:lstStyle/>
          <a:p>
            <a:fld id="{8C040D02-B306-954D-BBFE-7F1694EA8F34}" type="slidenum">
              <a:rPr lang="en-US" smtClean="0"/>
              <a:pPr/>
              <a:t>72</a:t>
            </a:fld>
            <a:endParaRPr lang="en-US" dirty="0"/>
          </a:p>
        </p:txBody>
      </p:sp>
      <p:sp>
        <p:nvSpPr>
          <p:cNvPr id="2" name="Footer Placeholder 1">
            <a:extLst>
              <a:ext uri="{FF2B5EF4-FFF2-40B4-BE49-F238E27FC236}">
                <a16:creationId xmlns:a16="http://schemas.microsoft.com/office/drawing/2014/main" id="{60BA021A-98E6-9E1F-4EF6-E59693989E97}"/>
              </a:ext>
            </a:extLst>
          </p:cNvPr>
          <p:cNvSpPr>
            <a:spLocks noGrp="1"/>
          </p:cNvSpPr>
          <p:nvPr>
            <p:ph type="ftr" sz="quarter" idx="11"/>
          </p:nvPr>
        </p:nvSpPr>
        <p:spPr/>
        <p:txBody>
          <a:bodyPr/>
          <a:lstStyle/>
          <a:p>
            <a:r>
              <a:rPr lang="en-US" dirty="0"/>
              <a:t>State of California Department of Social Services, Copyright © 2022</a:t>
            </a:r>
          </a:p>
        </p:txBody>
      </p:sp>
    </p:spTree>
    <p:extLst>
      <p:ext uri="{BB962C8B-B14F-4D97-AF65-F5344CB8AC3E}">
        <p14:creationId xmlns:p14="http://schemas.microsoft.com/office/powerpoint/2010/main" val="15876582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331DFA-C2DE-4DDC-83D3-AE854427E8C4}"/>
              </a:ext>
            </a:extLst>
          </p:cNvPr>
          <p:cNvSpPr>
            <a:spLocks noGrp="1"/>
          </p:cNvSpPr>
          <p:nvPr>
            <p:ph type="title"/>
          </p:nvPr>
        </p:nvSpPr>
        <p:spPr/>
        <p:txBody>
          <a:bodyPr/>
          <a:lstStyle/>
          <a:p>
            <a:r>
              <a:rPr lang="en-US" dirty="0"/>
              <a:t>Group Report  </a:t>
            </a:r>
          </a:p>
        </p:txBody>
      </p:sp>
      <p:pic>
        <p:nvPicPr>
          <p:cNvPr id="11" name="Content Placeholder 10" descr="group progress report">
            <a:extLst>
              <a:ext uri="{FF2B5EF4-FFF2-40B4-BE49-F238E27FC236}">
                <a16:creationId xmlns:a16="http://schemas.microsoft.com/office/drawing/2014/main" id="{076F7740-F73F-B041-B889-B69F77084AD8}"/>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tretch/>
        </p:blipFill>
        <p:spPr>
          <a:xfrm>
            <a:off x="1481139" y="2299588"/>
            <a:ext cx="4352921" cy="2944623"/>
          </a:xfrm>
        </p:spPr>
      </p:pic>
      <p:pic>
        <p:nvPicPr>
          <p:cNvPr id="10" name="Content Placeholder 6" descr="group progress report">
            <a:extLst>
              <a:ext uri="{FF2B5EF4-FFF2-40B4-BE49-F238E27FC236}">
                <a16:creationId xmlns:a16="http://schemas.microsoft.com/office/drawing/2014/main" id="{E062DF47-5DC0-45BE-BB71-74C183D78CCE}"/>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tretch/>
        </p:blipFill>
        <p:spPr>
          <a:xfrm>
            <a:off x="6400800" y="1697841"/>
            <a:ext cx="5080000" cy="4148117"/>
          </a:xfrm>
        </p:spPr>
      </p:pic>
      <p:sp>
        <p:nvSpPr>
          <p:cNvPr id="6" name="Slide Number Placeholder 5">
            <a:extLst>
              <a:ext uri="{FF2B5EF4-FFF2-40B4-BE49-F238E27FC236}">
                <a16:creationId xmlns:a16="http://schemas.microsoft.com/office/drawing/2014/main" id="{8C24EC39-C5C2-E228-B237-844BEE26EFCE}"/>
              </a:ext>
            </a:extLst>
          </p:cNvPr>
          <p:cNvSpPr>
            <a:spLocks noGrp="1"/>
          </p:cNvSpPr>
          <p:nvPr>
            <p:ph type="sldNum" sz="quarter" idx="10"/>
          </p:nvPr>
        </p:nvSpPr>
        <p:spPr/>
        <p:txBody>
          <a:bodyPr/>
          <a:lstStyle/>
          <a:p>
            <a:fld id="{8C040D02-B306-954D-BBFE-7F1694EA8F34}" type="slidenum">
              <a:rPr lang="en-US" smtClean="0"/>
              <a:pPr/>
              <a:t>73</a:t>
            </a:fld>
            <a:endParaRPr lang="en-US" dirty="0"/>
          </a:p>
        </p:txBody>
      </p:sp>
      <p:sp>
        <p:nvSpPr>
          <p:cNvPr id="4" name="Footer Placeholder 3">
            <a:extLst>
              <a:ext uri="{FF2B5EF4-FFF2-40B4-BE49-F238E27FC236}">
                <a16:creationId xmlns:a16="http://schemas.microsoft.com/office/drawing/2014/main" id="{D01359C9-8F18-03C4-BBD6-572B23364675}"/>
              </a:ext>
            </a:extLst>
          </p:cNvPr>
          <p:cNvSpPr>
            <a:spLocks noGrp="1"/>
          </p:cNvSpPr>
          <p:nvPr>
            <p:ph type="ftr" sz="quarter" idx="11"/>
          </p:nvPr>
        </p:nvSpPr>
        <p:spPr/>
        <p:txBody>
          <a:bodyPr/>
          <a:lstStyle/>
          <a:p>
            <a:r>
              <a:rPr lang="en-US" dirty="0"/>
              <a:t>State of California Department of Social Services, Copyright © 2022</a:t>
            </a:r>
          </a:p>
        </p:txBody>
      </p:sp>
    </p:spTree>
    <p:extLst>
      <p:ext uri="{BB962C8B-B14F-4D97-AF65-F5344CB8AC3E}">
        <p14:creationId xmlns:p14="http://schemas.microsoft.com/office/powerpoint/2010/main" val="35923421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F8B344-BB43-4A7C-ABD1-D171365E17BA}"/>
              </a:ext>
            </a:extLst>
          </p:cNvPr>
          <p:cNvSpPr>
            <a:spLocks noGrp="1"/>
          </p:cNvSpPr>
          <p:nvPr>
            <p:ph type="title"/>
          </p:nvPr>
        </p:nvSpPr>
        <p:spPr/>
        <p:txBody>
          <a:bodyPr/>
          <a:lstStyle/>
          <a:p>
            <a:r>
              <a:rPr lang="en-US" dirty="0"/>
              <a:t>Class Planning Report </a:t>
            </a:r>
          </a:p>
        </p:txBody>
      </p:sp>
      <p:pic>
        <p:nvPicPr>
          <p:cNvPr id="9" name="Content Placeholder 8" descr="A screenshot of Class Planning Report ">
            <a:extLst>
              <a:ext uri="{FF2B5EF4-FFF2-40B4-BE49-F238E27FC236}">
                <a16:creationId xmlns:a16="http://schemas.microsoft.com/office/drawing/2014/main" id="{D21DBF50-0A50-CF45-B037-4A6B8763F1D7}"/>
              </a:ext>
            </a:extLst>
          </p:cNvPr>
          <p:cNvPicPr>
            <a:picLocks noGrp="1" noChangeAspect="1"/>
          </p:cNvPicPr>
          <p:nvPr>
            <p:ph idx="1"/>
          </p:nvPr>
        </p:nvPicPr>
        <p:blipFill>
          <a:blip r:embed="rId3"/>
          <a:stretch>
            <a:fillRect/>
          </a:stretch>
        </p:blipFill>
        <p:spPr>
          <a:xfrm>
            <a:off x="2768275" y="1512888"/>
            <a:ext cx="6963427" cy="4800600"/>
          </a:xfrm>
          <a:ln>
            <a:solidFill>
              <a:srgbClr val="014482"/>
            </a:solidFill>
          </a:ln>
        </p:spPr>
      </p:pic>
      <p:sp>
        <p:nvSpPr>
          <p:cNvPr id="4" name="Footer Placeholder 3">
            <a:extLst>
              <a:ext uri="{FF2B5EF4-FFF2-40B4-BE49-F238E27FC236}">
                <a16:creationId xmlns:a16="http://schemas.microsoft.com/office/drawing/2014/main" id="{649D82B1-D9E7-D5F5-0101-FEA8CA385F51}"/>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DF27B48F-1326-BD46-A91D-02DA016F97DC}"/>
              </a:ext>
            </a:extLst>
          </p:cNvPr>
          <p:cNvSpPr>
            <a:spLocks noGrp="1"/>
          </p:cNvSpPr>
          <p:nvPr>
            <p:ph type="sldNum" sz="quarter" idx="10"/>
          </p:nvPr>
        </p:nvSpPr>
        <p:spPr/>
        <p:txBody>
          <a:bodyPr/>
          <a:lstStyle/>
          <a:p>
            <a:fld id="{73E63A98-4574-D54E-ADBF-963175478641}" type="slidenum">
              <a:rPr lang="en-US" smtClean="0"/>
              <a:pPr/>
              <a:t>74</a:t>
            </a:fld>
            <a:endParaRPr lang="en-US" dirty="0"/>
          </a:p>
        </p:txBody>
      </p:sp>
    </p:spTree>
    <p:extLst>
      <p:ext uri="{BB962C8B-B14F-4D97-AF65-F5344CB8AC3E}">
        <p14:creationId xmlns:p14="http://schemas.microsoft.com/office/powerpoint/2010/main" val="32616555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8"/>
          <p:cNvSpPr>
            <a:spLocks noGrp="1" noChangeArrowheads="1"/>
          </p:cNvSpPr>
          <p:nvPr>
            <p:ph type="title"/>
          </p:nvPr>
        </p:nvSpPr>
        <p:spPr/>
        <p:txBody>
          <a:bodyPr/>
          <a:lstStyle/>
          <a:p>
            <a:pPr eaLnBrk="1" hangingPunct="1"/>
            <a:r>
              <a:rPr lang="en-US" sz="4000" dirty="0">
                <a:ea typeface="Arial" pitchFamily="-84" charset="0"/>
                <a:cs typeface="Arial" pitchFamily="-84" charset="0"/>
              </a:rPr>
              <a:t>What are the Curriculum Frameworks?</a:t>
            </a:r>
          </a:p>
        </p:txBody>
      </p:sp>
      <p:pic>
        <p:nvPicPr>
          <p:cNvPr id="6" name="Content Placeholder 5" descr="A screenshot of the Curriculum Frameworks">
            <a:extLst>
              <a:ext uri="{FF2B5EF4-FFF2-40B4-BE49-F238E27FC236}">
                <a16:creationId xmlns:a16="http://schemas.microsoft.com/office/drawing/2014/main" id="{397395E2-0D7B-464B-9859-40B9B46A01D8}"/>
              </a:ext>
            </a:extLst>
          </p:cNvPr>
          <p:cNvPicPr>
            <a:picLocks noGrp="1" noChangeAspect="1"/>
          </p:cNvPicPr>
          <p:nvPr>
            <p:ph sz="half" idx="1"/>
          </p:nvPr>
        </p:nvPicPr>
        <p:blipFill>
          <a:blip r:embed="rId3"/>
          <a:stretch>
            <a:fillRect/>
          </a:stretch>
        </p:blipFill>
        <p:spPr>
          <a:xfrm>
            <a:off x="3124200" y="1219201"/>
            <a:ext cx="7162800" cy="4876799"/>
          </a:xfrm>
        </p:spPr>
      </p:pic>
      <p:sp>
        <p:nvSpPr>
          <p:cNvPr id="4" name="Content Placeholder 3">
            <a:extLst>
              <a:ext uri="{FF2B5EF4-FFF2-40B4-BE49-F238E27FC236}">
                <a16:creationId xmlns:a16="http://schemas.microsoft.com/office/drawing/2014/main" id="{E318465A-B644-4168-BCC1-2E8534CAEF66}"/>
              </a:ext>
            </a:extLst>
          </p:cNvPr>
          <p:cNvSpPr>
            <a:spLocks noGrp="1"/>
          </p:cNvSpPr>
          <p:nvPr>
            <p:ph sz="half" idx="2"/>
          </p:nvPr>
        </p:nvSpPr>
        <p:spPr>
          <a:xfrm>
            <a:off x="1041400" y="4953000"/>
            <a:ext cx="5080000" cy="1143000"/>
          </a:xfrm>
          <a:solidFill>
            <a:srgbClr val="FEFFF4"/>
          </a:solidFill>
          <a:ln>
            <a:solidFill>
              <a:srgbClr val="014482"/>
            </a:solidFill>
          </a:ln>
        </p:spPr>
        <p:txBody>
          <a:bodyPr/>
          <a:lstStyle/>
          <a:p>
            <a:pPr marL="0" indent="0" algn="ctr">
              <a:buNone/>
            </a:pPr>
            <a:r>
              <a:rPr lang="en-US" dirty="0">
                <a:solidFill>
                  <a:schemeClr val="tx1">
                    <a:lumMod val="85000"/>
                    <a:lumOff val="15000"/>
                  </a:schemeClr>
                </a:solidFill>
              </a:rPr>
              <a:t>School-age frameworks available on CDE Website</a:t>
            </a:r>
          </a:p>
        </p:txBody>
      </p:sp>
      <p:sp>
        <p:nvSpPr>
          <p:cNvPr id="5" name="Slide Number Placeholder 4">
            <a:extLst>
              <a:ext uri="{FF2B5EF4-FFF2-40B4-BE49-F238E27FC236}">
                <a16:creationId xmlns:a16="http://schemas.microsoft.com/office/drawing/2014/main" id="{D7CC8F66-46E0-873B-E74A-D280EC23018E}"/>
              </a:ext>
            </a:extLst>
          </p:cNvPr>
          <p:cNvSpPr>
            <a:spLocks noGrp="1"/>
          </p:cNvSpPr>
          <p:nvPr>
            <p:ph type="sldNum" sz="quarter" idx="10"/>
          </p:nvPr>
        </p:nvSpPr>
        <p:spPr/>
        <p:txBody>
          <a:bodyPr/>
          <a:lstStyle/>
          <a:p>
            <a:fld id="{8C040D02-B306-954D-BBFE-7F1694EA8F34}" type="slidenum">
              <a:rPr lang="en-US" smtClean="0"/>
              <a:pPr/>
              <a:t>75</a:t>
            </a:fld>
            <a:endParaRPr lang="en-US" dirty="0"/>
          </a:p>
        </p:txBody>
      </p:sp>
      <p:sp>
        <p:nvSpPr>
          <p:cNvPr id="2" name="Footer Placeholder 1">
            <a:extLst>
              <a:ext uri="{FF2B5EF4-FFF2-40B4-BE49-F238E27FC236}">
                <a16:creationId xmlns:a16="http://schemas.microsoft.com/office/drawing/2014/main" id="{124C4714-BA6B-C010-265D-7F5E6A80B0BF}"/>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extLst>
      <p:ext uri="{BB962C8B-B14F-4D97-AF65-F5344CB8AC3E}">
        <p14:creationId xmlns:p14="http://schemas.microsoft.com/office/powerpoint/2010/main" val="5872019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p:txBody>
          <a:bodyPr/>
          <a:lstStyle/>
          <a:p>
            <a:pPr eaLnBrk="1" hangingPunct="1">
              <a:defRPr/>
            </a:pPr>
            <a:r>
              <a:rPr lang="en-US" dirty="0">
                <a:ea typeface="Arial" charset="0"/>
                <a:cs typeface="Arial" charset="0"/>
              </a:rPr>
              <a:t>What does the framework do?</a:t>
            </a:r>
          </a:p>
        </p:txBody>
      </p:sp>
      <p:pic>
        <p:nvPicPr>
          <p:cNvPr id="134147" name="Picture 6" descr="sensory table"/>
          <p:cNvPicPr>
            <a:picLocks noGrp="1" noChangeAspect="1" noChangeArrowheads="1"/>
          </p:cNvPicPr>
          <p:nvPr>
            <p:ph sz="half" idx="1"/>
          </p:nvPr>
        </p:nvPicPr>
        <p:blipFill rotWithShape="1">
          <a:blip r:embed="rId3" cstate="email">
            <a:extLst>
              <a:ext uri="{28A0092B-C50C-407E-A947-70E740481C1C}">
                <a14:useLocalDpi xmlns:a14="http://schemas.microsoft.com/office/drawing/2010/main"/>
              </a:ext>
            </a:extLst>
          </a:blip>
          <a:stretch/>
        </p:blipFill>
        <p:spPr>
          <a:xfrm>
            <a:off x="1614487" y="2409825"/>
            <a:ext cx="4086225" cy="2724150"/>
          </a:xfrm>
          <a:ln>
            <a:solidFill>
              <a:srgbClr val="014482"/>
            </a:solidFill>
          </a:ln>
        </p:spPr>
      </p:pic>
      <p:sp>
        <p:nvSpPr>
          <p:cNvPr id="134150" name="Rectangle 3"/>
          <p:cNvSpPr>
            <a:spLocks noGrp="1" noChangeArrowheads="1"/>
          </p:cNvSpPr>
          <p:nvPr>
            <p:ph sz="half" idx="2"/>
          </p:nvPr>
        </p:nvSpPr>
        <p:spPr/>
        <p:txBody>
          <a:bodyPr/>
          <a:lstStyle/>
          <a:p>
            <a:pPr marL="0" indent="0" eaLnBrk="1" hangingPunct="1">
              <a:buNone/>
            </a:pPr>
            <a:r>
              <a:rPr lang="en-US" dirty="0">
                <a:ea typeface="Arial" pitchFamily="-84" charset="0"/>
                <a:cs typeface="Arial" pitchFamily="-84" charset="0"/>
              </a:rPr>
              <a:t>“Created as a companion to the </a:t>
            </a:r>
            <a:r>
              <a:rPr lang="en-US" i="1" dirty="0">
                <a:ea typeface="Arial" pitchFamily="-84" charset="0"/>
                <a:cs typeface="Arial" pitchFamily="-84" charset="0"/>
              </a:rPr>
              <a:t>California Preschool Learning Foundations, Volume 1, </a:t>
            </a:r>
            <a:r>
              <a:rPr lang="en-US" dirty="0">
                <a:ea typeface="Arial" pitchFamily="-84" charset="0"/>
                <a:cs typeface="Arial" pitchFamily="-84" charset="0"/>
              </a:rPr>
              <a:t>this framework presents strategies and information to enrich learning and development opportunities for all of California’s preschool children</a:t>
            </a:r>
            <a:r>
              <a:rPr lang="en-US" sz="1800" dirty="0">
                <a:ea typeface="Arial" pitchFamily="-84" charset="0"/>
                <a:cs typeface="Arial" pitchFamily="-84" charset="0"/>
              </a:rPr>
              <a:t>” (Preschool Curriculum Framework, p. v)</a:t>
            </a:r>
            <a:endParaRPr lang="en-US" dirty="0">
              <a:ea typeface="Arial" pitchFamily="-84" charset="0"/>
              <a:cs typeface="Arial" pitchFamily="-84" charset="0"/>
            </a:endParaRPr>
          </a:p>
        </p:txBody>
      </p:sp>
      <p:sp>
        <p:nvSpPr>
          <p:cNvPr id="5" name="Slide Number Placeholder 4">
            <a:extLst>
              <a:ext uri="{FF2B5EF4-FFF2-40B4-BE49-F238E27FC236}">
                <a16:creationId xmlns:a16="http://schemas.microsoft.com/office/drawing/2014/main" id="{A4F02731-E4A4-8343-9498-77AAD699EC1C}"/>
              </a:ext>
            </a:extLst>
          </p:cNvPr>
          <p:cNvSpPr>
            <a:spLocks noGrp="1"/>
          </p:cNvSpPr>
          <p:nvPr>
            <p:ph type="sldNum" sz="quarter" idx="10"/>
          </p:nvPr>
        </p:nvSpPr>
        <p:spPr/>
        <p:txBody>
          <a:bodyPr/>
          <a:lstStyle/>
          <a:p>
            <a:fld id="{8C040D02-B306-954D-BBFE-7F1694EA8F34}" type="slidenum">
              <a:rPr lang="en-US" smtClean="0"/>
              <a:pPr/>
              <a:t>76</a:t>
            </a:fld>
            <a:endParaRPr lang="en-US" dirty="0"/>
          </a:p>
        </p:txBody>
      </p:sp>
      <p:sp>
        <p:nvSpPr>
          <p:cNvPr id="2" name="Footer Placeholder 1">
            <a:extLst>
              <a:ext uri="{FF2B5EF4-FFF2-40B4-BE49-F238E27FC236}">
                <a16:creationId xmlns:a16="http://schemas.microsoft.com/office/drawing/2014/main" id="{1971C9D1-7F73-785C-F92F-377A18DEF19B}"/>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extLst>
      <p:ext uri="{BB962C8B-B14F-4D97-AF65-F5344CB8AC3E}">
        <p14:creationId xmlns:p14="http://schemas.microsoft.com/office/powerpoint/2010/main" val="2182105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pPr eaLnBrk="1" hangingPunct="1"/>
            <a:r>
              <a:rPr lang="en-US" dirty="0">
                <a:ea typeface="ＭＳ Ｐゴシック" pitchFamily="-1" charset="-128"/>
                <a:cs typeface="ＭＳ Ｐゴシック" pitchFamily="-1" charset="-128"/>
              </a:rPr>
              <a:t> Tips When Planning</a:t>
            </a:r>
          </a:p>
        </p:txBody>
      </p:sp>
      <p:sp>
        <p:nvSpPr>
          <p:cNvPr id="145411" name="Content Placeholder 4"/>
          <p:cNvSpPr>
            <a:spLocks noGrp="1"/>
          </p:cNvSpPr>
          <p:nvPr>
            <p:ph idx="1"/>
          </p:nvPr>
        </p:nvSpPr>
        <p:spPr/>
        <p:txBody>
          <a:bodyPr/>
          <a:lstStyle/>
          <a:p>
            <a:pPr eaLnBrk="1" hangingPunct="1">
              <a:lnSpc>
                <a:spcPct val="90000"/>
              </a:lnSpc>
            </a:pPr>
            <a:r>
              <a:rPr lang="en-US" sz="2800" dirty="0">
                <a:ea typeface="ＭＳ Ｐゴシック" pitchFamily="-1" charset="-128"/>
                <a:cs typeface="ＭＳ Ｐゴシック" pitchFamily="-1" charset="-128"/>
              </a:rPr>
              <a:t>Review current curriculum to find links with the DRDP.</a:t>
            </a:r>
          </a:p>
          <a:p>
            <a:pPr eaLnBrk="1" hangingPunct="1">
              <a:lnSpc>
                <a:spcPct val="90000"/>
              </a:lnSpc>
            </a:pPr>
            <a:r>
              <a:rPr lang="en-US" sz="2800" dirty="0">
                <a:ea typeface="ＭＳ Ｐゴシック" pitchFamily="-1" charset="-128"/>
                <a:cs typeface="ＭＳ Ｐゴシック" pitchFamily="-1" charset="-128"/>
              </a:rPr>
              <a:t>Summarize children’s progress by reviewing, discussing, and consulting with others who know them. </a:t>
            </a:r>
          </a:p>
          <a:p>
            <a:pPr eaLnBrk="1" hangingPunct="1">
              <a:lnSpc>
                <a:spcPct val="90000"/>
              </a:lnSpc>
            </a:pPr>
            <a:r>
              <a:rPr lang="en-US" sz="2800" dirty="0">
                <a:ea typeface="ＭＳ Ｐゴシック" pitchFamily="-1" charset="-128"/>
                <a:cs typeface="ＭＳ Ｐゴシック" pitchFamily="-1" charset="-128"/>
              </a:rPr>
              <a:t>Reflect on your collection of observations, including photos, notations, audio tapes, sketches, etc.</a:t>
            </a:r>
          </a:p>
          <a:p>
            <a:pPr eaLnBrk="1" hangingPunct="1">
              <a:lnSpc>
                <a:spcPct val="90000"/>
              </a:lnSpc>
            </a:pPr>
            <a:r>
              <a:rPr lang="en-US" sz="2800" dirty="0">
                <a:ea typeface="ＭＳ Ｐゴシック" pitchFamily="-1" charset="-128"/>
                <a:cs typeface="ＭＳ Ｐゴシック" pitchFamily="-1" charset="-128"/>
              </a:rPr>
              <a:t>Consult other resources to support planning for the needs of children’s developmental levels. </a:t>
            </a:r>
          </a:p>
        </p:txBody>
      </p:sp>
      <p:sp>
        <p:nvSpPr>
          <p:cNvPr id="2" name="Footer Placeholder 1">
            <a:extLst>
              <a:ext uri="{FF2B5EF4-FFF2-40B4-BE49-F238E27FC236}">
                <a16:creationId xmlns:a16="http://schemas.microsoft.com/office/drawing/2014/main" id="{6D5EB339-81B3-3F01-CDE2-8C431ECF293A}"/>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FFB0670D-F91D-54FD-AB36-C6D7CE263195}"/>
              </a:ext>
            </a:extLst>
          </p:cNvPr>
          <p:cNvSpPr>
            <a:spLocks noGrp="1"/>
          </p:cNvSpPr>
          <p:nvPr>
            <p:ph type="sldNum" sz="quarter" idx="10"/>
          </p:nvPr>
        </p:nvSpPr>
        <p:spPr/>
        <p:txBody>
          <a:bodyPr/>
          <a:lstStyle/>
          <a:p>
            <a:fld id="{73E63A98-4574-D54E-ADBF-963175478641}" type="slidenum">
              <a:rPr lang="en-US" smtClean="0"/>
              <a:pPr/>
              <a:t>77</a:t>
            </a:fld>
            <a:endParaRPr lang="en-US" dirty="0"/>
          </a:p>
        </p:txBody>
      </p:sp>
    </p:spTree>
    <p:extLst>
      <p:ext uri="{BB962C8B-B14F-4D97-AF65-F5344CB8AC3E}">
        <p14:creationId xmlns:p14="http://schemas.microsoft.com/office/powerpoint/2010/main" val="4646330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p:txBody>
          <a:bodyPr/>
          <a:lstStyle/>
          <a:p>
            <a:pPr eaLnBrk="1" hangingPunct="1"/>
            <a:r>
              <a:rPr lang="en-US" b="1" dirty="0">
                <a:solidFill>
                  <a:srgbClr val="FFCC00"/>
                </a:solidFill>
                <a:effectLst>
                  <a:outerShdw blurRad="38100" dist="38100" dir="2700000" algn="tl">
                    <a:srgbClr val="000000"/>
                  </a:outerShdw>
                </a:effectLst>
                <a:ea typeface="ＭＳ Ｐゴシック" pitchFamily="-84" charset="-128"/>
                <a:cs typeface="ＭＳ Ｐゴシック" pitchFamily="-84" charset="-128"/>
              </a:rPr>
              <a:t> </a:t>
            </a:r>
            <a:r>
              <a:rPr lang="en-US" dirty="0">
                <a:ea typeface="ＭＳ Ｐゴシック" pitchFamily="-84" charset="-128"/>
                <a:cs typeface="ＭＳ Ｐゴシック" pitchFamily="-84" charset="-128"/>
              </a:rPr>
              <a:t>All teachers…</a:t>
            </a:r>
          </a:p>
        </p:txBody>
      </p:sp>
      <p:sp>
        <p:nvSpPr>
          <p:cNvPr id="140291" name="Text Placeholder 4"/>
          <p:cNvSpPr>
            <a:spLocks noGrp="1"/>
          </p:cNvSpPr>
          <p:nvPr>
            <p:ph sz="half" idx="1"/>
          </p:nvPr>
        </p:nvSpPr>
        <p:spPr>
          <a:xfrm>
            <a:off x="1117600" y="1447800"/>
            <a:ext cx="10617200" cy="4648200"/>
          </a:xfrm>
        </p:spPr>
        <p:txBody>
          <a:bodyPr/>
          <a:lstStyle/>
          <a:p>
            <a:pPr marL="0" indent="0" algn="ctr" eaLnBrk="1" hangingPunct="1">
              <a:buNone/>
            </a:pPr>
            <a:r>
              <a:rPr lang="en-US" dirty="0">
                <a:ea typeface="ＭＳ Ｐゴシック" pitchFamily="-84" charset="-128"/>
                <a:cs typeface="ＭＳ Ｐゴシック" pitchFamily="-84" charset="-128"/>
              </a:rPr>
              <a:t>must use the results of assessments of children’s progress to support each child’s learning and development. </a:t>
            </a:r>
          </a:p>
        </p:txBody>
      </p:sp>
      <p:pic>
        <p:nvPicPr>
          <p:cNvPr id="8" name="Picture 5" descr="teacher with preschool children inclassroom">
            <a:extLst>
              <a:ext uri="{FF2B5EF4-FFF2-40B4-BE49-F238E27FC236}">
                <a16:creationId xmlns:a16="http://schemas.microsoft.com/office/drawing/2014/main" id="{C1E04AB2-BDFB-440A-91F4-2CCA88FF06F9}"/>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tretch>
            <a:fillRect/>
          </a:stretch>
        </p:blipFill>
        <p:spPr bwMode="auto">
          <a:xfrm>
            <a:off x="3467100" y="2436687"/>
            <a:ext cx="5257800" cy="3509220"/>
          </a:xfrm>
          <a:prstGeom prst="rect">
            <a:avLst/>
          </a:prstGeom>
          <a:noFill/>
          <a:ln w="38100">
            <a:solidFill>
              <a:srgbClr val="FFCC00"/>
            </a:solidFill>
            <a:miter lim="800000"/>
            <a:headEnd/>
            <a:tailEnd/>
          </a:ln>
          <a:effectLst>
            <a:outerShdw dist="107763" dir="2700000" algn="ctr" rotWithShape="0">
              <a:srgbClr val="808080"/>
            </a:outerShdw>
          </a:effectLst>
        </p:spPr>
      </p:pic>
      <p:sp>
        <p:nvSpPr>
          <p:cNvPr id="5" name="Slide Number Placeholder 4">
            <a:extLst>
              <a:ext uri="{FF2B5EF4-FFF2-40B4-BE49-F238E27FC236}">
                <a16:creationId xmlns:a16="http://schemas.microsoft.com/office/drawing/2014/main" id="{76FC3085-DAA8-E962-E6B7-1CDCE7FA2E60}"/>
              </a:ext>
            </a:extLst>
          </p:cNvPr>
          <p:cNvSpPr>
            <a:spLocks noGrp="1"/>
          </p:cNvSpPr>
          <p:nvPr>
            <p:ph type="sldNum" sz="quarter" idx="10"/>
          </p:nvPr>
        </p:nvSpPr>
        <p:spPr/>
        <p:txBody>
          <a:bodyPr/>
          <a:lstStyle/>
          <a:p>
            <a:fld id="{8C040D02-B306-954D-BBFE-7F1694EA8F34}" type="slidenum">
              <a:rPr lang="en-US" smtClean="0"/>
              <a:pPr/>
              <a:t>78</a:t>
            </a:fld>
            <a:endParaRPr lang="en-US" dirty="0"/>
          </a:p>
        </p:txBody>
      </p:sp>
      <p:sp>
        <p:nvSpPr>
          <p:cNvPr id="4" name="Footer Placeholder 3">
            <a:extLst>
              <a:ext uri="{FF2B5EF4-FFF2-40B4-BE49-F238E27FC236}">
                <a16:creationId xmlns:a16="http://schemas.microsoft.com/office/drawing/2014/main" id="{7DF32CD2-E7AF-7534-4F66-C7F5E49B7C79}"/>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extLst>
      <p:ext uri="{BB962C8B-B14F-4D97-AF65-F5344CB8AC3E}">
        <p14:creationId xmlns:p14="http://schemas.microsoft.com/office/powerpoint/2010/main" val="42643602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dirty="0"/>
              <a:t>DRDP Classroom Summary of Findings</a:t>
            </a:r>
          </a:p>
        </p:txBody>
      </p:sp>
      <p:pic>
        <p:nvPicPr>
          <p:cNvPr id="8" name="Content Placeholder 7" descr="DRDP Classroom Summary of Findings">
            <a:extLst>
              <a:ext uri="{FF2B5EF4-FFF2-40B4-BE49-F238E27FC236}">
                <a16:creationId xmlns:a16="http://schemas.microsoft.com/office/drawing/2014/main" id="{F4DA8DAE-9BFE-8F36-1341-F39BEFEAD7C5}"/>
              </a:ext>
            </a:extLst>
          </p:cNvPr>
          <p:cNvPicPr>
            <a:picLocks noGrp="1" noChangeAspect="1"/>
          </p:cNvPicPr>
          <p:nvPr>
            <p:ph idx="1"/>
          </p:nvPr>
        </p:nvPicPr>
        <p:blipFill>
          <a:blip r:embed="rId3"/>
          <a:stretch>
            <a:fillRect/>
          </a:stretch>
        </p:blipFill>
        <p:spPr>
          <a:xfrm>
            <a:off x="4304315" y="1512888"/>
            <a:ext cx="3891347" cy="4800600"/>
          </a:xfrm>
        </p:spPr>
      </p:pic>
      <p:sp>
        <p:nvSpPr>
          <p:cNvPr id="4" name="Footer Placeholder 3">
            <a:extLst>
              <a:ext uri="{FF2B5EF4-FFF2-40B4-BE49-F238E27FC236}">
                <a16:creationId xmlns:a16="http://schemas.microsoft.com/office/drawing/2014/main" id="{B9442B9F-AB9C-10D1-385C-80DFEBEB9060}"/>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D95347FF-BB76-E2C1-1C71-77168725AFD4}"/>
              </a:ext>
            </a:extLst>
          </p:cNvPr>
          <p:cNvSpPr>
            <a:spLocks noGrp="1"/>
          </p:cNvSpPr>
          <p:nvPr>
            <p:ph type="sldNum" sz="quarter" idx="10"/>
          </p:nvPr>
        </p:nvSpPr>
        <p:spPr/>
        <p:txBody>
          <a:bodyPr/>
          <a:lstStyle/>
          <a:p>
            <a:fld id="{73E63A98-4574-D54E-ADBF-963175478641}" type="slidenum">
              <a:rPr lang="en-US" smtClean="0"/>
              <a:pPr/>
              <a:t>79</a:t>
            </a:fld>
            <a:endParaRPr lang="en-US" dirty="0"/>
          </a:p>
        </p:txBody>
      </p:sp>
    </p:spTree>
    <p:extLst>
      <p:ext uri="{BB962C8B-B14F-4D97-AF65-F5344CB8AC3E}">
        <p14:creationId xmlns:p14="http://schemas.microsoft.com/office/powerpoint/2010/main" val="1703520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EF18F9-28DC-4F07-A060-BA4425CE2FDC}"/>
              </a:ext>
            </a:extLst>
          </p:cNvPr>
          <p:cNvSpPr>
            <a:spLocks noGrp="1"/>
          </p:cNvSpPr>
          <p:nvPr>
            <p:ph type="title" sz="quarter"/>
          </p:nvPr>
        </p:nvSpPr>
        <p:spPr/>
        <p:txBody>
          <a:bodyPr/>
          <a:lstStyle/>
          <a:p>
            <a:r>
              <a:rPr lang="en-US" dirty="0">
                <a:ea typeface="ＭＳ Ｐゴシック" pitchFamily="-65" charset="-128"/>
              </a:rPr>
              <a:t>The DRDP provides a</a:t>
            </a:r>
            <a:endParaRPr lang="en-US" dirty="0"/>
          </a:p>
        </p:txBody>
      </p:sp>
      <p:pic>
        <p:nvPicPr>
          <p:cNvPr id="11" name="Content Placeholder 10" descr="infant">
            <a:extLst>
              <a:ext uri="{FF2B5EF4-FFF2-40B4-BE49-F238E27FC236}">
                <a16:creationId xmlns:a16="http://schemas.microsoft.com/office/drawing/2014/main" id="{DE1363FF-D7F1-44B7-A0E1-F64F3656B366}"/>
              </a:ext>
            </a:extLst>
          </p:cNvPr>
          <p:cNvPicPr>
            <a:picLocks noGrp="1" noChangeAspect="1"/>
          </p:cNvPicPr>
          <p:nvPr>
            <p:ph sz="quarter" idx="1"/>
          </p:nvPr>
        </p:nvPicPr>
        <p:blipFill>
          <a:blip r:embed="rId3"/>
          <a:stretch>
            <a:fillRect/>
          </a:stretch>
        </p:blipFill>
        <p:spPr>
          <a:xfrm>
            <a:off x="990777" y="1909621"/>
            <a:ext cx="3652503" cy="2667185"/>
          </a:xfrm>
          <a:prstGeom prst="rect">
            <a:avLst/>
          </a:prstGeom>
        </p:spPr>
      </p:pic>
      <p:sp>
        <p:nvSpPr>
          <p:cNvPr id="10" name="Content Placeholder 9">
            <a:extLst>
              <a:ext uri="{FF2B5EF4-FFF2-40B4-BE49-F238E27FC236}">
                <a16:creationId xmlns:a16="http://schemas.microsoft.com/office/drawing/2014/main" id="{2396A8E3-16E6-4B03-98BE-B53C68C5A97E}"/>
              </a:ext>
            </a:extLst>
          </p:cNvPr>
          <p:cNvSpPr>
            <a:spLocks noGrp="1"/>
          </p:cNvSpPr>
          <p:nvPr>
            <p:ph sz="quarter" idx="4"/>
          </p:nvPr>
        </p:nvSpPr>
        <p:spPr>
          <a:xfrm>
            <a:off x="1371600" y="1190527"/>
            <a:ext cx="10109200" cy="2171700"/>
          </a:xfrm>
        </p:spPr>
        <p:txBody>
          <a:bodyPr>
            <a:noAutofit/>
          </a:bodyPr>
          <a:lstStyle/>
          <a:p>
            <a:pPr marL="0" indent="0">
              <a:buNone/>
            </a:pPr>
            <a:r>
              <a:rPr lang="en-US" dirty="0">
                <a:ea typeface="ＭＳ Ｐゴシック" pitchFamily="-65" charset="-128"/>
              </a:rPr>
              <a:t>framework for showing children’s progress over time</a:t>
            </a:r>
          </a:p>
        </p:txBody>
      </p:sp>
      <p:pic>
        <p:nvPicPr>
          <p:cNvPr id="12" name="Content Placeholder 11" descr="toddler">
            <a:extLst>
              <a:ext uri="{FF2B5EF4-FFF2-40B4-BE49-F238E27FC236}">
                <a16:creationId xmlns:a16="http://schemas.microsoft.com/office/drawing/2014/main" id="{8A499E2B-CF57-4AD9-BC98-BD35F8DC598D}"/>
              </a:ext>
            </a:extLst>
          </p:cNvPr>
          <p:cNvPicPr>
            <a:picLocks noGrp="1" noChangeAspect="1"/>
          </p:cNvPicPr>
          <p:nvPr>
            <p:ph sz="quarter" idx="2"/>
          </p:nvPr>
        </p:nvPicPr>
        <p:blipFill>
          <a:blip r:embed="rId4"/>
          <a:stretch>
            <a:fillRect/>
          </a:stretch>
        </p:blipFill>
        <p:spPr>
          <a:xfrm>
            <a:off x="4472948" y="2766535"/>
            <a:ext cx="3652504" cy="2342367"/>
          </a:xfrm>
          <a:prstGeom prst="rect">
            <a:avLst/>
          </a:prstGeom>
        </p:spPr>
      </p:pic>
      <p:pic>
        <p:nvPicPr>
          <p:cNvPr id="13" name="Content Placeholder 12" descr="preschool children">
            <a:extLst>
              <a:ext uri="{FF2B5EF4-FFF2-40B4-BE49-F238E27FC236}">
                <a16:creationId xmlns:a16="http://schemas.microsoft.com/office/drawing/2014/main" id="{1771BE14-2A59-49FC-A8A1-6E0ACF3C3A80}"/>
              </a:ext>
            </a:extLst>
          </p:cNvPr>
          <p:cNvPicPr>
            <a:picLocks noGrp="1" noChangeAspect="1"/>
          </p:cNvPicPr>
          <p:nvPr>
            <p:ph sz="quarter" idx="3"/>
          </p:nvPr>
        </p:nvPicPr>
        <p:blipFill>
          <a:blip r:embed="rId5"/>
          <a:stretch>
            <a:fillRect/>
          </a:stretch>
        </p:blipFill>
        <p:spPr>
          <a:xfrm>
            <a:off x="7784413" y="3495774"/>
            <a:ext cx="4008398" cy="2667185"/>
          </a:xfrm>
          <a:prstGeom prst="rect">
            <a:avLst/>
          </a:prstGeom>
        </p:spPr>
      </p:pic>
      <p:sp>
        <p:nvSpPr>
          <p:cNvPr id="3" name="Footer Placeholder 2">
            <a:extLst>
              <a:ext uri="{FF2B5EF4-FFF2-40B4-BE49-F238E27FC236}">
                <a16:creationId xmlns:a16="http://schemas.microsoft.com/office/drawing/2014/main" id="{09107C93-A0D3-C1B9-8877-416991549391}"/>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4" name="Slide Number Placeholder 3">
            <a:extLst>
              <a:ext uri="{FF2B5EF4-FFF2-40B4-BE49-F238E27FC236}">
                <a16:creationId xmlns:a16="http://schemas.microsoft.com/office/drawing/2014/main" id="{0511B58B-956F-73E7-7B8B-001F372F3FA7}"/>
              </a:ext>
            </a:extLst>
          </p:cNvPr>
          <p:cNvSpPr>
            <a:spLocks noGrp="1"/>
          </p:cNvSpPr>
          <p:nvPr>
            <p:ph type="sldNum" sz="quarter" idx="10"/>
          </p:nvPr>
        </p:nvSpPr>
        <p:spPr/>
        <p:txBody>
          <a:bodyPr/>
          <a:lstStyle/>
          <a:p>
            <a:fld id="{8A163CCF-A911-4242-B0B2-7CDFEB4D4F6D}" type="slidenum">
              <a:rPr lang="en-US" smtClean="0"/>
              <a:pPr/>
              <a:t>8</a:t>
            </a:fld>
            <a:endParaRPr lang="en-US" dirty="0"/>
          </a:p>
        </p:txBody>
      </p:sp>
    </p:spTree>
    <p:extLst>
      <p:ext uri="{BB962C8B-B14F-4D97-AF65-F5344CB8AC3E}">
        <p14:creationId xmlns:p14="http://schemas.microsoft.com/office/powerpoint/2010/main" val="28355563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pPr eaLnBrk="1" hangingPunct="1"/>
            <a:r>
              <a:rPr lang="en-US" sz="4000" dirty="0">
                <a:ea typeface="ＭＳ Ｐゴシック" pitchFamily="-1" charset="-128"/>
                <a:cs typeface="ＭＳ Ｐゴシック" pitchFamily="-1" charset="-128"/>
              </a:rPr>
              <a:t>Small and Large Group Planning </a:t>
            </a:r>
          </a:p>
        </p:txBody>
      </p:sp>
      <p:pic>
        <p:nvPicPr>
          <p:cNvPr id="4" name="Content Placeholder 3" descr="group development report"/>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b="3591"/>
          <a:stretch/>
        </p:blipFill>
        <p:spPr>
          <a:xfrm>
            <a:off x="2057400" y="1295400"/>
            <a:ext cx="7114408" cy="4718564"/>
          </a:xfrm>
          <a:ln>
            <a:solidFill>
              <a:srgbClr val="014482"/>
            </a:solidFill>
          </a:ln>
        </p:spPr>
      </p:pic>
      <p:sp>
        <p:nvSpPr>
          <p:cNvPr id="9" name="Content Placeholder 2"/>
          <p:cNvSpPr>
            <a:spLocks noGrp="1"/>
          </p:cNvSpPr>
          <p:nvPr>
            <p:ph sz="half" idx="1"/>
          </p:nvPr>
        </p:nvSpPr>
        <p:spPr>
          <a:xfrm>
            <a:off x="3898900" y="4646585"/>
            <a:ext cx="6934200" cy="1594364"/>
          </a:xfrm>
          <a:solidFill>
            <a:srgbClr val="99FFCC"/>
          </a:solidFill>
          <a:ln>
            <a:solidFill>
              <a:srgbClr val="014482"/>
            </a:solidFill>
          </a:ln>
        </p:spPr>
        <p:txBody>
          <a:bodyPr/>
          <a:lstStyle/>
          <a:p>
            <a:pPr marL="0" indent="0" eaLnBrk="1" hangingPunct="1">
              <a:buNone/>
            </a:pPr>
            <a:r>
              <a:rPr lang="en-US" dirty="0">
                <a:ea typeface="ＭＳ Ｐゴシック" pitchFamily="-1" charset="-128"/>
                <a:cs typeface="ＭＳ Ｐゴシック" pitchFamily="-1" charset="-128"/>
              </a:rPr>
              <a:t>Use the data provided from DRDP Online</a:t>
            </a:r>
            <a:r>
              <a:rPr lang="en-US" baseline="0" dirty="0">
                <a:ea typeface="ＭＳ Ｐゴシック" pitchFamily="-1" charset="-128"/>
                <a:cs typeface="ＭＳ Ｐゴシック" pitchFamily="-1" charset="-128"/>
              </a:rPr>
              <a:t> </a:t>
            </a:r>
            <a:r>
              <a:rPr lang="en-US" dirty="0">
                <a:ea typeface="ＭＳ Ｐゴシック" pitchFamily="-1" charset="-128"/>
                <a:cs typeface="ＭＳ Ｐゴシック" pitchFamily="-1" charset="-128"/>
              </a:rPr>
              <a:t>to plan for individual children, as well as for small and large group activities. </a:t>
            </a:r>
          </a:p>
        </p:txBody>
      </p:sp>
      <p:sp>
        <p:nvSpPr>
          <p:cNvPr id="2" name="Footer Placeholder 1">
            <a:extLst>
              <a:ext uri="{FF2B5EF4-FFF2-40B4-BE49-F238E27FC236}">
                <a16:creationId xmlns:a16="http://schemas.microsoft.com/office/drawing/2014/main" id="{87196334-9B42-8BE3-A8A5-9335F4002F52}"/>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41D106CA-A97A-8675-CD36-1BCE7DCFF4EC}"/>
              </a:ext>
            </a:extLst>
          </p:cNvPr>
          <p:cNvSpPr>
            <a:spLocks noGrp="1"/>
          </p:cNvSpPr>
          <p:nvPr>
            <p:ph type="sldNum" sz="quarter" idx="10"/>
          </p:nvPr>
        </p:nvSpPr>
        <p:spPr/>
        <p:txBody>
          <a:bodyPr/>
          <a:lstStyle/>
          <a:p>
            <a:fld id="{8C040D02-B306-954D-BBFE-7F1694EA8F34}" type="slidenum">
              <a:rPr lang="en-US" smtClean="0"/>
              <a:pPr/>
              <a:t>80</a:t>
            </a:fld>
            <a:endParaRPr lang="en-US" dirty="0"/>
          </a:p>
        </p:txBody>
      </p:sp>
    </p:spTree>
    <p:extLst>
      <p:ext uri="{BB962C8B-B14F-4D97-AF65-F5344CB8AC3E}">
        <p14:creationId xmlns:p14="http://schemas.microsoft.com/office/powerpoint/2010/main" val="16525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anim calcmode="lin" valueType="num">
                                      <p:cBhvr>
                                        <p:cTn id="8" dur="1000" fill="hold"/>
                                        <p:tgtEl>
                                          <p:spTgt spid="9">
                                            <p:bg/>
                                          </p:spTgt>
                                        </p:tgtEl>
                                        <p:attrNameLst>
                                          <p:attrName>ppt_x</p:attrName>
                                        </p:attrNameLst>
                                      </p:cBhvr>
                                      <p:tavLst>
                                        <p:tav tm="0">
                                          <p:val>
                                            <p:strVal val="#ppt_x"/>
                                          </p:val>
                                        </p:tav>
                                        <p:tav tm="100000">
                                          <p:val>
                                            <p:strVal val="#ppt_x"/>
                                          </p:val>
                                        </p:tav>
                                      </p:tavLst>
                                    </p:anim>
                                    <p:anim calcmode="lin" valueType="num">
                                      <p:cBhvr>
                                        <p:cTn id="9" dur="900" decel="100000" fill="hold"/>
                                        <p:tgtEl>
                                          <p:spTgt spid="9">
                                            <p:bg/>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bg/>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1000"/>
                                        <p:tgtEl>
                                          <p:spTgt spid="9">
                                            <p:txEl>
                                              <p:pRg st="0" end="0"/>
                                            </p:txEl>
                                          </p:spTgt>
                                        </p:tgtEl>
                                      </p:cBhvr>
                                    </p:animEffect>
                                    <p:anim calcmode="lin" valueType="num">
                                      <p:cBhvr>
                                        <p:cTn id="1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z="4000" dirty="0"/>
              <a:t>Writing a DRDP Summary of Findings</a:t>
            </a:r>
            <a:r>
              <a:rPr lang="en-US" sz="3200" dirty="0"/>
              <a:t> </a:t>
            </a:r>
          </a:p>
        </p:txBody>
      </p:sp>
      <p:pic>
        <p:nvPicPr>
          <p:cNvPr id="9" name="Content Placeholder 8" descr="DRDP Classroom Summary of Findings">
            <a:extLst>
              <a:ext uri="{FF2B5EF4-FFF2-40B4-BE49-F238E27FC236}">
                <a16:creationId xmlns:a16="http://schemas.microsoft.com/office/drawing/2014/main" id="{F5AD9831-235F-F0C7-B275-397F7E61AD38}"/>
              </a:ext>
            </a:extLst>
          </p:cNvPr>
          <p:cNvPicPr>
            <a:picLocks noGrp="1" noChangeAspect="1"/>
          </p:cNvPicPr>
          <p:nvPr>
            <p:ph sz="half" idx="1"/>
          </p:nvPr>
        </p:nvPicPr>
        <p:blipFill>
          <a:blip r:embed="rId3"/>
          <a:stretch>
            <a:fillRect/>
          </a:stretch>
        </p:blipFill>
        <p:spPr>
          <a:xfrm>
            <a:off x="1773694" y="1447800"/>
            <a:ext cx="3767812" cy="4648200"/>
          </a:xfrm>
        </p:spPr>
      </p:pic>
      <p:sp>
        <p:nvSpPr>
          <p:cNvPr id="8" name="Text Box 6">
            <a:extLst>
              <a:ext uri="{FF2B5EF4-FFF2-40B4-BE49-F238E27FC236}">
                <a16:creationId xmlns:a16="http://schemas.microsoft.com/office/drawing/2014/main" id="{4B239609-212B-4CBA-80D8-58DDE4D21970}"/>
              </a:ext>
            </a:extLst>
          </p:cNvPr>
          <p:cNvSpPr txBox="1">
            <a:spLocks noGrp="1" noChangeArrowheads="1"/>
          </p:cNvSpPr>
          <p:nvPr>
            <p:ph sz="half" idx="2"/>
          </p:nvPr>
        </p:nvSpPr>
        <p:spPr bwMode="auto">
          <a:prstGeom prst="rect">
            <a:avLst/>
          </a:prstGeom>
          <a:solidFill>
            <a:srgbClr val="FEFFFC"/>
          </a:solidFill>
          <a:ln w="9525">
            <a:solidFill>
              <a:srgbClr val="000066"/>
            </a:solidFill>
            <a:miter lim="800000"/>
            <a:headEnd/>
            <a:tailEnd/>
          </a:ln>
        </p:spPr>
        <p:txBody>
          <a:bodyPr>
            <a:prstTxWarp prst="textNoShape">
              <a:avLst/>
            </a:prstTxWarp>
            <a:spAutoFit/>
          </a:bodyPr>
          <a:lstStyle/>
          <a:p>
            <a:pPr marL="0" indent="0" algn="ctr">
              <a:spcBef>
                <a:spcPct val="50000"/>
              </a:spcBef>
              <a:buNone/>
            </a:pPr>
            <a:r>
              <a:rPr lang="en-US" b="1" dirty="0"/>
              <a:t>DIRECTIONS:</a:t>
            </a:r>
            <a:endParaRPr lang="en-US" dirty="0"/>
          </a:p>
          <a:p>
            <a:pPr marL="338138" indent="-338138">
              <a:spcBef>
                <a:spcPts val="600"/>
              </a:spcBef>
              <a:buFont typeface="+mj-lt"/>
              <a:buAutoNum type="arabicPeriod"/>
            </a:pPr>
            <a:r>
              <a:rPr lang="en-US" sz="2400" dirty="0"/>
              <a:t>Review narrative and DRDP Group Data Summary.</a:t>
            </a:r>
          </a:p>
          <a:p>
            <a:pPr marL="338138" indent="-338138">
              <a:spcBef>
                <a:spcPts val="600"/>
              </a:spcBef>
              <a:buFont typeface="+mj-lt"/>
              <a:buAutoNum type="arabicPeriod"/>
            </a:pPr>
            <a:r>
              <a:rPr lang="en-US" sz="2400" dirty="0"/>
              <a:t>Identify </a:t>
            </a:r>
            <a:r>
              <a:rPr lang="en-US" sz="2400" b="1" dirty="0"/>
              <a:t>key findings.</a:t>
            </a:r>
          </a:p>
          <a:p>
            <a:pPr marL="338138" indent="-338138">
              <a:spcBef>
                <a:spcPts val="600"/>
              </a:spcBef>
              <a:buFont typeface="+mj-lt"/>
              <a:buAutoNum type="arabicPeriod"/>
            </a:pPr>
            <a:r>
              <a:rPr lang="en-US" sz="2400" dirty="0"/>
              <a:t>Draft </a:t>
            </a:r>
            <a:r>
              <a:rPr lang="en-US" sz="2400" b="1" dirty="0"/>
              <a:t>action steps.</a:t>
            </a:r>
          </a:p>
        </p:txBody>
      </p:sp>
      <p:sp>
        <p:nvSpPr>
          <p:cNvPr id="5" name="Slide Number Placeholder 4">
            <a:extLst>
              <a:ext uri="{FF2B5EF4-FFF2-40B4-BE49-F238E27FC236}">
                <a16:creationId xmlns:a16="http://schemas.microsoft.com/office/drawing/2014/main" id="{97812992-A44A-AF30-D2DD-CA6A101BA258}"/>
              </a:ext>
            </a:extLst>
          </p:cNvPr>
          <p:cNvSpPr>
            <a:spLocks noGrp="1"/>
          </p:cNvSpPr>
          <p:nvPr>
            <p:ph type="sldNum" sz="quarter" idx="10"/>
          </p:nvPr>
        </p:nvSpPr>
        <p:spPr/>
        <p:txBody>
          <a:bodyPr/>
          <a:lstStyle/>
          <a:p>
            <a:fld id="{8C040D02-B306-954D-BBFE-7F1694EA8F34}" type="slidenum">
              <a:rPr lang="en-US" smtClean="0"/>
              <a:pPr/>
              <a:t>81</a:t>
            </a:fld>
            <a:endParaRPr lang="en-US" dirty="0"/>
          </a:p>
        </p:txBody>
      </p:sp>
      <p:sp>
        <p:nvSpPr>
          <p:cNvPr id="4" name="Footer Placeholder 3">
            <a:extLst>
              <a:ext uri="{FF2B5EF4-FFF2-40B4-BE49-F238E27FC236}">
                <a16:creationId xmlns:a16="http://schemas.microsoft.com/office/drawing/2014/main" id="{F247EDA5-F03B-85AF-53B3-44EF6B37E313}"/>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Tree>
    <p:extLst>
      <p:ext uri="{BB962C8B-B14F-4D97-AF65-F5344CB8AC3E}">
        <p14:creationId xmlns:p14="http://schemas.microsoft.com/office/powerpoint/2010/main" val="18248869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2906-F4C0-42FC-971A-9E024D492510}"/>
              </a:ext>
            </a:extLst>
          </p:cNvPr>
          <p:cNvSpPr>
            <a:spLocks noGrp="1"/>
          </p:cNvSpPr>
          <p:nvPr>
            <p:ph type="title"/>
          </p:nvPr>
        </p:nvSpPr>
        <p:spPr/>
        <p:txBody>
          <a:bodyPr/>
          <a:lstStyle/>
          <a:p>
            <a:r>
              <a:rPr lang="en-US" dirty="0"/>
              <a:t>Self-Study Checklist</a:t>
            </a:r>
          </a:p>
        </p:txBody>
      </p:sp>
      <p:pic>
        <p:nvPicPr>
          <p:cNvPr id="7" name="Content Placeholder 2" descr="Self-Study Checklist"/>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tretch/>
        </p:blipFill>
        <p:spPr bwMode="auto">
          <a:xfrm>
            <a:off x="2108200" y="1295400"/>
            <a:ext cx="4191000" cy="5002432"/>
          </a:xfrm>
          <a:prstGeom prst="rect">
            <a:avLst/>
          </a:prstGeom>
          <a:noFill/>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1267" name="Rectangle 5"/>
          <p:cNvSpPr>
            <a:spLocks noGrp="1" noChangeArrowheads="1"/>
          </p:cNvSpPr>
          <p:nvPr>
            <p:ph sz="half" idx="2"/>
          </p:nvPr>
        </p:nvSpPr>
        <p:spPr>
          <a:xfrm>
            <a:off x="7010400" y="2286000"/>
            <a:ext cx="3810000" cy="3733800"/>
          </a:xfrm>
          <a:solidFill>
            <a:srgbClr val="99FFCC"/>
          </a:solidFill>
          <a:ln>
            <a:solidFill>
              <a:srgbClr val="014482"/>
            </a:solidFill>
          </a:ln>
        </p:spPr>
        <p:txBody>
          <a:bodyPr/>
          <a:lstStyle/>
          <a:p>
            <a:pPr marL="0" indent="0" algn="ctr" eaLnBrk="1" hangingPunct="1">
              <a:spcBef>
                <a:spcPct val="0"/>
              </a:spcBef>
              <a:buNone/>
            </a:pPr>
            <a:r>
              <a:rPr lang="en-US" dirty="0">
                <a:solidFill>
                  <a:schemeClr val="tx1">
                    <a:lumMod val="95000"/>
                    <a:lumOff val="5000"/>
                  </a:schemeClr>
                </a:solidFill>
                <a:ea typeface="ＭＳ Ｐゴシック" pitchFamily="-65" charset="-128"/>
              </a:rPr>
              <a:t>Use the </a:t>
            </a:r>
          </a:p>
          <a:p>
            <a:pPr marL="0" indent="0" algn="ctr" eaLnBrk="1" hangingPunct="1">
              <a:spcBef>
                <a:spcPct val="0"/>
              </a:spcBef>
              <a:buNone/>
            </a:pPr>
            <a:r>
              <a:rPr lang="en-US" dirty="0">
                <a:solidFill>
                  <a:schemeClr val="tx1">
                    <a:lumMod val="95000"/>
                    <a:lumOff val="5000"/>
                  </a:schemeClr>
                </a:solidFill>
                <a:ea typeface="ＭＳ Ｐゴシック" pitchFamily="-65" charset="-128"/>
              </a:rPr>
              <a:t>Self-Study Checklist for Classroom/Family </a:t>
            </a:r>
            <a:br>
              <a:rPr lang="en-US" dirty="0">
                <a:solidFill>
                  <a:schemeClr val="tx1">
                    <a:lumMod val="95000"/>
                    <a:lumOff val="5000"/>
                  </a:schemeClr>
                </a:solidFill>
                <a:ea typeface="ＭＳ Ｐゴシック" pitchFamily="-65" charset="-128"/>
              </a:rPr>
            </a:br>
            <a:r>
              <a:rPr lang="en-US" dirty="0">
                <a:solidFill>
                  <a:schemeClr val="tx1">
                    <a:lumMod val="95000"/>
                    <a:lumOff val="5000"/>
                  </a:schemeClr>
                </a:solidFill>
                <a:ea typeface="ＭＳ Ｐゴシック" pitchFamily="-65" charset="-128"/>
              </a:rPr>
              <a:t>Childcare Home</a:t>
            </a:r>
          </a:p>
          <a:p>
            <a:pPr marL="0" indent="0" algn="ctr" eaLnBrk="1" hangingPunct="1">
              <a:spcBef>
                <a:spcPct val="0"/>
              </a:spcBef>
              <a:buNone/>
            </a:pPr>
            <a:r>
              <a:rPr lang="en-US" dirty="0">
                <a:solidFill>
                  <a:schemeClr val="tx1">
                    <a:lumMod val="95000"/>
                    <a:lumOff val="5000"/>
                  </a:schemeClr>
                </a:solidFill>
                <a:ea typeface="ＭＳ Ｐゴシック" pitchFamily="-65" charset="-128"/>
              </a:rPr>
              <a:t>Network Staff</a:t>
            </a:r>
          </a:p>
          <a:p>
            <a:pPr marL="0" indent="0" algn="ctr" eaLnBrk="1" hangingPunct="1">
              <a:spcBef>
                <a:spcPct val="0"/>
              </a:spcBef>
              <a:buNone/>
            </a:pPr>
            <a:r>
              <a:rPr lang="en-US" dirty="0">
                <a:solidFill>
                  <a:schemeClr val="tx1">
                    <a:lumMod val="95000"/>
                    <a:lumOff val="5000"/>
                  </a:schemeClr>
                </a:solidFill>
                <a:ea typeface="ＭＳ Ｐゴシック" pitchFamily="-65" charset="-128"/>
              </a:rPr>
              <a:t>to plan classroom/group</a:t>
            </a:r>
          </a:p>
          <a:p>
            <a:pPr marL="0" indent="0" algn="ctr" eaLnBrk="1" hangingPunct="1">
              <a:spcBef>
                <a:spcPct val="0"/>
              </a:spcBef>
              <a:buNone/>
            </a:pPr>
            <a:r>
              <a:rPr lang="en-US" dirty="0">
                <a:solidFill>
                  <a:schemeClr val="tx1">
                    <a:lumMod val="95000"/>
                    <a:lumOff val="5000"/>
                  </a:schemeClr>
                </a:solidFill>
                <a:ea typeface="ＭＳ Ｐゴシック" pitchFamily="-65" charset="-128"/>
              </a:rPr>
              <a:t>calendar</a:t>
            </a:r>
            <a:endParaRPr lang="en-US" dirty="0">
              <a:solidFill>
                <a:srgbClr val="1A2AE8"/>
              </a:solidFill>
              <a:ea typeface="ＭＳ Ｐゴシック" pitchFamily="-65" charset="-128"/>
            </a:endParaRPr>
          </a:p>
        </p:txBody>
      </p:sp>
      <p:sp>
        <p:nvSpPr>
          <p:cNvPr id="5" name="Footer Placeholder 4">
            <a:extLst>
              <a:ext uri="{FF2B5EF4-FFF2-40B4-BE49-F238E27FC236}">
                <a16:creationId xmlns:a16="http://schemas.microsoft.com/office/drawing/2014/main" id="{ACEF45E0-952D-84D6-EAE6-2ED2930B5CBF}"/>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6" name="Slide Number Placeholder 5">
            <a:extLst>
              <a:ext uri="{FF2B5EF4-FFF2-40B4-BE49-F238E27FC236}">
                <a16:creationId xmlns:a16="http://schemas.microsoft.com/office/drawing/2014/main" id="{338B3C7B-345C-C9BA-5877-A7A629FC678B}"/>
              </a:ext>
            </a:extLst>
          </p:cNvPr>
          <p:cNvSpPr>
            <a:spLocks noGrp="1"/>
          </p:cNvSpPr>
          <p:nvPr>
            <p:ph type="sldNum" sz="quarter" idx="10"/>
          </p:nvPr>
        </p:nvSpPr>
        <p:spPr/>
        <p:txBody>
          <a:bodyPr/>
          <a:lstStyle/>
          <a:p>
            <a:fld id="{8C040D02-B306-954D-BBFE-7F1694EA8F34}" type="slidenum">
              <a:rPr lang="en-US" smtClean="0"/>
              <a:pPr/>
              <a:t>82</a:t>
            </a:fld>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a:t>
            </a:r>
          </a:p>
        </p:txBody>
      </p:sp>
      <p:pic>
        <p:nvPicPr>
          <p:cNvPr id="5" name="Content Placeholder 4" descr="two preschool boys in swinging tire"/>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bwMode="auto">
          <a:xfrm>
            <a:off x="3269044" y="1666812"/>
            <a:ext cx="5961888" cy="4492752"/>
          </a:xfrm>
          <a:prstGeom prst="rect">
            <a:avLst/>
          </a:prstGeom>
          <a:noFill/>
          <a:ln w="9525">
            <a:noFill/>
            <a:miter lim="800000"/>
            <a:headEnd/>
            <a:tailEnd/>
          </a:ln>
        </p:spPr>
      </p:pic>
      <p:sp>
        <p:nvSpPr>
          <p:cNvPr id="4" name="Footer Placeholder 3">
            <a:extLst>
              <a:ext uri="{FF2B5EF4-FFF2-40B4-BE49-F238E27FC236}">
                <a16:creationId xmlns:a16="http://schemas.microsoft.com/office/drawing/2014/main" id="{86EFEC69-E1A1-387F-81E9-24FEA4B408EB}"/>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7" name="Slide Number Placeholder 6">
            <a:extLst>
              <a:ext uri="{FF2B5EF4-FFF2-40B4-BE49-F238E27FC236}">
                <a16:creationId xmlns:a16="http://schemas.microsoft.com/office/drawing/2014/main" id="{DCEFA51C-2BB5-8F2D-79B9-276FA68BC35A}"/>
              </a:ext>
            </a:extLst>
          </p:cNvPr>
          <p:cNvSpPr>
            <a:spLocks noGrp="1"/>
          </p:cNvSpPr>
          <p:nvPr>
            <p:ph type="sldNum" sz="quarter" idx="10"/>
          </p:nvPr>
        </p:nvSpPr>
        <p:spPr/>
        <p:txBody>
          <a:bodyPr/>
          <a:lstStyle/>
          <a:p>
            <a:fld id="{73E63A98-4574-D54E-ADBF-963175478641}" type="slidenum">
              <a:rPr lang="en-US" smtClean="0"/>
              <a:pPr/>
              <a:t>83</a:t>
            </a:fld>
            <a:endParaRPr lang="en-US" dirty="0"/>
          </a:p>
        </p:txBody>
      </p:sp>
    </p:spTree>
    <p:extLst>
      <p:ext uri="{BB962C8B-B14F-4D97-AF65-F5344CB8AC3E}">
        <p14:creationId xmlns:p14="http://schemas.microsoft.com/office/powerpoint/2010/main" val="594510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noAutofit/>
          </a:bodyPr>
          <a:lstStyle/>
          <a:p>
            <a:r>
              <a:rPr lang="en-US" sz="4000" dirty="0">
                <a:ea typeface="ＭＳ Ｐゴシック" pitchFamily="-65" charset="-128"/>
              </a:rPr>
              <a:t>DSS Child Care Bulletins</a:t>
            </a:r>
          </a:p>
        </p:txBody>
      </p:sp>
      <p:sp>
        <p:nvSpPr>
          <p:cNvPr id="78851" name="Content Placeholder 2"/>
          <p:cNvSpPr>
            <a:spLocks noGrp="1"/>
          </p:cNvSpPr>
          <p:nvPr>
            <p:ph idx="1"/>
          </p:nvPr>
        </p:nvSpPr>
        <p:spPr/>
        <p:txBody>
          <a:bodyPr/>
          <a:lstStyle/>
          <a:p>
            <a:pPr marL="0" indent="0">
              <a:buNone/>
            </a:pPr>
            <a:r>
              <a:rPr lang="en-US" dirty="0"/>
              <a:t>In accordance with Senate Bill (SB) 98 (Chapter 24, Statutes of 2020), effective July 1, 2021, the following programs transferred to the California Department of Social Services (CDSS), Child Care and Development Division (CCDD)…</a:t>
            </a:r>
            <a:endParaRPr lang="en-US" dirty="0">
              <a:ea typeface="ＭＳ Ｐゴシック" pitchFamily="-65" charset="-128"/>
            </a:endParaRPr>
          </a:p>
        </p:txBody>
      </p:sp>
      <p:sp>
        <p:nvSpPr>
          <p:cNvPr id="4" name="Footer Placeholder 3">
            <a:extLst>
              <a:ext uri="{FF2B5EF4-FFF2-40B4-BE49-F238E27FC236}">
                <a16:creationId xmlns:a16="http://schemas.microsoft.com/office/drawing/2014/main" id="{D3E33285-716A-4FD6-2070-95E6AC62E446}"/>
              </a:ext>
            </a:extLst>
          </p:cNvPr>
          <p:cNvSpPr>
            <a:spLocks noGrp="1"/>
          </p:cNvSpPr>
          <p:nvPr>
            <p:ph type="ftr" sz="quarter" idx="11"/>
          </p:nvPr>
        </p:nvSpPr>
        <p:spPr/>
        <p:txBody>
          <a:bodyPr/>
          <a:lstStyle/>
          <a:p>
            <a:r>
              <a:rPr lang="en-US" dirty="0">
                <a:solidFill>
                  <a:srgbClr val="969696"/>
                </a:solidFill>
              </a:rPr>
              <a:t>State of California Department of Social Services, Copyright © 2022</a:t>
            </a:r>
            <a:endParaRPr lang="en-US" dirty="0"/>
          </a:p>
        </p:txBody>
      </p:sp>
      <p:sp>
        <p:nvSpPr>
          <p:cNvPr id="5" name="Slide Number Placeholder 4">
            <a:extLst>
              <a:ext uri="{FF2B5EF4-FFF2-40B4-BE49-F238E27FC236}">
                <a16:creationId xmlns:a16="http://schemas.microsoft.com/office/drawing/2014/main" id="{629DF69B-0368-BC1E-AEFC-2018E76955BD}"/>
              </a:ext>
            </a:extLst>
          </p:cNvPr>
          <p:cNvSpPr>
            <a:spLocks noGrp="1"/>
          </p:cNvSpPr>
          <p:nvPr>
            <p:ph type="sldNum" sz="quarter" idx="10"/>
          </p:nvPr>
        </p:nvSpPr>
        <p:spPr/>
        <p:txBody>
          <a:bodyPr/>
          <a:lstStyle/>
          <a:p>
            <a:fld id="{73E63A98-4574-D54E-ADBF-963175478641}" type="slidenum">
              <a:rPr lang="en-US" smtClean="0"/>
              <a:pPr/>
              <a:t>9</a:t>
            </a:fld>
            <a:endParaRPr 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LAPSEDTIME" val="22.36"/>
  <p:tag name="AUDIO_ID" val="271"/>
  <p:tag name="TIMELINE" val="6.9"/>
  <p:tag name="ARTICULATE_SLIDE_NAV" val="15"/>
  <p:tag name="ARTICULATE_SLIDE_GUID" val="510374a1-292a-4474-a30b-9d33a00748b6"/>
</p:tagLst>
</file>

<file path=ppt/tags/tag2.xml><?xml version="1.0" encoding="utf-8"?>
<p:tagLst xmlns:a="http://schemas.openxmlformats.org/drawingml/2006/main" xmlns:r="http://schemas.openxmlformats.org/officeDocument/2006/relationships" xmlns:p="http://schemas.openxmlformats.org/presentationml/2006/main">
  <p:tag name="ELAPSEDTIME" val="9.906"/>
  <p:tag name="AUDIO_ID" val="272"/>
  <p:tag name="ARTICULATE_SLIDE_NAV" val="16"/>
  <p:tag name="ARTICULATE_SLIDE_GUID" val="74baa6fe-cf68-41a1-9829-808b120f1155"/>
</p:tagLst>
</file>

<file path=ppt/tags/tag3.xml><?xml version="1.0" encoding="utf-8"?>
<p:tagLst xmlns:a="http://schemas.openxmlformats.org/drawingml/2006/main" xmlns:r="http://schemas.openxmlformats.org/officeDocument/2006/relationships" xmlns:p="http://schemas.openxmlformats.org/presentationml/2006/main">
  <p:tag name="ELAPSEDTIME" val="29.344"/>
  <p:tag name="AUDIO_ID" val="276"/>
  <p:tag name="TIMELINE" val="6.6/12.1/16.5/22.5"/>
  <p:tag name="ARTICULATE_SLIDE_NAV" val="20"/>
  <p:tag name="ARTICULATE_SLIDE_GUID" val="677340b1-f56a-4696-b33e-7185bdc5cd28"/>
</p:tagLst>
</file>

<file path=ppt/tags/tag4.xml><?xml version="1.0" encoding="utf-8"?>
<p:tagLst xmlns:a="http://schemas.openxmlformats.org/drawingml/2006/main" xmlns:r="http://schemas.openxmlformats.org/officeDocument/2006/relationships" xmlns:p="http://schemas.openxmlformats.org/presentationml/2006/main">
  <p:tag name="ELAPSEDTIME" val="10.859"/>
  <p:tag name="AUDIO_ID" val="256"/>
  <p:tag name="ARTICULATE_SLIDE_NAV" val="1"/>
  <p:tag name="ARTICULATE_SLIDE_GUID" val="c2b3df92-413a-4fc8-9214-24504411d4e6"/>
</p:tagLst>
</file>

<file path=ppt/tags/tag5.xml><?xml version="1.0" encoding="utf-8"?>
<p:tagLst xmlns:a="http://schemas.openxmlformats.org/drawingml/2006/main" xmlns:r="http://schemas.openxmlformats.org/officeDocument/2006/relationships" xmlns:p="http://schemas.openxmlformats.org/presentationml/2006/main">
  <p:tag name="ELAPSEDTIME" val="57.015"/>
  <p:tag name="AUDIO_ID" val="277"/>
  <p:tag name="ARTICULATE_SLIDE_NAV" val="21"/>
  <p:tag name="ARTICULATE_SLIDE_GUID" val="84b8503d-9e23-4aa6-9f7e-30ee08bf29a1"/>
</p:tagLst>
</file>

<file path=ppt/theme/theme1.xml><?xml version="1.0" encoding="utf-8"?>
<a:theme xmlns:a="http://schemas.openxmlformats.org/drawingml/2006/main" name="Smudge">
  <a:themeElements>
    <a:clrScheme name="">
      <a:dk1>
        <a:srgbClr val="000000"/>
      </a:dk1>
      <a:lt1>
        <a:srgbClr val="D2B725"/>
      </a:lt1>
      <a:dk2>
        <a:srgbClr val="000000"/>
      </a:dk2>
      <a:lt2>
        <a:srgbClr val="806512"/>
      </a:lt2>
      <a:accent1>
        <a:srgbClr val="FBFF83"/>
      </a:accent1>
      <a:accent2>
        <a:srgbClr val="E6FF8F"/>
      </a:accent2>
      <a:accent3>
        <a:srgbClr val="E5D8AC"/>
      </a:accent3>
      <a:accent4>
        <a:srgbClr val="000000"/>
      </a:accent4>
      <a:accent5>
        <a:srgbClr val="FDFFC1"/>
      </a:accent5>
      <a:accent6>
        <a:srgbClr val="D0E781"/>
      </a:accent6>
      <a:hlink>
        <a:srgbClr val="3333CC"/>
      </a:hlink>
      <a:folHlink>
        <a:srgbClr val="FFE2B8"/>
      </a:folHlink>
    </a:clrScheme>
    <a:fontScheme name="Smudg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HD:Desktop Folder:Francine:Training Development:ppt:trainingfmrc212</Template>
  <TotalTime>10972</TotalTime>
  <Words>7607</Words>
  <Application>Microsoft Office PowerPoint</Application>
  <PresentationFormat>Widescreen</PresentationFormat>
  <Paragraphs>796</Paragraphs>
  <Slides>83</Slides>
  <Notes>83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83</vt:i4>
      </vt:variant>
    </vt:vector>
  </HeadingPairs>
  <TitlesOfParts>
    <vt:vector size="87" baseType="lpstr">
      <vt:lpstr>Arial</vt:lpstr>
      <vt:lpstr>Times</vt:lpstr>
      <vt:lpstr>Wingdings</vt:lpstr>
      <vt:lpstr>Smudge</vt:lpstr>
      <vt:lpstr>Desired Results Developmental Profile© (DRDP) Observation Assessment Instrument</vt:lpstr>
      <vt:lpstr>We observe…</vt:lpstr>
      <vt:lpstr>And we observe…</vt:lpstr>
      <vt:lpstr>Collected documentation includes:</vt:lpstr>
      <vt:lpstr>DRDP enables us to…</vt:lpstr>
      <vt:lpstr>The DRDP Assists Providers</vt:lpstr>
      <vt:lpstr>The DRDP provides…</vt:lpstr>
      <vt:lpstr>The DRDP provides a</vt:lpstr>
      <vt:lpstr>DSS Child Care Bulletins</vt:lpstr>
      <vt:lpstr>Desired Results Access Project</vt:lpstr>
      <vt:lpstr>DRDP Appendices</vt:lpstr>
      <vt:lpstr>Treasure Hunt - Version 1</vt:lpstr>
      <vt:lpstr>DRDP Guidelines</vt:lpstr>
      <vt:lpstr>Teachers and staff need to be familiar with the DRDP</vt:lpstr>
      <vt:lpstr>The DRDP was developed  by the:</vt:lpstr>
      <vt:lpstr>DRDP Alignment</vt:lpstr>
      <vt:lpstr>Build a Tower </vt:lpstr>
      <vt:lpstr>Key Points </vt:lpstr>
      <vt:lpstr>Why was it important to align the DRDP to the foundations?</vt:lpstr>
      <vt:lpstr>What is the relationship between the DRDP and the foundations?</vt:lpstr>
      <vt:lpstr>A Full Continuum Assessment</vt:lpstr>
      <vt:lpstr>DRDP School-Age </vt:lpstr>
      <vt:lpstr>Compare and Contrast</vt:lpstr>
      <vt:lpstr>Navigation Map </vt:lpstr>
      <vt:lpstr>Remember, the examples listed…</vt:lpstr>
      <vt:lpstr>DRDP at a Glance </vt:lpstr>
      <vt:lpstr>The Four Ds</vt:lpstr>
      <vt:lpstr>The DRDP is an </vt:lpstr>
      <vt:lpstr>The Power of Observation</vt:lpstr>
      <vt:lpstr>Motivation</vt:lpstr>
      <vt:lpstr>Develop Methods for Recording Observations and Collecting Evidence</vt:lpstr>
      <vt:lpstr>Noticing Descriptions and Interpretations</vt:lpstr>
      <vt:lpstr>Still Photo Observation</vt:lpstr>
      <vt:lpstr>Definitions: Descriptive and Interpretive</vt:lpstr>
      <vt:lpstr>Steps to Completing the DRDP </vt:lpstr>
      <vt:lpstr>Complete the Information Page</vt:lpstr>
      <vt:lpstr>The Four Ds cont.</vt:lpstr>
      <vt:lpstr>A Deeper Look at the Descriptors </vt:lpstr>
      <vt:lpstr>Using the Descriptor</vt:lpstr>
      <vt:lpstr>When the Descriptor Says AND</vt:lpstr>
      <vt:lpstr>Using the Descriptor Cont.</vt:lpstr>
      <vt:lpstr>A Deeper Look at the Descriptors </vt:lpstr>
      <vt:lpstr>Cognition Sample</vt:lpstr>
      <vt:lpstr>A Deeper Look at the Descriptors</vt:lpstr>
      <vt:lpstr>Developmental Level Activity</vt:lpstr>
      <vt:lpstr>Mastery</vt:lpstr>
      <vt:lpstr>Lunch Break</vt:lpstr>
      <vt:lpstr>Review the collected evidence and  reflect on the child’s development</vt:lpstr>
      <vt:lpstr>How do children demonstrate a developmental level is mastered?</vt:lpstr>
      <vt:lpstr>Based on observations, fill in one bubble that best describes the child’s latest developmental level mastered</vt:lpstr>
      <vt:lpstr>Is the child emerging?</vt:lpstr>
      <vt:lpstr>Emerging</vt:lpstr>
      <vt:lpstr>Not Yet at the Earliest Developmental Level </vt:lpstr>
      <vt:lpstr> Unable to Rate</vt:lpstr>
      <vt:lpstr>Conditional Measures </vt:lpstr>
      <vt:lpstr>Conditional Measures</vt:lpstr>
      <vt:lpstr>Preschool English-Language Development Measures</vt:lpstr>
      <vt:lpstr>English-Language Development Measures</vt:lpstr>
      <vt:lpstr>Child’s Language Information</vt:lpstr>
      <vt:lpstr>The Developmental Levels for ELD</vt:lpstr>
      <vt:lpstr>Assessing Children Who Are Dual Language Learners </vt:lpstr>
      <vt:lpstr>Code Switching</vt:lpstr>
      <vt:lpstr>Key points for LLD &amp; ELD </vt:lpstr>
      <vt:lpstr>Completing a Developmental Profile</vt:lpstr>
      <vt:lpstr>Into Practice </vt:lpstr>
      <vt:lpstr>The Child’s Developmental Progress form is designed to…</vt:lpstr>
      <vt:lpstr>Child’s Developmental Progress Form</vt:lpstr>
      <vt:lpstr>Completing the Child’s Developmental Progress Form</vt:lpstr>
      <vt:lpstr>DRDP Online  *Now required of all California programs*</vt:lpstr>
      <vt:lpstr>DRDP data is compiled by…</vt:lpstr>
      <vt:lpstr>What is DRDP Online?</vt:lpstr>
      <vt:lpstr>Child Reports </vt:lpstr>
      <vt:lpstr>Group Report  </vt:lpstr>
      <vt:lpstr>Class Planning Report </vt:lpstr>
      <vt:lpstr>What are the Curriculum Frameworks?</vt:lpstr>
      <vt:lpstr>What does the framework do?</vt:lpstr>
      <vt:lpstr> Tips When Planning</vt:lpstr>
      <vt:lpstr> All teachers…</vt:lpstr>
      <vt:lpstr>DRDP Classroom Summary of Findings</vt:lpstr>
      <vt:lpstr>Small and Large Group Planning </vt:lpstr>
      <vt:lpstr>Writing a DRDP Summary of Findings </vt:lpstr>
      <vt:lpstr>Self-Study Checklist</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Desired Results for Children and Families</dc:title>
  <dc:creator>CIHS</dc:creator>
  <cp:lastModifiedBy>Sarah Therriault</cp:lastModifiedBy>
  <cp:revision>899</cp:revision>
  <cp:lastPrinted>2022-09-12T19:08:04Z</cp:lastPrinted>
  <dcterms:created xsi:type="dcterms:W3CDTF">2014-09-11T17:08:34Z</dcterms:created>
  <dcterms:modified xsi:type="dcterms:W3CDTF">2022-09-12T20:51:59Z</dcterms:modified>
</cp:coreProperties>
</file>