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2.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3.xml" ContentType="application/vnd.openxmlformats-officedocument.presentationml.tags+xml"/>
  <Override PartName="/ppt/notesSlides/notesSlide108.xml" ContentType="application/vnd.openxmlformats-officedocument.presentationml.notesSlide+xml"/>
  <Override PartName="/ppt/tags/tag4.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5.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6.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 id="2147483654" r:id="rId2"/>
    <p:sldMasterId id="2147484658" r:id="rId3"/>
  </p:sldMasterIdLst>
  <p:notesMasterIdLst>
    <p:notesMasterId r:id="rId156"/>
  </p:notesMasterIdLst>
  <p:handoutMasterIdLst>
    <p:handoutMasterId r:id="rId157"/>
  </p:handoutMasterIdLst>
  <p:sldIdLst>
    <p:sldId id="256" r:id="rId4"/>
    <p:sldId id="782" r:id="rId5"/>
    <p:sldId id="783" r:id="rId6"/>
    <p:sldId id="784" r:id="rId7"/>
    <p:sldId id="801" r:id="rId8"/>
    <p:sldId id="802" r:id="rId9"/>
    <p:sldId id="803" r:id="rId10"/>
    <p:sldId id="552" r:id="rId11"/>
    <p:sldId id="785" r:id="rId12"/>
    <p:sldId id="790" r:id="rId13"/>
    <p:sldId id="786" r:id="rId14"/>
    <p:sldId id="984" r:id="rId15"/>
    <p:sldId id="985" r:id="rId16"/>
    <p:sldId id="986" r:id="rId17"/>
    <p:sldId id="987" r:id="rId18"/>
    <p:sldId id="788" r:id="rId19"/>
    <p:sldId id="792" r:id="rId20"/>
    <p:sldId id="791" r:id="rId21"/>
    <p:sldId id="798" r:id="rId22"/>
    <p:sldId id="699" r:id="rId23"/>
    <p:sldId id="799" r:id="rId24"/>
    <p:sldId id="263" r:id="rId25"/>
    <p:sldId id="264" r:id="rId26"/>
    <p:sldId id="553" r:id="rId27"/>
    <p:sldId id="557" r:id="rId28"/>
    <p:sldId id="549" r:id="rId29"/>
    <p:sldId id="379" r:id="rId30"/>
    <p:sldId id="286" r:id="rId31"/>
    <p:sldId id="381" r:id="rId32"/>
    <p:sldId id="300" r:id="rId33"/>
    <p:sldId id="301" r:id="rId34"/>
    <p:sldId id="302" r:id="rId35"/>
    <p:sldId id="303" r:id="rId36"/>
    <p:sldId id="797" r:id="rId37"/>
    <p:sldId id="804" r:id="rId38"/>
    <p:sldId id="805" r:id="rId39"/>
    <p:sldId id="806" r:id="rId40"/>
    <p:sldId id="807" r:id="rId41"/>
    <p:sldId id="808" r:id="rId42"/>
    <p:sldId id="1000" r:id="rId43"/>
    <p:sldId id="810" r:id="rId44"/>
    <p:sldId id="811" r:id="rId45"/>
    <p:sldId id="812" r:id="rId46"/>
    <p:sldId id="813" r:id="rId47"/>
    <p:sldId id="814" r:id="rId48"/>
    <p:sldId id="815" r:id="rId49"/>
    <p:sldId id="959" r:id="rId50"/>
    <p:sldId id="982" r:id="rId51"/>
    <p:sldId id="961" r:id="rId52"/>
    <p:sldId id="962" r:id="rId53"/>
    <p:sldId id="963" r:id="rId54"/>
    <p:sldId id="964" r:id="rId55"/>
    <p:sldId id="965" r:id="rId56"/>
    <p:sldId id="966" r:id="rId57"/>
    <p:sldId id="967" r:id="rId58"/>
    <p:sldId id="968" r:id="rId59"/>
    <p:sldId id="969" r:id="rId60"/>
    <p:sldId id="997" r:id="rId61"/>
    <p:sldId id="996" r:id="rId62"/>
    <p:sldId id="999" r:id="rId63"/>
    <p:sldId id="995" r:id="rId64"/>
    <p:sldId id="970" r:id="rId65"/>
    <p:sldId id="971" r:id="rId66"/>
    <p:sldId id="972" r:id="rId67"/>
    <p:sldId id="973" r:id="rId68"/>
    <p:sldId id="974" r:id="rId69"/>
    <p:sldId id="975" r:id="rId70"/>
    <p:sldId id="976" r:id="rId71"/>
    <p:sldId id="977" r:id="rId72"/>
    <p:sldId id="978" r:id="rId73"/>
    <p:sldId id="979" r:id="rId74"/>
    <p:sldId id="980" r:id="rId75"/>
    <p:sldId id="981" r:id="rId76"/>
    <p:sldId id="850" r:id="rId77"/>
    <p:sldId id="851" r:id="rId78"/>
    <p:sldId id="852" r:id="rId79"/>
    <p:sldId id="853" r:id="rId80"/>
    <p:sldId id="854" r:id="rId81"/>
    <p:sldId id="855" r:id="rId82"/>
    <p:sldId id="856" r:id="rId83"/>
    <p:sldId id="857" r:id="rId84"/>
    <p:sldId id="858" r:id="rId85"/>
    <p:sldId id="859" r:id="rId86"/>
    <p:sldId id="860" r:id="rId87"/>
    <p:sldId id="861" r:id="rId88"/>
    <p:sldId id="945" r:id="rId89"/>
    <p:sldId id="946" r:id="rId90"/>
    <p:sldId id="947" r:id="rId91"/>
    <p:sldId id="948" r:id="rId92"/>
    <p:sldId id="949" r:id="rId93"/>
    <p:sldId id="950" r:id="rId94"/>
    <p:sldId id="951" r:id="rId95"/>
    <p:sldId id="952" r:id="rId96"/>
    <p:sldId id="953" r:id="rId97"/>
    <p:sldId id="954" r:id="rId98"/>
    <p:sldId id="955" r:id="rId99"/>
    <p:sldId id="956" r:id="rId100"/>
    <p:sldId id="957" r:id="rId101"/>
    <p:sldId id="862" r:id="rId102"/>
    <p:sldId id="863" r:id="rId103"/>
    <p:sldId id="864" r:id="rId104"/>
    <p:sldId id="865" r:id="rId105"/>
    <p:sldId id="866" r:id="rId106"/>
    <p:sldId id="867" r:id="rId107"/>
    <p:sldId id="868" r:id="rId108"/>
    <p:sldId id="869" r:id="rId109"/>
    <p:sldId id="870" r:id="rId110"/>
    <p:sldId id="871" r:id="rId111"/>
    <p:sldId id="872" r:id="rId112"/>
    <p:sldId id="873" r:id="rId113"/>
    <p:sldId id="874" r:id="rId114"/>
    <p:sldId id="875" r:id="rId115"/>
    <p:sldId id="876" r:id="rId116"/>
    <p:sldId id="877" r:id="rId117"/>
    <p:sldId id="878" r:id="rId118"/>
    <p:sldId id="918" r:id="rId119"/>
    <p:sldId id="879" r:id="rId120"/>
    <p:sldId id="880" r:id="rId121"/>
    <p:sldId id="881" r:id="rId122"/>
    <p:sldId id="882" r:id="rId123"/>
    <p:sldId id="883" r:id="rId124"/>
    <p:sldId id="884" r:id="rId125"/>
    <p:sldId id="983" r:id="rId126"/>
    <p:sldId id="885" r:id="rId127"/>
    <p:sldId id="886" r:id="rId128"/>
    <p:sldId id="988" r:id="rId129"/>
    <p:sldId id="989" r:id="rId130"/>
    <p:sldId id="889" r:id="rId131"/>
    <p:sldId id="890" r:id="rId132"/>
    <p:sldId id="891" r:id="rId133"/>
    <p:sldId id="990" r:id="rId134"/>
    <p:sldId id="893" r:id="rId135"/>
    <p:sldId id="991" r:id="rId136"/>
    <p:sldId id="896" r:id="rId137"/>
    <p:sldId id="992" r:id="rId138"/>
    <p:sldId id="993" r:id="rId139"/>
    <p:sldId id="899" r:id="rId140"/>
    <p:sldId id="900" r:id="rId141"/>
    <p:sldId id="901" r:id="rId142"/>
    <p:sldId id="902" r:id="rId143"/>
    <p:sldId id="903" r:id="rId144"/>
    <p:sldId id="904" r:id="rId145"/>
    <p:sldId id="998" r:id="rId146"/>
    <p:sldId id="905" r:id="rId147"/>
    <p:sldId id="906" r:id="rId148"/>
    <p:sldId id="908" r:id="rId149"/>
    <p:sldId id="914" r:id="rId150"/>
    <p:sldId id="915" r:id="rId151"/>
    <p:sldId id="916" r:id="rId152"/>
    <p:sldId id="913" r:id="rId153"/>
    <p:sldId id="994" r:id="rId154"/>
    <p:sldId id="917" r:id="rId155"/>
  </p:sldIdLst>
  <p:sldSz cx="9144000" cy="6858000" type="screen4x3"/>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FBFAFF"/>
    <a:srgbClr val="000099"/>
    <a:srgbClr val="CC0000"/>
    <a:srgbClr val="FBFFE8"/>
    <a:srgbClr val="4D7E4E"/>
    <a:srgbClr val="009900"/>
    <a:srgbClr val="FF1429"/>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3" autoAdjust="0"/>
    <p:restoredTop sz="73790" autoAdjust="0"/>
  </p:normalViewPr>
  <p:slideViewPr>
    <p:cSldViewPr>
      <p:cViewPr varScale="1">
        <p:scale>
          <a:sx n="63" d="100"/>
          <a:sy n="63" d="100"/>
        </p:scale>
        <p:origin x="229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194"/>
    </p:cViewPr>
  </p:sorterViewPr>
  <p:notesViewPr>
    <p:cSldViewPr>
      <p:cViewPr varScale="1">
        <p:scale>
          <a:sx n="63" d="100"/>
          <a:sy n="63" d="100"/>
        </p:scale>
        <p:origin x="3228"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slide" Target="slides/slide150.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968B-08F5-E641-B79C-90647C9E901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346EF77-0287-CB4E-8118-9A00FA2338E7}">
      <dgm:prSet phldrT="[Text]" custT="1"/>
      <dgm:spPr>
        <a:solidFill>
          <a:srgbClr val="0000FF"/>
        </a:solidFill>
      </dgm:spPr>
      <dgm:t>
        <a:bodyPr/>
        <a:lstStyle/>
        <a:p>
          <a:r>
            <a:rPr lang="en-US" sz="2700" dirty="0">
              <a:solidFill>
                <a:srgbClr val="FBFFE8"/>
              </a:solidFill>
            </a:rPr>
            <a:t>Review materials and procedures  </a:t>
          </a:r>
        </a:p>
      </dgm:t>
    </dgm:pt>
    <dgm:pt modelId="{4C894296-F10A-B742-AEB0-A291EE2A84B1}" type="parTrans" cxnId="{DEDBC340-77A2-9242-84B0-96B37C5979A9}">
      <dgm:prSet/>
      <dgm:spPr/>
      <dgm:t>
        <a:bodyPr/>
        <a:lstStyle/>
        <a:p>
          <a:endParaRPr lang="en-US"/>
        </a:p>
      </dgm:t>
    </dgm:pt>
    <dgm:pt modelId="{A4784FE4-5F57-FF4A-9573-8C884577CE15}" type="sibTrans" cxnId="{DEDBC340-77A2-9242-84B0-96B37C5979A9}">
      <dgm:prSet/>
      <dgm:spPr/>
      <dgm:t>
        <a:bodyPr/>
        <a:lstStyle/>
        <a:p>
          <a:endParaRPr lang="en-US"/>
        </a:p>
      </dgm:t>
    </dgm:pt>
    <dgm:pt modelId="{91D44D96-3BCF-E44B-94B2-47405A4FFD4D}">
      <dgm:prSet phldrT="[Text]"/>
      <dgm:spPr>
        <a:solidFill>
          <a:srgbClr val="0000FF"/>
        </a:solidFill>
      </dgm:spPr>
      <dgm:t>
        <a:bodyPr/>
        <a:lstStyle/>
        <a:p>
          <a:r>
            <a:rPr lang="en-US" dirty="0">
              <a:solidFill>
                <a:srgbClr val="FBFFE8"/>
              </a:solidFill>
            </a:rPr>
            <a:t>Implement Desired Results System  </a:t>
          </a:r>
        </a:p>
      </dgm:t>
    </dgm:pt>
    <dgm:pt modelId="{7C3EB397-2976-1F42-9694-8E6A9FCFFE55}" type="parTrans" cxnId="{AF95EC49-18F4-2448-B3D5-CC26555A66B0}">
      <dgm:prSet/>
      <dgm:spPr/>
      <dgm:t>
        <a:bodyPr/>
        <a:lstStyle/>
        <a:p>
          <a:endParaRPr lang="en-US"/>
        </a:p>
      </dgm:t>
    </dgm:pt>
    <dgm:pt modelId="{1D8351D7-BE3B-4A46-B68C-429A458EF6DC}" type="sibTrans" cxnId="{AF95EC49-18F4-2448-B3D5-CC26555A66B0}">
      <dgm:prSet/>
      <dgm:spPr/>
      <dgm:t>
        <a:bodyPr/>
        <a:lstStyle/>
        <a:p>
          <a:endParaRPr lang="en-US"/>
        </a:p>
      </dgm:t>
    </dgm:pt>
    <dgm:pt modelId="{0CB0838C-A500-374E-BC91-D5CAA10AFDDF}">
      <dgm:prSet phldrT="[Text]"/>
      <dgm:spPr>
        <a:solidFill>
          <a:srgbClr val="0000FF"/>
        </a:solidFill>
      </dgm:spPr>
      <dgm:t>
        <a:bodyPr/>
        <a:lstStyle/>
        <a:p>
          <a:r>
            <a:rPr lang="en-US" dirty="0">
              <a:solidFill>
                <a:srgbClr val="FBFFE8"/>
              </a:solidFill>
            </a:rPr>
            <a:t>Review and complete Agency Annual Report </a:t>
          </a:r>
        </a:p>
      </dgm:t>
    </dgm:pt>
    <dgm:pt modelId="{A8568A04-DC66-2C45-8241-491735038A45}" type="parTrans" cxnId="{6E8DC7A3-3C86-EB4F-9DDE-F05ED319BC2E}">
      <dgm:prSet/>
      <dgm:spPr/>
      <dgm:t>
        <a:bodyPr/>
        <a:lstStyle/>
        <a:p>
          <a:endParaRPr lang="en-US"/>
        </a:p>
      </dgm:t>
    </dgm:pt>
    <dgm:pt modelId="{D96AE1F3-9E6A-B146-9193-0E3E2007AEB2}" type="sibTrans" cxnId="{6E8DC7A3-3C86-EB4F-9DDE-F05ED319BC2E}">
      <dgm:prSet/>
      <dgm:spPr/>
      <dgm:t>
        <a:bodyPr/>
        <a:lstStyle/>
        <a:p>
          <a:endParaRPr lang="en-US"/>
        </a:p>
      </dgm:t>
    </dgm:pt>
    <dgm:pt modelId="{DA4C515D-FFFA-F44F-BC04-A4D2713A2732}">
      <dgm:prSet phldrT="[Text]"/>
      <dgm:spPr>
        <a:solidFill>
          <a:srgbClr val="0000FF"/>
        </a:solidFill>
      </dgm:spPr>
      <dgm:t>
        <a:bodyPr/>
        <a:lstStyle/>
        <a:p>
          <a:r>
            <a:rPr lang="en-US" dirty="0">
              <a:solidFill>
                <a:srgbClr val="FBFFE8"/>
              </a:solidFill>
            </a:rPr>
            <a:t>Send Annual Report to EESD by June 1</a:t>
          </a:r>
        </a:p>
      </dgm:t>
    </dgm:pt>
    <dgm:pt modelId="{58265A4E-86C6-7B43-BC60-160F086D0AA5}" type="parTrans" cxnId="{C13EB1CE-F6FE-964C-8E45-571828210101}">
      <dgm:prSet/>
      <dgm:spPr/>
      <dgm:t>
        <a:bodyPr/>
        <a:lstStyle/>
        <a:p>
          <a:endParaRPr lang="en-US"/>
        </a:p>
      </dgm:t>
    </dgm:pt>
    <dgm:pt modelId="{F151D5B2-E5A7-B04F-B1CA-077EC9DE1D88}" type="sibTrans" cxnId="{C13EB1CE-F6FE-964C-8E45-571828210101}">
      <dgm:prSet/>
      <dgm:spPr/>
      <dgm:t>
        <a:bodyPr/>
        <a:lstStyle/>
        <a:p>
          <a:endParaRPr lang="en-US"/>
        </a:p>
      </dgm:t>
    </dgm:pt>
    <dgm:pt modelId="{034B3E55-CAFA-6742-9EA2-1530AA6CF877}" type="pres">
      <dgm:prSet presAssocID="{C32F968B-08F5-E641-B79C-90647C9E9011}" presName="outerComposite" presStyleCnt="0">
        <dgm:presLayoutVars>
          <dgm:chMax val="5"/>
          <dgm:dir/>
          <dgm:resizeHandles val="exact"/>
        </dgm:presLayoutVars>
      </dgm:prSet>
      <dgm:spPr/>
    </dgm:pt>
    <dgm:pt modelId="{5C02F92A-7C2B-C049-920F-AF2DAAAC3765}" type="pres">
      <dgm:prSet presAssocID="{C32F968B-08F5-E641-B79C-90647C9E9011}" presName="dummyMaxCanvas" presStyleCnt="0">
        <dgm:presLayoutVars/>
      </dgm:prSet>
      <dgm:spPr/>
    </dgm:pt>
    <dgm:pt modelId="{57892C98-6115-3649-BE38-3464738103FD}" type="pres">
      <dgm:prSet presAssocID="{C32F968B-08F5-E641-B79C-90647C9E9011}" presName="FourNodes_1" presStyleLbl="node1" presStyleIdx="0" presStyleCnt="4">
        <dgm:presLayoutVars>
          <dgm:bulletEnabled val="1"/>
        </dgm:presLayoutVars>
      </dgm:prSet>
      <dgm:spPr/>
    </dgm:pt>
    <dgm:pt modelId="{2D029A18-EC1E-9A43-907C-86F8169159C4}" type="pres">
      <dgm:prSet presAssocID="{C32F968B-08F5-E641-B79C-90647C9E9011}" presName="FourNodes_2" presStyleLbl="node1" presStyleIdx="1" presStyleCnt="4">
        <dgm:presLayoutVars>
          <dgm:bulletEnabled val="1"/>
        </dgm:presLayoutVars>
      </dgm:prSet>
      <dgm:spPr/>
    </dgm:pt>
    <dgm:pt modelId="{E463D952-7A47-2C46-81BE-22908F68F657}" type="pres">
      <dgm:prSet presAssocID="{C32F968B-08F5-E641-B79C-90647C9E9011}" presName="FourNodes_3" presStyleLbl="node1" presStyleIdx="2" presStyleCnt="4">
        <dgm:presLayoutVars>
          <dgm:bulletEnabled val="1"/>
        </dgm:presLayoutVars>
      </dgm:prSet>
      <dgm:spPr/>
    </dgm:pt>
    <dgm:pt modelId="{20520538-FA77-934D-B0AC-10674B9A4277}" type="pres">
      <dgm:prSet presAssocID="{C32F968B-08F5-E641-B79C-90647C9E9011}" presName="FourNodes_4" presStyleLbl="node1" presStyleIdx="3" presStyleCnt="4">
        <dgm:presLayoutVars>
          <dgm:bulletEnabled val="1"/>
        </dgm:presLayoutVars>
      </dgm:prSet>
      <dgm:spPr/>
    </dgm:pt>
    <dgm:pt modelId="{484D9604-76FA-7247-B13D-6DDB3259074C}" type="pres">
      <dgm:prSet presAssocID="{C32F968B-08F5-E641-B79C-90647C9E9011}" presName="FourConn_1-2" presStyleLbl="fgAccFollowNode1" presStyleIdx="0" presStyleCnt="3">
        <dgm:presLayoutVars>
          <dgm:bulletEnabled val="1"/>
        </dgm:presLayoutVars>
      </dgm:prSet>
      <dgm:spPr/>
    </dgm:pt>
    <dgm:pt modelId="{B535CE5B-DCC0-A544-A38C-6C83EF7407D3}" type="pres">
      <dgm:prSet presAssocID="{C32F968B-08F5-E641-B79C-90647C9E9011}" presName="FourConn_2-3" presStyleLbl="fgAccFollowNode1" presStyleIdx="1" presStyleCnt="3">
        <dgm:presLayoutVars>
          <dgm:bulletEnabled val="1"/>
        </dgm:presLayoutVars>
      </dgm:prSet>
      <dgm:spPr/>
    </dgm:pt>
    <dgm:pt modelId="{9D0AFED4-BE03-1B42-B885-9893B30F9002}" type="pres">
      <dgm:prSet presAssocID="{C32F968B-08F5-E641-B79C-90647C9E9011}" presName="FourConn_3-4" presStyleLbl="fgAccFollowNode1" presStyleIdx="2" presStyleCnt="3">
        <dgm:presLayoutVars>
          <dgm:bulletEnabled val="1"/>
        </dgm:presLayoutVars>
      </dgm:prSet>
      <dgm:spPr/>
    </dgm:pt>
    <dgm:pt modelId="{ACB715A3-9C31-8440-A540-4C05FE5EB54C}" type="pres">
      <dgm:prSet presAssocID="{C32F968B-08F5-E641-B79C-90647C9E9011}" presName="FourNodes_1_text" presStyleLbl="node1" presStyleIdx="3" presStyleCnt="4">
        <dgm:presLayoutVars>
          <dgm:bulletEnabled val="1"/>
        </dgm:presLayoutVars>
      </dgm:prSet>
      <dgm:spPr/>
    </dgm:pt>
    <dgm:pt modelId="{DCAB7393-F9C9-3E47-A170-58E46E493873}" type="pres">
      <dgm:prSet presAssocID="{C32F968B-08F5-E641-B79C-90647C9E9011}" presName="FourNodes_2_text" presStyleLbl="node1" presStyleIdx="3" presStyleCnt="4">
        <dgm:presLayoutVars>
          <dgm:bulletEnabled val="1"/>
        </dgm:presLayoutVars>
      </dgm:prSet>
      <dgm:spPr/>
    </dgm:pt>
    <dgm:pt modelId="{3C2CC2CC-84C3-0C45-A32E-5ED34105F91E}" type="pres">
      <dgm:prSet presAssocID="{C32F968B-08F5-E641-B79C-90647C9E9011}" presName="FourNodes_3_text" presStyleLbl="node1" presStyleIdx="3" presStyleCnt="4">
        <dgm:presLayoutVars>
          <dgm:bulletEnabled val="1"/>
        </dgm:presLayoutVars>
      </dgm:prSet>
      <dgm:spPr/>
    </dgm:pt>
    <dgm:pt modelId="{BAC774F7-127D-DB40-AB0E-33C3A17F984C}" type="pres">
      <dgm:prSet presAssocID="{C32F968B-08F5-E641-B79C-90647C9E9011}" presName="FourNodes_4_text" presStyleLbl="node1" presStyleIdx="3" presStyleCnt="4">
        <dgm:presLayoutVars>
          <dgm:bulletEnabled val="1"/>
        </dgm:presLayoutVars>
      </dgm:prSet>
      <dgm:spPr/>
    </dgm:pt>
  </dgm:ptLst>
  <dgm:cxnLst>
    <dgm:cxn modelId="{AF95EC49-18F4-2448-B3D5-CC26555A66B0}" srcId="{C32F968B-08F5-E641-B79C-90647C9E9011}" destId="{91D44D96-3BCF-E44B-94B2-47405A4FFD4D}" srcOrd="1" destOrd="0" parTransId="{7C3EB397-2976-1F42-9694-8E6A9FCFFE55}" sibTransId="{1D8351D7-BE3B-4A46-B68C-429A458EF6DC}"/>
    <dgm:cxn modelId="{772671D5-FD6B-704E-801E-8AB91C1BF9F8}" type="presOf" srcId="{91D44D96-3BCF-E44B-94B2-47405A4FFD4D}" destId="{2D029A18-EC1E-9A43-907C-86F8169159C4}" srcOrd="0" destOrd="0" presId="urn:microsoft.com/office/officeart/2005/8/layout/vProcess5"/>
    <dgm:cxn modelId="{6E8DC7A3-3C86-EB4F-9DDE-F05ED319BC2E}" srcId="{C32F968B-08F5-E641-B79C-90647C9E9011}" destId="{0CB0838C-A500-374E-BC91-D5CAA10AFDDF}" srcOrd="2" destOrd="0" parTransId="{A8568A04-DC66-2C45-8241-491735038A45}" sibTransId="{D96AE1F3-9E6A-B146-9193-0E3E2007AEB2}"/>
    <dgm:cxn modelId="{4CF1FFCE-750B-1C4C-8A32-62E397CC6CDF}" type="presOf" srcId="{A346EF77-0287-CB4E-8118-9A00FA2338E7}" destId="{57892C98-6115-3649-BE38-3464738103FD}" srcOrd="0" destOrd="0" presId="urn:microsoft.com/office/officeart/2005/8/layout/vProcess5"/>
    <dgm:cxn modelId="{5196AC41-6EA2-D240-8E7F-B7A1D1E8F46D}" type="presOf" srcId="{DA4C515D-FFFA-F44F-BC04-A4D2713A2732}" destId="{BAC774F7-127D-DB40-AB0E-33C3A17F984C}" srcOrd="1" destOrd="0" presId="urn:microsoft.com/office/officeart/2005/8/layout/vProcess5"/>
    <dgm:cxn modelId="{C13EB1CE-F6FE-964C-8E45-571828210101}" srcId="{C32F968B-08F5-E641-B79C-90647C9E9011}" destId="{DA4C515D-FFFA-F44F-BC04-A4D2713A2732}" srcOrd="3" destOrd="0" parTransId="{58265A4E-86C6-7B43-BC60-160F086D0AA5}" sibTransId="{F151D5B2-E5A7-B04F-B1CA-077EC9DE1D88}"/>
    <dgm:cxn modelId="{DEDBC340-77A2-9242-84B0-96B37C5979A9}" srcId="{C32F968B-08F5-E641-B79C-90647C9E9011}" destId="{A346EF77-0287-CB4E-8118-9A00FA2338E7}" srcOrd="0" destOrd="0" parTransId="{4C894296-F10A-B742-AEB0-A291EE2A84B1}" sibTransId="{A4784FE4-5F57-FF4A-9573-8C884577CE15}"/>
    <dgm:cxn modelId="{A2BCAE8B-28A5-1F49-B520-024A7A607FD8}" type="presOf" srcId="{91D44D96-3BCF-E44B-94B2-47405A4FFD4D}" destId="{DCAB7393-F9C9-3E47-A170-58E46E493873}" srcOrd="1" destOrd="0" presId="urn:microsoft.com/office/officeart/2005/8/layout/vProcess5"/>
    <dgm:cxn modelId="{5A655903-B7A7-7745-A73B-640343905F57}" type="presOf" srcId="{C32F968B-08F5-E641-B79C-90647C9E9011}" destId="{034B3E55-CAFA-6742-9EA2-1530AA6CF877}" srcOrd="0" destOrd="0" presId="urn:microsoft.com/office/officeart/2005/8/layout/vProcess5"/>
    <dgm:cxn modelId="{742DEA51-82D5-EC4A-88AB-2A532D2EBB22}" type="presOf" srcId="{A4784FE4-5F57-FF4A-9573-8C884577CE15}" destId="{484D9604-76FA-7247-B13D-6DDB3259074C}" srcOrd="0" destOrd="0" presId="urn:microsoft.com/office/officeart/2005/8/layout/vProcess5"/>
    <dgm:cxn modelId="{14C11694-2257-A143-8F9D-A4D449F2B018}" type="presOf" srcId="{0CB0838C-A500-374E-BC91-D5CAA10AFDDF}" destId="{E463D952-7A47-2C46-81BE-22908F68F657}" srcOrd="0" destOrd="0" presId="urn:microsoft.com/office/officeart/2005/8/layout/vProcess5"/>
    <dgm:cxn modelId="{ECB4ECA4-314B-484F-8A17-A59A1EEAA2F1}" type="presOf" srcId="{A346EF77-0287-CB4E-8118-9A00FA2338E7}" destId="{ACB715A3-9C31-8440-A540-4C05FE5EB54C}" srcOrd="1" destOrd="0" presId="urn:microsoft.com/office/officeart/2005/8/layout/vProcess5"/>
    <dgm:cxn modelId="{EC094AB7-F347-7F4A-8C9A-079F047E2D89}" type="presOf" srcId="{DA4C515D-FFFA-F44F-BC04-A4D2713A2732}" destId="{20520538-FA77-934D-B0AC-10674B9A4277}" srcOrd="0" destOrd="0" presId="urn:microsoft.com/office/officeart/2005/8/layout/vProcess5"/>
    <dgm:cxn modelId="{3CF8417D-AE1A-FA4F-87C8-155906B17F10}" type="presOf" srcId="{0CB0838C-A500-374E-BC91-D5CAA10AFDDF}" destId="{3C2CC2CC-84C3-0C45-A32E-5ED34105F91E}" srcOrd="1" destOrd="0" presId="urn:microsoft.com/office/officeart/2005/8/layout/vProcess5"/>
    <dgm:cxn modelId="{400D8070-7908-B444-9D8E-69898CCB1237}" type="presOf" srcId="{1D8351D7-BE3B-4A46-B68C-429A458EF6DC}" destId="{B535CE5B-DCC0-A544-A38C-6C83EF7407D3}" srcOrd="0" destOrd="0" presId="urn:microsoft.com/office/officeart/2005/8/layout/vProcess5"/>
    <dgm:cxn modelId="{5998AA8E-B1C3-7E45-A2AE-3FAAAE64855C}" type="presOf" srcId="{D96AE1F3-9E6A-B146-9193-0E3E2007AEB2}" destId="{9D0AFED4-BE03-1B42-B885-9893B30F9002}" srcOrd="0" destOrd="0" presId="urn:microsoft.com/office/officeart/2005/8/layout/vProcess5"/>
    <dgm:cxn modelId="{A0A2104A-FA18-8940-90AF-970C64CEF2AC}" type="presParOf" srcId="{034B3E55-CAFA-6742-9EA2-1530AA6CF877}" destId="{5C02F92A-7C2B-C049-920F-AF2DAAAC3765}" srcOrd="0" destOrd="0" presId="urn:microsoft.com/office/officeart/2005/8/layout/vProcess5"/>
    <dgm:cxn modelId="{3AF7C385-7D71-334F-BDFF-72D24C771660}" type="presParOf" srcId="{034B3E55-CAFA-6742-9EA2-1530AA6CF877}" destId="{57892C98-6115-3649-BE38-3464738103FD}" srcOrd="1" destOrd="0" presId="urn:microsoft.com/office/officeart/2005/8/layout/vProcess5"/>
    <dgm:cxn modelId="{181FAE15-DEA9-FD4B-8D22-BEDA7B7F44E6}" type="presParOf" srcId="{034B3E55-CAFA-6742-9EA2-1530AA6CF877}" destId="{2D029A18-EC1E-9A43-907C-86F8169159C4}" srcOrd="2" destOrd="0" presId="urn:microsoft.com/office/officeart/2005/8/layout/vProcess5"/>
    <dgm:cxn modelId="{1B24B8CF-351B-8946-B3C1-F66ED3EC5A22}" type="presParOf" srcId="{034B3E55-CAFA-6742-9EA2-1530AA6CF877}" destId="{E463D952-7A47-2C46-81BE-22908F68F657}" srcOrd="3" destOrd="0" presId="urn:microsoft.com/office/officeart/2005/8/layout/vProcess5"/>
    <dgm:cxn modelId="{BB1069CB-C55C-D84F-96E1-FC3D52C0B464}" type="presParOf" srcId="{034B3E55-CAFA-6742-9EA2-1530AA6CF877}" destId="{20520538-FA77-934D-B0AC-10674B9A4277}" srcOrd="4" destOrd="0" presId="urn:microsoft.com/office/officeart/2005/8/layout/vProcess5"/>
    <dgm:cxn modelId="{E82581EE-99C0-004B-9769-7F1175E4FC5B}" type="presParOf" srcId="{034B3E55-CAFA-6742-9EA2-1530AA6CF877}" destId="{484D9604-76FA-7247-B13D-6DDB3259074C}" srcOrd="5" destOrd="0" presId="urn:microsoft.com/office/officeart/2005/8/layout/vProcess5"/>
    <dgm:cxn modelId="{9164ED22-5448-964F-94CE-1191386C03B1}" type="presParOf" srcId="{034B3E55-CAFA-6742-9EA2-1530AA6CF877}" destId="{B535CE5B-DCC0-A544-A38C-6C83EF7407D3}" srcOrd="6" destOrd="0" presId="urn:microsoft.com/office/officeart/2005/8/layout/vProcess5"/>
    <dgm:cxn modelId="{E5E30711-2BA5-9942-AC43-442B6A238BDC}" type="presParOf" srcId="{034B3E55-CAFA-6742-9EA2-1530AA6CF877}" destId="{9D0AFED4-BE03-1B42-B885-9893B30F9002}" srcOrd="7" destOrd="0" presId="urn:microsoft.com/office/officeart/2005/8/layout/vProcess5"/>
    <dgm:cxn modelId="{50BDFD8F-C02D-A747-A640-58462DA1C79F}" type="presParOf" srcId="{034B3E55-CAFA-6742-9EA2-1530AA6CF877}" destId="{ACB715A3-9C31-8440-A540-4C05FE5EB54C}" srcOrd="8" destOrd="0" presId="urn:microsoft.com/office/officeart/2005/8/layout/vProcess5"/>
    <dgm:cxn modelId="{DB8FBFB2-C005-D94E-9272-97F39D01204F}" type="presParOf" srcId="{034B3E55-CAFA-6742-9EA2-1530AA6CF877}" destId="{DCAB7393-F9C9-3E47-A170-58E46E493873}" srcOrd="9" destOrd="0" presId="urn:microsoft.com/office/officeart/2005/8/layout/vProcess5"/>
    <dgm:cxn modelId="{67E3B994-4544-4142-8536-B1053301CF08}" type="presParOf" srcId="{034B3E55-CAFA-6742-9EA2-1530AA6CF877}" destId="{3C2CC2CC-84C3-0C45-A32E-5ED34105F91E}" srcOrd="10" destOrd="0" presId="urn:microsoft.com/office/officeart/2005/8/layout/vProcess5"/>
    <dgm:cxn modelId="{3929623A-7319-FA46-BE88-247C83B05B8F}" type="presParOf" srcId="{034B3E55-CAFA-6742-9EA2-1530AA6CF877}" destId="{BAC774F7-127D-DB40-AB0E-33C3A17F984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F7730-E126-B048-BF53-27B14D94E646}"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A091307F-222F-014F-87F7-DAA000ECC6A0}">
      <dgm:prSet phldrT="[Text]" phldr="1"/>
      <dgm:spPr>
        <a:ln>
          <a:noFill/>
        </a:ln>
      </dgm:spPr>
      <dgm:t>
        <a:bodyPr/>
        <a:lstStyle/>
        <a:p>
          <a:endParaRPr lang="en-US" dirty="0"/>
        </a:p>
      </dgm:t>
    </dgm:pt>
    <dgm:pt modelId="{F1788A34-11E2-074A-8BC3-D92A9C6F89E7}" type="sibTrans" cxnId="{1253D33C-00AC-3A42-9675-0EEE9AB27CDB}">
      <dgm:prSet/>
      <dgm:spPr/>
      <dgm:t>
        <a:bodyPr/>
        <a:lstStyle/>
        <a:p>
          <a:endParaRPr lang="en-US"/>
        </a:p>
      </dgm:t>
    </dgm:pt>
    <dgm:pt modelId="{E9C3DF3E-4145-874C-B5D8-230DF76D96DD}" type="parTrans" cxnId="{1253D33C-00AC-3A42-9675-0EEE9AB27CDB}">
      <dgm:prSet/>
      <dgm:spPr/>
      <dgm:t>
        <a:bodyPr/>
        <a:lstStyle/>
        <a:p>
          <a:endParaRPr lang="en-US"/>
        </a:p>
      </dgm:t>
    </dgm:pt>
    <dgm:pt modelId="{B8645FD1-C62E-B64F-8F28-C261818FB3C3}">
      <dgm:prSet phldrT="[Text]" phldr="1"/>
      <dgm:spPr>
        <a:ln>
          <a:noFill/>
        </a:ln>
      </dgm:spPr>
      <dgm:t>
        <a:bodyPr/>
        <a:lstStyle/>
        <a:p>
          <a:endParaRPr lang="en-US" dirty="0"/>
        </a:p>
      </dgm:t>
    </dgm:pt>
    <dgm:pt modelId="{3F2210D1-5688-3B44-816B-0D832D023C37}" type="sibTrans" cxnId="{BD9ED645-9680-CC40-9183-082CBA7ACD6F}">
      <dgm:prSet/>
      <dgm:spPr/>
      <dgm:t>
        <a:bodyPr/>
        <a:lstStyle/>
        <a:p>
          <a:endParaRPr lang="en-US"/>
        </a:p>
      </dgm:t>
    </dgm:pt>
    <dgm:pt modelId="{CA29394D-AA4F-1F4A-B7C4-A4077C0FAF0A}" type="parTrans" cxnId="{BD9ED645-9680-CC40-9183-082CBA7ACD6F}">
      <dgm:prSet/>
      <dgm:spPr/>
      <dgm:t>
        <a:bodyPr/>
        <a:lstStyle/>
        <a:p>
          <a:endParaRPr lang="en-US"/>
        </a:p>
      </dgm:t>
    </dgm:pt>
    <dgm:pt modelId="{102A73B3-8D04-D54D-A809-E103F4A411F9}">
      <dgm:prSet phldrT="[Text]" phldr="1"/>
      <dgm:spPr>
        <a:ln>
          <a:noFill/>
        </a:ln>
      </dgm:spPr>
      <dgm:t>
        <a:bodyPr/>
        <a:lstStyle/>
        <a:p>
          <a:endParaRPr lang="en-US" dirty="0"/>
        </a:p>
      </dgm:t>
    </dgm:pt>
    <dgm:pt modelId="{EAD63E2F-2171-3C43-81AC-65D7DCBC007D}" type="sibTrans" cxnId="{2B33FADA-9B84-A74D-93C5-724AC64BA241}">
      <dgm:prSet/>
      <dgm:spPr/>
      <dgm:t>
        <a:bodyPr/>
        <a:lstStyle/>
        <a:p>
          <a:endParaRPr lang="en-US"/>
        </a:p>
      </dgm:t>
    </dgm:pt>
    <dgm:pt modelId="{4B6FFA78-3887-E342-A401-512AEDF5418E}" type="parTrans" cxnId="{2B33FADA-9B84-A74D-93C5-724AC64BA241}">
      <dgm:prSet/>
      <dgm:spPr/>
      <dgm:t>
        <a:bodyPr/>
        <a:lstStyle/>
        <a:p>
          <a:endParaRPr lang="en-US"/>
        </a:p>
      </dgm:t>
    </dgm:pt>
    <dgm:pt modelId="{AC338351-6472-0347-AACE-7890E36C815B}">
      <dgm:prSet phldrT="[Text]" phldr="1"/>
      <dgm:spPr>
        <a:ln>
          <a:noFill/>
        </a:ln>
      </dgm:spPr>
      <dgm:t>
        <a:bodyPr/>
        <a:lstStyle/>
        <a:p>
          <a:endParaRPr lang="en-US" dirty="0"/>
        </a:p>
      </dgm:t>
    </dgm:pt>
    <dgm:pt modelId="{1D1BAD64-E3E1-CE4E-96AD-A9AE25EAEADC}" type="sibTrans" cxnId="{22C6E092-8F46-9343-94C9-7F9E336D627A}">
      <dgm:prSet/>
      <dgm:spPr/>
      <dgm:t>
        <a:bodyPr/>
        <a:lstStyle/>
        <a:p>
          <a:endParaRPr lang="en-US"/>
        </a:p>
      </dgm:t>
    </dgm:pt>
    <dgm:pt modelId="{A3559A0D-CA62-BE48-8249-17A771D5F30E}" type="parTrans" cxnId="{22C6E092-8F46-9343-94C9-7F9E336D627A}">
      <dgm:prSet/>
      <dgm:spPr/>
      <dgm:t>
        <a:bodyPr/>
        <a:lstStyle/>
        <a:p>
          <a:endParaRPr lang="en-US"/>
        </a:p>
      </dgm:t>
    </dgm:pt>
    <dgm:pt modelId="{42524FDC-D7BF-1640-B604-45D6727F36D8}">
      <dgm:prSet/>
      <dgm:spPr/>
      <dgm:t>
        <a:bodyPr/>
        <a:lstStyle/>
        <a:p>
          <a:endParaRPr lang="en-US" dirty="0"/>
        </a:p>
      </dgm:t>
    </dgm:pt>
    <dgm:pt modelId="{DAA2F51D-BE01-174D-8845-5A03AF34A1C3}" type="parTrans" cxnId="{102BA19D-9E4F-104A-85C7-5BACAEF4377F}">
      <dgm:prSet/>
      <dgm:spPr/>
      <dgm:t>
        <a:bodyPr/>
        <a:lstStyle/>
        <a:p>
          <a:endParaRPr lang="en-US"/>
        </a:p>
      </dgm:t>
    </dgm:pt>
    <dgm:pt modelId="{2BB465C9-B9D4-284B-9CBE-0F8EAF4B89E6}" type="sibTrans" cxnId="{102BA19D-9E4F-104A-85C7-5BACAEF4377F}">
      <dgm:prSet/>
      <dgm:spPr/>
      <dgm:t>
        <a:bodyPr/>
        <a:lstStyle/>
        <a:p>
          <a:endParaRPr lang="en-US"/>
        </a:p>
      </dgm:t>
    </dgm:pt>
    <dgm:pt modelId="{26F44B9F-097E-9F46-82B4-4CAAC085BC45}">
      <dgm:prSet phldrT="[Text]"/>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dirty="0"/>
        </a:p>
      </dgm:t>
    </dgm:pt>
    <dgm:pt modelId="{08F3B9DD-0ED0-B041-B501-E71BA9D08F16}" type="sibTrans" cxnId="{8D9C307D-628E-894A-9361-1AEE2DB27D99}">
      <dgm:prSet/>
      <dgm:spPr/>
      <dgm:t>
        <a:bodyPr/>
        <a:lstStyle/>
        <a:p>
          <a:endParaRPr lang="en-US"/>
        </a:p>
      </dgm:t>
    </dgm:pt>
    <dgm:pt modelId="{7BE9FC8D-7C88-A042-BF87-68B704A818DC}" type="parTrans" cxnId="{8D9C307D-628E-894A-9361-1AEE2DB27D99}">
      <dgm:prSet/>
      <dgm:spPr/>
      <dgm:t>
        <a:bodyPr/>
        <a:lstStyle/>
        <a:p>
          <a:endParaRPr lang="en-US"/>
        </a:p>
      </dgm:t>
    </dgm:pt>
    <dgm:pt modelId="{C0203816-F19E-F046-8C58-B503F712216C}">
      <dgm:prSet phldrT="[Text]"/>
      <dgm:spPr>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dirty="0"/>
        </a:p>
      </dgm:t>
    </dgm:pt>
    <dgm:pt modelId="{14FAF53D-9E93-A44C-B7C1-CC1E3E9C1E05}" type="sibTrans" cxnId="{176288FE-5AFD-4C48-9CE6-D7A0BF9C8556}">
      <dgm:prSet/>
      <dgm:spPr/>
      <dgm:t>
        <a:bodyPr/>
        <a:lstStyle/>
        <a:p>
          <a:endParaRPr lang="en-US"/>
        </a:p>
      </dgm:t>
    </dgm:pt>
    <dgm:pt modelId="{17D9D3B3-73F2-7346-8772-6A8B16AB07EF}" type="parTrans" cxnId="{176288FE-5AFD-4C48-9CE6-D7A0BF9C8556}">
      <dgm:prSet/>
      <dgm:spPr/>
      <dgm:t>
        <a:bodyPr/>
        <a:lstStyle/>
        <a:p>
          <a:endParaRPr lang="en-US"/>
        </a:p>
      </dgm:t>
    </dgm:pt>
    <dgm:pt modelId="{4EFBAB8B-7B06-1747-89D3-BB417A27AFAA}">
      <dgm:prSet phldrT="[Text]"/>
      <dgm:spPr>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n-US" dirty="0"/>
        </a:p>
      </dgm:t>
    </dgm:pt>
    <dgm:pt modelId="{CE036EE8-C720-EB41-9CBD-E3AA10E4EA63}" type="sibTrans" cxnId="{3B7D2305-2CF2-CB4E-9A66-4CDBDF7667BF}">
      <dgm:prSet/>
      <dgm:spPr/>
      <dgm:t>
        <a:bodyPr/>
        <a:lstStyle/>
        <a:p>
          <a:endParaRPr lang="en-US"/>
        </a:p>
      </dgm:t>
    </dgm:pt>
    <dgm:pt modelId="{3FD8A4E6-8FAA-E74E-89DE-27D039339816}" type="parTrans" cxnId="{3B7D2305-2CF2-CB4E-9A66-4CDBDF7667BF}">
      <dgm:prSet/>
      <dgm:spPr/>
      <dgm:t>
        <a:bodyPr/>
        <a:lstStyle/>
        <a:p>
          <a:endParaRPr lang="en-US"/>
        </a:p>
      </dgm:t>
    </dgm:pt>
    <dgm:pt modelId="{CF57DCD4-1B38-244C-A77A-1E29594925FC}" type="pres">
      <dgm:prSet presAssocID="{9F3F7730-E126-B048-BF53-27B14D94E646}" presName="Name0" presStyleCnt="0">
        <dgm:presLayoutVars>
          <dgm:dir/>
          <dgm:animLvl val="lvl"/>
          <dgm:resizeHandles val="exact"/>
        </dgm:presLayoutVars>
      </dgm:prSet>
      <dgm:spPr/>
    </dgm:pt>
    <dgm:pt modelId="{096B187E-28FC-2F44-A912-F950F7F9A2F9}" type="pres">
      <dgm:prSet presAssocID="{9F3F7730-E126-B048-BF53-27B14D94E646}" presName="tSp" presStyleCnt="0"/>
      <dgm:spPr/>
    </dgm:pt>
    <dgm:pt modelId="{B47A6218-A09D-A549-A73C-19823B4BA82B}" type="pres">
      <dgm:prSet presAssocID="{9F3F7730-E126-B048-BF53-27B14D94E646}" presName="bSp" presStyleCnt="0"/>
      <dgm:spPr/>
    </dgm:pt>
    <dgm:pt modelId="{5BF29847-DA92-AF42-ACCB-FAF48419B937}" type="pres">
      <dgm:prSet presAssocID="{9F3F7730-E126-B048-BF53-27B14D94E646}" presName="process" presStyleCnt="0"/>
      <dgm:spPr/>
    </dgm:pt>
    <dgm:pt modelId="{B3F0F3AA-6A1F-A647-99EF-B7D4E1E9419A}" type="pres">
      <dgm:prSet presAssocID="{4EFBAB8B-7B06-1747-89D3-BB417A27AFAA}" presName="composite1" presStyleCnt="0"/>
      <dgm:spPr/>
    </dgm:pt>
    <dgm:pt modelId="{AA7D5104-5D3C-2C4C-89BA-B577AF069E76}" type="pres">
      <dgm:prSet presAssocID="{4EFBAB8B-7B06-1747-89D3-BB417A27AFAA}" presName="dummyNode1" presStyleLbl="node1" presStyleIdx="0" presStyleCnt="3"/>
      <dgm:spPr/>
    </dgm:pt>
    <dgm:pt modelId="{221E3461-3C06-0540-8758-B3DEDF5FBD01}" type="pres">
      <dgm:prSet presAssocID="{4EFBAB8B-7B06-1747-89D3-BB417A27AFAA}" presName="childNode1" presStyleLbl="bgAcc1" presStyleIdx="0" presStyleCnt="3">
        <dgm:presLayoutVars>
          <dgm:bulletEnabled val="1"/>
        </dgm:presLayoutVars>
      </dgm:prSet>
      <dgm:spPr/>
    </dgm:pt>
    <dgm:pt modelId="{C5938298-EF32-A841-A95B-666451C2D485}" type="pres">
      <dgm:prSet presAssocID="{4EFBAB8B-7B06-1747-89D3-BB417A27AFAA}" presName="childNode1tx" presStyleLbl="bgAcc1" presStyleIdx="0" presStyleCnt="3">
        <dgm:presLayoutVars>
          <dgm:bulletEnabled val="1"/>
        </dgm:presLayoutVars>
      </dgm:prSet>
      <dgm:spPr/>
    </dgm:pt>
    <dgm:pt modelId="{D9847E93-F99A-FB40-8760-2C263B1BF1ED}" type="pres">
      <dgm:prSet presAssocID="{4EFBAB8B-7B06-1747-89D3-BB417A27AFAA}" presName="parentNode1" presStyleLbl="node1" presStyleIdx="0" presStyleCnt="3" custScaleX="186602" custScaleY="325840" custLinFactY="-52752" custLinFactNeighborX="4615" custLinFactNeighborY="-100000">
        <dgm:presLayoutVars>
          <dgm:chMax val="1"/>
          <dgm:bulletEnabled val="1"/>
        </dgm:presLayoutVars>
      </dgm:prSet>
      <dgm:spPr/>
    </dgm:pt>
    <dgm:pt modelId="{572F8D3B-638C-5F47-B0F9-1DC5DA5E36A9}" type="pres">
      <dgm:prSet presAssocID="{4EFBAB8B-7B06-1747-89D3-BB417A27AFAA}" presName="connSite1" presStyleCnt="0"/>
      <dgm:spPr/>
    </dgm:pt>
    <dgm:pt modelId="{FE83DA8B-ED0C-CD4F-BED5-BA4D6A5937DE}" type="pres">
      <dgm:prSet presAssocID="{CE036EE8-C720-EB41-9CBD-E3AA10E4EA63}" presName="Name9" presStyleLbl="sibTrans2D1" presStyleIdx="0" presStyleCnt="2" custLinFactNeighborX="-425" custLinFactNeighborY="7426"/>
      <dgm:spPr/>
    </dgm:pt>
    <dgm:pt modelId="{9024C689-3D40-2844-A08B-5CB3037CD7F3}" type="pres">
      <dgm:prSet presAssocID="{C0203816-F19E-F046-8C58-B503F712216C}" presName="composite2" presStyleCnt="0"/>
      <dgm:spPr/>
    </dgm:pt>
    <dgm:pt modelId="{B6E6AAD1-B904-1944-BFB6-C6380306B271}" type="pres">
      <dgm:prSet presAssocID="{C0203816-F19E-F046-8C58-B503F712216C}" presName="dummyNode2" presStyleLbl="node1" presStyleIdx="0" presStyleCnt="3"/>
      <dgm:spPr/>
    </dgm:pt>
    <dgm:pt modelId="{21A0BF5C-1128-4C46-8255-5DB0B131ECEF}" type="pres">
      <dgm:prSet presAssocID="{C0203816-F19E-F046-8C58-B503F712216C}" presName="childNode2" presStyleLbl="bgAcc1" presStyleIdx="1" presStyleCnt="3">
        <dgm:presLayoutVars>
          <dgm:bulletEnabled val="1"/>
        </dgm:presLayoutVars>
      </dgm:prSet>
      <dgm:spPr/>
    </dgm:pt>
    <dgm:pt modelId="{E7874163-B01F-B645-B33E-0013E3DB275E}" type="pres">
      <dgm:prSet presAssocID="{C0203816-F19E-F046-8C58-B503F712216C}" presName="childNode2tx" presStyleLbl="bgAcc1" presStyleIdx="1" presStyleCnt="3">
        <dgm:presLayoutVars>
          <dgm:bulletEnabled val="1"/>
        </dgm:presLayoutVars>
      </dgm:prSet>
      <dgm:spPr/>
    </dgm:pt>
    <dgm:pt modelId="{384B46E7-32BA-4A43-9203-9D0BB709A3C4}" type="pres">
      <dgm:prSet presAssocID="{C0203816-F19E-F046-8C58-B503F712216C}" presName="parentNode2" presStyleLbl="node1" presStyleIdx="1" presStyleCnt="3" custScaleX="191641" custScaleY="309545" custLinFactY="46232" custLinFactNeighborX="-11942" custLinFactNeighborY="100000">
        <dgm:presLayoutVars>
          <dgm:chMax val="0"/>
          <dgm:bulletEnabled val="1"/>
        </dgm:presLayoutVars>
      </dgm:prSet>
      <dgm:spPr/>
    </dgm:pt>
    <dgm:pt modelId="{5AE4EC66-5A89-EA45-BBFE-D57E29578B0F}" type="pres">
      <dgm:prSet presAssocID="{C0203816-F19E-F046-8C58-B503F712216C}" presName="connSite2" presStyleCnt="0"/>
      <dgm:spPr/>
    </dgm:pt>
    <dgm:pt modelId="{9D960FF0-7A9C-FA47-BB35-E19C5FD9CDEE}" type="pres">
      <dgm:prSet presAssocID="{14FAF53D-9E93-A44C-B7C1-CC1E3E9C1E05}" presName="Name18" presStyleLbl="sibTrans2D1" presStyleIdx="1" presStyleCnt="2" custScaleX="95289" custScaleY="110990" custLinFactNeighborX="26202" custLinFactNeighborY="4272"/>
      <dgm:spPr/>
    </dgm:pt>
    <dgm:pt modelId="{D166422D-F7D7-A848-A63C-22646E5E89FD}" type="pres">
      <dgm:prSet presAssocID="{26F44B9F-097E-9F46-82B4-4CAAC085BC45}" presName="composite1" presStyleCnt="0"/>
      <dgm:spPr/>
    </dgm:pt>
    <dgm:pt modelId="{B4C55D26-D532-FC48-80FE-95E399C99685}" type="pres">
      <dgm:prSet presAssocID="{26F44B9F-097E-9F46-82B4-4CAAC085BC45}" presName="dummyNode1" presStyleLbl="node1" presStyleIdx="1" presStyleCnt="3"/>
      <dgm:spPr/>
    </dgm:pt>
    <dgm:pt modelId="{056B57D1-B62D-6242-8E90-279948FCBEAE}" type="pres">
      <dgm:prSet presAssocID="{26F44B9F-097E-9F46-82B4-4CAAC085BC45}" presName="childNode1" presStyleLbl="bgAcc1" presStyleIdx="2" presStyleCnt="3">
        <dgm:presLayoutVars>
          <dgm:bulletEnabled val="1"/>
        </dgm:presLayoutVars>
      </dgm:prSet>
      <dgm:spPr/>
    </dgm:pt>
    <dgm:pt modelId="{261AB134-DD50-A14B-A151-487DDAB85B34}" type="pres">
      <dgm:prSet presAssocID="{26F44B9F-097E-9F46-82B4-4CAAC085BC45}" presName="childNode1tx" presStyleLbl="bgAcc1" presStyleIdx="2" presStyleCnt="3">
        <dgm:presLayoutVars>
          <dgm:bulletEnabled val="1"/>
        </dgm:presLayoutVars>
      </dgm:prSet>
      <dgm:spPr/>
    </dgm:pt>
    <dgm:pt modelId="{4C5B51DD-D2AE-A245-88D9-58015E3AACF9}" type="pres">
      <dgm:prSet presAssocID="{26F44B9F-097E-9F46-82B4-4CAAC085BC45}" presName="parentNode1" presStyleLbl="node1" presStyleIdx="2" presStyleCnt="3" custScaleX="192217" custScaleY="321431" custLinFactY="-2837" custLinFactNeighborX="116" custLinFactNeighborY="-100000">
        <dgm:presLayoutVars>
          <dgm:chMax val="1"/>
          <dgm:bulletEnabled val="1"/>
        </dgm:presLayoutVars>
      </dgm:prSet>
      <dgm:spPr/>
    </dgm:pt>
    <dgm:pt modelId="{AE1CC33E-5B97-164C-8CDF-FA5F5DB7BD6C}" type="pres">
      <dgm:prSet presAssocID="{26F44B9F-097E-9F46-82B4-4CAAC085BC45}" presName="connSite1" presStyleCnt="0"/>
      <dgm:spPr/>
    </dgm:pt>
  </dgm:ptLst>
  <dgm:cxnLst>
    <dgm:cxn modelId="{78EFE3F4-939B-F241-BFFD-F78479EE16D7}" type="presOf" srcId="{B8645FD1-C62E-B64F-8F28-C261818FB3C3}" destId="{261AB134-DD50-A14B-A151-487DDAB85B34}" srcOrd="1" destOrd="0" presId="urn:microsoft.com/office/officeart/2005/8/layout/hProcess4"/>
    <dgm:cxn modelId="{B386DFA5-A9E0-AE47-9357-718D750267BC}" type="presOf" srcId="{9F3F7730-E126-B048-BF53-27B14D94E646}" destId="{CF57DCD4-1B38-244C-A77A-1E29594925FC}" srcOrd="0" destOrd="0" presId="urn:microsoft.com/office/officeart/2005/8/layout/hProcess4"/>
    <dgm:cxn modelId="{26A9C8D5-28E8-734C-ABFB-0C3D3DC31C4A}" type="presOf" srcId="{102A73B3-8D04-D54D-A809-E103F4A411F9}" destId="{221E3461-3C06-0540-8758-B3DEDF5FBD01}" srcOrd="0" destOrd="0" presId="urn:microsoft.com/office/officeart/2005/8/layout/hProcess4"/>
    <dgm:cxn modelId="{08F2F0E4-40C2-4E45-B58F-F8D429C28143}" type="presOf" srcId="{26F44B9F-097E-9F46-82B4-4CAAC085BC45}" destId="{4C5B51DD-D2AE-A245-88D9-58015E3AACF9}" srcOrd="0" destOrd="0" presId="urn:microsoft.com/office/officeart/2005/8/layout/hProcess4"/>
    <dgm:cxn modelId="{4808E02E-2D2E-A84F-8345-F394B879A591}" type="presOf" srcId="{B8645FD1-C62E-B64F-8F28-C261818FB3C3}" destId="{056B57D1-B62D-6242-8E90-279948FCBEAE}" srcOrd="0" destOrd="0" presId="urn:microsoft.com/office/officeart/2005/8/layout/hProcess4"/>
    <dgm:cxn modelId="{FC2448F9-FA62-AB45-9AEB-7051537F1308}" type="presOf" srcId="{AC338351-6472-0347-AACE-7890E36C815B}" destId="{221E3461-3C06-0540-8758-B3DEDF5FBD01}" srcOrd="0" destOrd="1" presId="urn:microsoft.com/office/officeart/2005/8/layout/hProcess4"/>
    <dgm:cxn modelId="{E0113B06-55D0-1B4B-8914-424A2CF75CA0}" type="presOf" srcId="{A091307F-222F-014F-87F7-DAA000ECC6A0}" destId="{056B57D1-B62D-6242-8E90-279948FCBEAE}" srcOrd="0" destOrd="1" presId="urn:microsoft.com/office/officeart/2005/8/layout/hProcess4"/>
    <dgm:cxn modelId="{102BA19D-9E4F-104A-85C7-5BACAEF4377F}" srcId="{C0203816-F19E-F046-8C58-B503F712216C}" destId="{42524FDC-D7BF-1640-B604-45D6727F36D8}" srcOrd="0" destOrd="0" parTransId="{DAA2F51D-BE01-174D-8845-5A03AF34A1C3}" sibTransId="{2BB465C9-B9D4-284B-9CBE-0F8EAF4B89E6}"/>
    <dgm:cxn modelId="{8D9C307D-628E-894A-9361-1AEE2DB27D99}" srcId="{9F3F7730-E126-B048-BF53-27B14D94E646}" destId="{26F44B9F-097E-9F46-82B4-4CAAC085BC45}" srcOrd="2" destOrd="0" parTransId="{7BE9FC8D-7C88-A042-BF87-68B704A818DC}" sibTransId="{08F3B9DD-0ED0-B041-B501-E71BA9D08F16}"/>
    <dgm:cxn modelId="{792540F4-BD87-4943-8AD2-88295773EC78}" type="presOf" srcId="{C0203816-F19E-F046-8C58-B503F712216C}" destId="{384B46E7-32BA-4A43-9203-9D0BB709A3C4}" srcOrd="0" destOrd="0" presId="urn:microsoft.com/office/officeart/2005/8/layout/hProcess4"/>
    <dgm:cxn modelId="{BD9ED645-9680-CC40-9183-082CBA7ACD6F}" srcId="{26F44B9F-097E-9F46-82B4-4CAAC085BC45}" destId="{B8645FD1-C62E-B64F-8F28-C261818FB3C3}" srcOrd="0" destOrd="0" parTransId="{CA29394D-AA4F-1F4A-B7C4-A4077C0FAF0A}" sibTransId="{3F2210D1-5688-3B44-816B-0D832D023C37}"/>
    <dgm:cxn modelId="{20C3D0EB-BE6A-394F-B0E4-3441337C4667}" type="presOf" srcId="{42524FDC-D7BF-1640-B604-45D6727F36D8}" destId="{E7874163-B01F-B645-B33E-0013E3DB275E}" srcOrd="1" destOrd="0" presId="urn:microsoft.com/office/officeart/2005/8/layout/hProcess4"/>
    <dgm:cxn modelId="{F78A7BFE-34AD-3945-8D9D-A44BE0DD5ABA}" type="presOf" srcId="{CE036EE8-C720-EB41-9CBD-E3AA10E4EA63}" destId="{FE83DA8B-ED0C-CD4F-BED5-BA4D6A5937DE}" srcOrd="0" destOrd="0" presId="urn:microsoft.com/office/officeart/2005/8/layout/hProcess4"/>
    <dgm:cxn modelId="{358D8A3D-554F-7D4A-9C43-B8521BA442D8}" type="presOf" srcId="{14FAF53D-9E93-A44C-B7C1-CC1E3E9C1E05}" destId="{9D960FF0-7A9C-FA47-BB35-E19C5FD9CDEE}" srcOrd="0" destOrd="0" presId="urn:microsoft.com/office/officeart/2005/8/layout/hProcess4"/>
    <dgm:cxn modelId="{84408A29-BCC0-364C-AD99-7D15CB58E6AF}" type="presOf" srcId="{A091307F-222F-014F-87F7-DAA000ECC6A0}" destId="{261AB134-DD50-A14B-A151-487DDAB85B34}" srcOrd="1" destOrd="1" presId="urn:microsoft.com/office/officeart/2005/8/layout/hProcess4"/>
    <dgm:cxn modelId="{F12F8CDA-9B11-A74F-A3B1-2752B79B880C}" type="presOf" srcId="{42524FDC-D7BF-1640-B604-45D6727F36D8}" destId="{21A0BF5C-1128-4C46-8255-5DB0B131ECEF}" srcOrd="0" destOrd="0" presId="urn:microsoft.com/office/officeart/2005/8/layout/hProcess4"/>
    <dgm:cxn modelId="{3B7D2305-2CF2-CB4E-9A66-4CDBDF7667BF}" srcId="{9F3F7730-E126-B048-BF53-27B14D94E646}" destId="{4EFBAB8B-7B06-1747-89D3-BB417A27AFAA}" srcOrd="0" destOrd="0" parTransId="{3FD8A4E6-8FAA-E74E-89DE-27D039339816}" sibTransId="{CE036EE8-C720-EB41-9CBD-E3AA10E4EA63}"/>
    <dgm:cxn modelId="{607965D8-10CE-9C41-8FF8-DB8F23D4E6E1}" type="presOf" srcId="{4EFBAB8B-7B06-1747-89D3-BB417A27AFAA}" destId="{D9847E93-F99A-FB40-8760-2C263B1BF1ED}" srcOrd="0" destOrd="0" presId="urn:microsoft.com/office/officeart/2005/8/layout/hProcess4"/>
    <dgm:cxn modelId="{2B33FADA-9B84-A74D-93C5-724AC64BA241}" srcId="{4EFBAB8B-7B06-1747-89D3-BB417A27AFAA}" destId="{102A73B3-8D04-D54D-A809-E103F4A411F9}" srcOrd="0" destOrd="0" parTransId="{4B6FFA78-3887-E342-A401-512AEDF5418E}" sibTransId="{EAD63E2F-2171-3C43-81AC-65D7DCBC007D}"/>
    <dgm:cxn modelId="{1253D33C-00AC-3A42-9675-0EEE9AB27CDB}" srcId="{26F44B9F-097E-9F46-82B4-4CAAC085BC45}" destId="{A091307F-222F-014F-87F7-DAA000ECC6A0}" srcOrd="1" destOrd="0" parTransId="{E9C3DF3E-4145-874C-B5D8-230DF76D96DD}" sibTransId="{F1788A34-11E2-074A-8BC3-D92A9C6F89E7}"/>
    <dgm:cxn modelId="{22C6E092-8F46-9343-94C9-7F9E336D627A}" srcId="{4EFBAB8B-7B06-1747-89D3-BB417A27AFAA}" destId="{AC338351-6472-0347-AACE-7890E36C815B}" srcOrd="1" destOrd="0" parTransId="{A3559A0D-CA62-BE48-8249-17A771D5F30E}" sibTransId="{1D1BAD64-E3E1-CE4E-96AD-A9AE25EAEADC}"/>
    <dgm:cxn modelId="{176288FE-5AFD-4C48-9CE6-D7A0BF9C8556}" srcId="{9F3F7730-E126-B048-BF53-27B14D94E646}" destId="{C0203816-F19E-F046-8C58-B503F712216C}" srcOrd="1" destOrd="0" parTransId="{17D9D3B3-73F2-7346-8772-6A8B16AB07EF}" sibTransId="{14FAF53D-9E93-A44C-B7C1-CC1E3E9C1E05}"/>
    <dgm:cxn modelId="{206BC77D-E2D6-CE44-8E64-F4B84C96651C}" type="presOf" srcId="{AC338351-6472-0347-AACE-7890E36C815B}" destId="{C5938298-EF32-A841-A95B-666451C2D485}" srcOrd="1" destOrd="1" presId="urn:microsoft.com/office/officeart/2005/8/layout/hProcess4"/>
    <dgm:cxn modelId="{2A62905D-71F0-A043-85E2-A1ED1771EFCA}" type="presOf" srcId="{102A73B3-8D04-D54D-A809-E103F4A411F9}" destId="{C5938298-EF32-A841-A95B-666451C2D485}" srcOrd="1" destOrd="0" presId="urn:microsoft.com/office/officeart/2005/8/layout/hProcess4"/>
    <dgm:cxn modelId="{5B3F2FAF-1BAA-3449-BBD8-564044890931}" type="presParOf" srcId="{CF57DCD4-1B38-244C-A77A-1E29594925FC}" destId="{096B187E-28FC-2F44-A912-F950F7F9A2F9}" srcOrd="0" destOrd="0" presId="urn:microsoft.com/office/officeart/2005/8/layout/hProcess4"/>
    <dgm:cxn modelId="{89E66801-299B-2746-9193-1979921518DE}" type="presParOf" srcId="{CF57DCD4-1B38-244C-A77A-1E29594925FC}" destId="{B47A6218-A09D-A549-A73C-19823B4BA82B}" srcOrd="1" destOrd="0" presId="urn:microsoft.com/office/officeart/2005/8/layout/hProcess4"/>
    <dgm:cxn modelId="{F4635219-C908-6540-AC3D-31783F771E3E}" type="presParOf" srcId="{CF57DCD4-1B38-244C-A77A-1E29594925FC}" destId="{5BF29847-DA92-AF42-ACCB-FAF48419B937}" srcOrd="2" destOrd="0" presId="urn:microsoft.com/office/officeart/2005/8/layout/hProcess4"/>
    <dgm:cxn modelId="{9E5284AB-92F6-9640-B147-E0BF9DFB6D0C}" type="presParOf" srcId="{5BF29847-DA92-AF42-ACCB-FAF48419B937}" destId="{B3F0F3AA-6A1F-A647-99EF-B7D4E1E9419A}" srcOrd="0" destOrd="0" presId="urn:microsoft.com/office/officeart/2005/8/layout/hProcess4"/>
    <dgm:cxn modelId="{61E72A0C-0A78-0C46-AD33-483A2B32DFF3}" type="presParOf" srcId="{B3F0F3AA-6A1F-A647-99EF-B7D4E1E9419A}" destId="{AA7D5104-5D3C-2C4C-89BA-B577AF069E76}" srcOrd="0" destOrd="0" presId="urn:microsoft.com/office/officeart/2005/8/layout/hProcess4"/>
    <dgm:cxn modelId="{AE6E152C-DD63-1D4D-BBDE-9E69A6E98251}" type="presParOf" srcId="{B3F0F3AA-6A1F-A647-99EF-B7D4E1E9419A}" destId="{221E3461-3C06-0540-8758-B3DEDF5FBD01}" srcOrd="1" destOrd="0" presId="urn:microsoft.com/office/officeart/2005/8/layout/hProcess4"/>
    <dgm:cxn modelId="{074D47EF-688D-C749-B1BB-A154153F4072}" type="presParOf" srcId="{B3F0F3AA-6A1F-A647-99EF-B7D4E1E9419A}" destId="{C5938298-EF32-A841-A95B-666451C2D485}" srcOrd="2" destOrd="0" presId="urn:microsoft.com/office/officeart/2005/8/layout/hProcess4"/>
    <dgm:cxn modelId="{2A19D575-AC9A-4F40-940A-AF77DB192AE7}" type="presParOf" srcId="{B3F0F3AA-6A1F-A647-99EF-B7D4E1E9419A}" destId="{D9847E93-F99A-FB40-8760-2C263B1BF1ED}" srcOrd="3" destOrd="0" presId="urn:microsoft.com/office/officeart/2005/8/layout/hProcess4"/>
    <dgm:cxn modelId="{870339A3-ACF6-7B4F-91E3-3DCECC85067A}" type="presParOf" srcId="{B3F0F3AA-6A1F-A647-99EF-B7D4E1E9419A}" destId="{572F8D3B-638C-5F47-B0F9-1DC5DA5E36A9}" srcOrd="4" destOrd="0" presId="urn:microsoft.com/office/officeart/2005/8/layout/hProcess4"/>
    <dgm:cxn modelId="{6F3FDADA-F8C1-B044-B624-B99C02F130B4}" type="presParOf" srcId="{5BF29847-DA92-AF42-ACCB-FAF48419B937}" destId="{FE83DA8B-ED0C-CD4F-BED5-BA4D6A5937DE}" srcOrd="1" destOrd="0" presId="urn:microsoft.com/office/officeart/2005/8/layout/hProcess4"/>
    <dgm:cxn modelId="{B26A203B-53E0-CE41-8132-1329AAA73A1D}" type="presParOf" srcId="{5BF29847-DA92-AF42-ACCB-FAF48419B937}" destId="{9024C689-3D40-2844-A08B-5CB3037CD7F3}" srcOrd="2" destOrd="0" presId="urn:microsoft.com/office/officeart/2005/8/layout/hProcess4"/>
    <dgm:cxn modelId="{64B239AA-6E2E-C043-A178-FE6AFBD35E10}" type="presParOf" srcId="{9024C689-3D40-2844-A08B-5CB3037CD7F3}" destId="{B6E6AAD1-B904-1944-BFB6-C6380306B271}" srcOrd="0" destOrd="0" presId="urn:microsoft.com/office/officeart/2005/8/layout/hProcess4"/>
    <dgm:cxn modelId="{20FEB103-0C70-104C-B2E7-7E157870F09A}" type="presParOf" srcId="{9024C689-3D40-2844-A08B-5CB3037CD7F3}" destId="{21A0BF5C-1128-4C46-8255-5DB0B131ECEF}" srcOrd="1" destOrd="0" presId="urn:microsoft.com/office/officeart/2005/8/layout/hProcess4"/>
    <dgm:cxn modelId="{D7D2016C-9C93-B240-A60C-AB8C6B9B0FD2}" type="presParOf" srcId="{9024C689-3D40-2844-A08B-5CB3037CD7F3}" destId="{E7874163-B01F-B645-B33E-0013E3DB275E}" srcOrd="2" destOrd="0" presId="urn:microsoft.com/office/officeart/2005/8/layout/hProcess4"/>
    <dgm:cxn modelId="{7ABE4627-32BD-3D47-9A74-858BC7220426}" type="presParOf" srcId="{9024C689-3D40-2844-A08B-5CB3037CD7F3}" destId="{384B46E7-32BA-4A43-9203-9D0BB709A3C4}" srcOrd="3" destOrd="0" presId="urn:microsoft.com/office/officeart/2005/8/layout/hProcess4"/>
    <dgm:cxn modelId="{B621E847-99EB-E54B-AFF4-9BD4124F3100}" type="presParOf" srcId="{9024C689-3D40-2844-A08B-5CB3037CD7F3}" destId="{5AE4EC66-5A89-EA45-BBFE-D57E29578B0F}" srcOrd="4" destOrd="0" presId="urn:microsoft.com/office/officeart/2005/8/layout/hProcess4"/>
    <dgm:cxn modelId="{8DF43CE4-916E-6F48-B5B5-6A1F911F53AE}" type="presParOf" srcId="{5BF29847-DA92-AF42-ACCB-FAF48419B937}" destId="{9D960FF0-7A9C-FA47-BB35-E19C5FD9CDEE}" srcOrd="3" destOrd="0" presId="urn:microsoft.com/office/officeart/2005/8/layout/hProcess4"/>
    <dgm:cxn modelId="{77E63836-0A68-014A-9488-D7653C632EBF}" type="presParOf" srcId="{5BF29847-DA92-AF42-ACCB-FAF48419B937}" destId="{D166422D-F7D7-A848-A63C-22646E5E89FD}" srcOrd="4" destOrd="0" presId="urn:microsoft.com/office/officeart/2005/8/layout/hProcess4"/>
    <dgm:cxn modelId="{4C2AF535-D250-0E4F-9369-7DA33ABF4F2F}" type="presParOf" srcId="{D166422D-F7D7-A848-A63C-22646E5E89FD}" destId="{B4C55D26-D532-FC48-80FE-95E399C99685}" srcOrd="0" destOrd="0" presId="urn:microsoft.com/office/officeart/2005/8/layout/hProcess4"/>
    <dgm:cxn modelId="{2FAB84A8-8859-FE4E-A70F-775978F2850D}" type="presParOf" srcId="{D166422D-F7D7-A848-A63C-22646E5E89FD}" destId="{056B57D1-B62D-6242-8E90-279948FCBEAE}" srcOrd="1" destOrd="0" presId="urn:microsoft.com/office/officeart/2005/8/layout/hProcess4"/>
    <dgm:cxn modelId="{A4D32A14-DCD1-2441-80FC-EA74A3A79C7B}" type="presParOf" srcId="{D166422D-F7D7-A848-A63C-22646E5E89FD}" destId="{261AB134-DD50-A14B-A151-487DDAB85B34}" srcOrd="2" destOrd="0" presId="urn:microsoft.com/office/officeart/2005/8/layout/hProcess4"/>
    <dgm:cxn modelId="{567127D4-6E24-AB40-938B-052DEC37487C}" type="presParOf" srcId="{D166422D-F7D7-A848-A63C-22646E5E89FD}" destId="{4C5B51DD-D2AE-A245-88D9-58015E3AACF9}" srcOrd="3" destOrd="0" presId="urn:microsoft.com/office/officeart/2005/8/layout/hProcess4"/>
    <dgm:cxn modelId="{D9095C2D-7B4B-DB46-9A18-256322EABFA1}" type="presParOf" srcId="{D166422D-F7D7-A848-A63C-22646E5E89FD}" destId="{AE1CC33E-5B97-164C-8CDF-FA5F5DB7BD6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2C98-6115-3649-BE38-3464738103FD}">
      <dsp:nvSpPr>
        <dsp:cNvPr id="0" name=""/>
        <dsp:cNvSpPr/>
      </dsp:nvSpPr>
      <dsp:spPr>
        <a:xfrm>
          <a:off x="0" y="0"/>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Review materials and procedures  </a:t>
          </a:r>
        </a:p>
      </dsp:txBody>
      <dsp:txXfrm>
        <a:off x="28969" y="28969"/>
        <a:ext cx="4091693" cy="931137"/>
      </dsp:txXfrm>
    </dsp:sp>
    <dsp:sp modelId="{2D029A18-EC1E-9A43-907C-86F8169159C4}">
      <dsp:nvSpPr>
        <dsp:cNvPr id="0" name=""/>
        <dsp:cNvSpPr/>
      </dsp:nvSpPr>
      <dsp:spPr>
        <a:xfrm>
          <a:off x="439064" y="1168907"/>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Implement Desired Results System  </a:t>
          </a:r>
        </a:p>
      </dsp:txBody>
      <dsp:txXfrm>
        <a:off x="468033" y="1197876"/>
        <a:ext cx="4102658" cy="931137"/>
      </dsp:txXfrm>
    </dsp:sp>
    <dsp:sp modelId="{E463D952-7A47-2C46-81BE-22908F68F657}">
      <dsp:nvSpPr>
        <dsp:cNvPr id="0" name=""/>
        <dsp:cNvSpPr/>
      </dsp:nvSpPr>
      <dsp:spPr>
        <a:xfrm>
          <a:off x="871575" y="2337815"/>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Review and complete Agency Annual Report </a:t>
          </a:r>
        </a:p>
      </dsp:txBody>
      <dsp:txXfrm>
        <a:off x="900544" y="2366784"/>
        <a:ext cx="4109211" cy="931137"/>
      </dsp:txXfrm>
    </dsp:sp>
    <dsp:sp modelId="{20520538-FA77-934D-B0AC-10674B9A4277}">
      <dsp:nvSpPr>
        <dsp:cNvPr id="0" name=""/>
        <dsp:cNvSpPr/>
      </dsp:nvSpPr>
      <dsp:spPr>
        <a:xfrm>
          <a:off x="1310640" y="3506723"/>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Send Annual Report to EESD by June 1</a:t>
          </a:r>
        </a:p>
      </dsp:txBody>
      <dsp:txXfrm>
        <a:off x="1339609" y="3535692"/>
        <a:ext cx="4102658" cy="931137"/>
      </dsp:txXfrm>
    </dsp:sp>
    <dsp:sp modelId="{484D9604-76FA-7247-B13D-6DDB3259074C}">
      <dsp:nvSpPr>
        <dsp:cNvPr id="0" name=""/>
        <dsp:cNvSpPr/>
      </dsp:nvSpPr>
      <dsp:spPr>
        <a:xfrm>
          <a:off x="4599660" y="757542"/>
          <a:ext cx="642899" cy="6428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744312" y="757542"/>
        <a:ext cx="353595" cy="483781"/>
      </dsp:txXfrm>
    </dsp:sp>
    <dsp:sp modelId="{B535CE5B-DCC0-A544-A38C-6C83EF7407D3}">
      <dsp:nvSpPr>
        <dsp:cNvPr id="0" name=""/>
        <dsp:cNvSpPr/>
      </dsp:nvSpPr>
      <dsp:spPr>
        <a:xfrm>
          <a:off x="5038725" y="1926449"/>
          <a:ext cx="642899" cy="6428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183377" y="1926449"/>
        <a:ext cx="353595" cy="483781"/>
      </dsp:txXfrm>
    </dsp:sp>
    <dsp:sp modelId="{9D0AFED4-BE03-1B42-B885-9893B30F9002}">
      <dsp:nvSpPr>
        <dsp:cNvPr id="0" name=""/>
        <dsp:cNvSpPr/>
      </dsp:nvSpPr>
      <dsp:spPr>
        <a:xfrm>
          <a:off x="5471236" y="3095357"/>
          <a:ext cx="642899" cy="6428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15888" y="3095357"/>
        <a:ext cx="353595" cy="483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E3461-3C06-0540-8758-B3DEDF5FBD01}">
      <dsp:nvSpPr>
        <dsp:cNvPr id="0" name=""/>
        <dsp:cNvSpPr/>
      </dsp:nvSpPr>
      <dsp:spPr>
        <a:xfrm>
          <a:off x="266323" y="1784926"/>
          <a:ext cx="1628138" cy="1342873"/>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a:p>
          <a:pPr marL="285750" lvl="1" indent="-285750" algn="l" defTabSz="1333500">
            <a:lnSpc>
              <a:spcPct val="90000"/>
            </a:lnSpc>
            <a:spcBef>
              <a:spcPct val="0"/>
            </a:spcBef>
            <a:spcAft>
              <a:spcPct val="15000"/>
            </a:spcAft>
            <a:buChar char="•"/>
          </a:pPr>
          <a:endParaRPr lang="en-US" sz="3000" kern="1200" dirty="0"/>
        </a:p>
      </dsp:txBody>
      <dsp:txXfrm>
        <a:off x="297226" y="1815829"/>
        <a:ext cx="1566332" cy="993308"/>
      </dsp:txXfrm>
    </dsp:sp>
    <dsp:sp modelId="{FE83DA8B-ED0C-CD4F-BED5-BA4D6A5937DE}">
      <dsp:nvSpPr>
        <dsp:cNvPr id="0" name=""/>
        <dsp:cNvSpPr/>
      </dsp:nvSpPr>
      <dsp:spPr>
        <a:xfrm>
          <a:off x="1341067" y="1747751"/>
          <a:ext cx="2876528" cy="2876528"/>
        </a:xfrm>
        <a:prstGeom prst="leftCircularArrow">
          <a:avLst>
            <a:gd name="adj1" fmla="val 1562"/>
            <a:gd name="adj2" fmla="val 185311"/>
            <a:gd name="adj3" fmla="val 3205010"/>
            <a:gd name="adj4" fmla="val 10268678"/>
            <a:gd name="adj5" fmla="val 182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847E93-F99A-FB40-8760-2C263B1BF1ED}">
      <dsp:nvSpPr>
        <dsp:cNvPr id="0" name=""/>
        <dsp:cNvSpPr/>
      </dsp:nvSpPr>
      <dsp:spPr>
        <a:xfrm>
          <a:off x="68255" y="1311052"/>
          <a:ext cx="2700567" cy="1875265"/>
        </a:xfrm>
        <a:prstGeom prst="roundRect">
          <a:avLst>
            <a:gd name="adj" fmla="val 10000"/>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123180" y="1365977"/>
        <a:ext cx="2590717" cy="1765415"/>
      </dsp:txXfrm>
    </dsp:sp>
    <dsp:sp modelId="{21A0BF5C-1128-4C46-8255-5DB0B131ECEF}">
      <dsp:nvSpPr>
        <dsp:cNvPr id="0" name=""/>
        <dsp:cNvSpPr/>
      </dsp:nvSpPr>
      <dsp:spPr>
        <a:xfrm>
          <a:off x="3217343" y="2411355"/>
          <a:ext cx="1628138" cy="13428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dsp:txBody>
      <dsp:txXfrm>
        <a:off x="3248246" y="2730016"/>
        <a:ext cx="1566332" cy="993308"/>
      </dsp:txXfrm>
    </dsp:sp>
    <dsp:sp modelId="{9D960FF0-7A9C-FA47-BB35-E19C5FD9CDEE}">
      <dsp:nvSpPr>
        <dsp:cNvPr id="0" name=""/>
        <dsp:cNvSpPr/>
      </dsp:nvSpPr>
      <dsp:spPr>
        <a:xfrm>
          <a:off x="5009868" y="974761"/>
          <a:ext cx="3219742" cy="3750267"/>
        </a:xfrm>
        <a:prstGeom prst="circularArrow">
          <a:avLst>
            <a:gd name="adj1" fmla="val 1330"/>
            <a:gd name="adj2" fmla="val 156935"/>
            <a:gd name="adj3" fmla="val 18616772"/>
            <a:gd name="adj4" fmla="val 11524729"/>
            <a:gd name="adj5" fmla="val 155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4B46E7-32BA-4A43-9203-9D0BB709A3C4}">
      <dsp:nvSpPr>
        <dsp:cNvPr id="0" name=""/>
        <dsp:cNvSpPr/>
      </dsp:nvSpPr>
      <dsp:spPr>
        <a:xfrm>
          <a:off x="2743193" y="2362203"/>
          <a:ext cx="2773493" cy="1781484"/>
        </a:xfrm>
        <a:prstGeom prst="roundRect">
          <a:avLst>
            <a:gd name="adj" fmla="val 10000"/>
          </a:avLst>
        </a:prstGeom>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2795371" y="2414381"/>
        <a:ext cx="2669137" cy="1677128"/>
      </dsp:txXfrm>
    </dsp:sp>
    <dsp:sp modelId="{056B57D1-B62D-6242-8E90-279948FCBEAE}">
      <dsp:nvSpPr>
        <dsp:cNvPr id="0" name=""/>
        <dsp:cNvSpPr/>
      </dsp:nvSpPr>
      <dsp:spPr>
        <a:xfrm>
          <a:off x="6208993" y="1791269"/>
          <a:ext cx="1628138" cy="1342873"/>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a:p>
          <a:pPr marL="285750" lvl="1" indent="-285750" algn="l" defTabSz="1333500">
            <a:lnSpc>
              <a:spcPct val="90000"/>
            </a:lnSpc>
            <a:spcBef>
              <a:spcPct val="0"/>
            </a:spcBef>
            <a:spcAft>
              <a:spcPct val="15000"/>
            </a:spcAft>
            <a:buChar char="•"/>
          </a:pPr>
          <a:endParaRPr lang="en-US" sz="3000" kern="1200" dirty="0"/>
        </a:p>
      </dsp:txBody>
      <dsp:txXfrm>
        <a:off x="6239896" y="1822172"/>
        <a:ext cx="1566332" cy="993308"/>
      </dsp:txXfrm>
    </dsp:sp>
    <dsp:sp modelId="{4C5B51DD-D2AE-A245-88D9-58015E3AACF9}">
      <dsp:nvSpPr>
        <dsp:cNvPr id="0" name=""/>
        <dsp:cNvSpPr/>
      </dsp:nvSpPr>
      <dsp:spPr>
        <a:xfrm>
          <a:off x="5904970" y="1617353"/>
          <a:ext cx="2781829" cy="1849890"/>
        </a:xfrm>
        <a:prstGeom prst="roundRect">
          <a:avLst>
            <a:gd name="adj" fmla="val 10000"/>
          </a:avLst>
        </a:prstGeom>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5959151" y="1671534"/>
        <a:ext cx="2673467" cy="174152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CF5FA2D-DDC8-B849-B92A-FE0B9815E17F}" type="slidenum">
              <a:rPr lang="en-US"/>
              <a:pPr/>
              <a:t>‹#›</a:t>
            </a:fld>
            <a:endParaRPr lang="en-US"/>
          </a:p>
        </p:txBody>
      </p:sp>
    </p:spTree>
    <p:extLst>
      <p:ext uri="{BB962C8B-B14F-4D97-AF65-F5344CB8AC3E}">
        <p14:creationId xmlns:p14="http://schemas.microsoft.com/office/powerpoint/2010/main" val="19481548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181252" name="Rectangle 4"/>
          <p:cNvSpPr>
            <a:spLocks noGrp="1" noRot="1" noChangeAspect="1" noChangeArrowheads="1" noTextEdit="1"/>
          </p:cNvSpPr>
          <p:nvPr>
            <p:ph type="sldImg" idx="2"/>
          </p:nvPr>
        </p:nvSpPr>
        <p:spPr bwMode="auto">
          <a:xfrm>
            <a:off x="609600" y="1566092"/>
            <a:ext cx="3307339" cy="2480504"/>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 name="TextBox 1"/>
          <p:cNvSpPr txBox="1"/>
          <p:nvPr/>
        </p:nvSpPr>
        <p:spPr>
          <a:xfrm>
            <a:off x="762000" y="744024"/>
            <a:ext cx="2819400" cy="307777"/>
          </a:xfrm>
          <a:prstGeom prst="rect">
            <a:avLst/>
          </a:prstGeom>
          <a:noFill/>
        </p:spPr>
        <p:txBody>
          <a:bodyPr wrap="square" rtlCol="0">
            <a:spAutoFit/>
          </a:bodyPr>
          <a:lstStyle/>
          <a:p>
            <a:r>
              <a:rPr lang="en-US" sz="1400" b="1" cap="all" baseline="0" dirty="0"/>
              <a:t>Desired Results Training</a:t>
            </a:r>
          </a:p>
        </p:txBody>
      </p:sp>
      <p:sp>
        <p:nvSpPr>
          <p:cNvPr id="3" name="TextBox 2"/>
          <p:cNvSpPr txBox="1"/>
          <p:nvPr/>
        </p:nvSpPr>
        <p:spPr>
          <a:xfrm>
            <a:off x="4144963" y="734883"/>
            <a:ext cx="2713037" cy="1600438"/>
          </a:xfrm>
          <a:prstGeom prst="rect">
            <a:avLst/>
          </a:prstGeom>
          <a:noFill/>
        </p:spPr>
        <p:txBody>
          <a:bodyPr wrap="square" rtlCol="0">
            <a:spAutoFit/>
          </a:bodyPr>
          <a:lstStyle/>
          <a:p>
            <a:r>
              <a:rPr lang="en-US" sz="1400" b="1" cap="all" baseline="0" dirty="0"/>
              <a:t>Session 1: Overview</a:t>
            </a:r>
          </a:p>
          <a:p>
            <a:pPr algn="l"/>
            <a:br>
              <a:rPr lang="en-US" sz="1400" b="1" dirty="0"/>
            </a:br>
            <a:r>
              <a:rPr lang="en-US" sz="1400" b="1" dirty="0"/>
              <a:t>              Handout</a:t>
            </a:r>
          </a:p>
          <a:p>
            <a:pPr algn="l"/>
            <a:endParaRPr lang="en-US" sz="1400" b="1" dirty="0"/>
          </a:p>
          <a:p>
            <a:pPr algn="l"/>
            <a:endParaRPr lang="en-US" sz="1400" b="1" dirty="0"/>
          </a:p>
          <a:p>
            <a:pPr algn="l"/>
            <a:endParaRPr lang="en-US" sz="1400" b="1" dirty="0"/>
          </a:p>
          <a:p>
            <a:pPr algn="ctr"/>
            <a:r>
              <a:rPr lang="en-US" sz="1400" b="1" dirty="0"/>
              <a:t>None</a:t>
            </a:r>
          </a:p>
        </p:txBody>
      </p:sp>
      <p:sp>
        <p:nvSpPr>
          <p:cNvPr id="5" name="Slide Number Placeholder 4"/>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8ACC8AAF-899D-458E-AA58-D97BF4340CBD}" type="slidenum">
              <a:rPr lang="en-US" smtClean="0"/>
              <a:t>‹#›</a:t>
            </a:fld>
            <a:endParaRPr lang="en-US"/>
          </a:p>
        </p:txBody>
      </p:sp>
    </p:spTree>
    <p:extLst>
      <p:ext uri="{BB962C8B-B14F-4D97-AF65-F5344CB8AC3E}">
        <p14:creationId xmlns:p14="http://schemas.microsoft.com/office/powerpoint/2010/main" val="24243445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desiredresults.us" TargetMode="External"/><Relationship Id="rId3" Type="http://schemas.openxmlformats.org/officeDocument/2006/relationships/hyperlink" Target="http://www.pitc.org/" TargetMode="External"/><Relationship Id="rId7" Type="http://schemas.openxmlformats.org/officeDocument/2006/relationships/hyperlink" Target="http://humanservices.ucdavis.edu/ChildDev/Programs/FamilyChildCare.aspx?unit=CHLDEV"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calsac.org/" TargetMode="External"/><Relationship Id="rId11" Type="http://schemas.openxmlformats.org/officeDocument/2006/relationships/hyperlink" Target="http://www.childdevelopment.org" TargetMode="External"/><Relationship Id="rId5" Type="http://schemas.openxmlformats.org/officeDocument/2006/relationships/hyperlink" Target="http://www.cpin.us/p/pel/" TargetMode="External"/><Relationship Id="rId10" Type="http://schemas.openxmlformats.org/officeDocument/2006/relationships/hyperlink" Target="http://www.wested.org/facultyinitiative/" TargetMode="External"/><Relationship Id="rId4" Type="http://schemas.openxmlformats.org/officeDocument/2006/relationships/hyperlink" Target="http://www.cpin.us/" TargetMode="External"/><Relationship Id="rId9" Type="http://schemas.openxmlformats.org/officeDocument/2006/relationships/hyperlink" Target="http://www.ecementor.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82276"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82277" name="Rectangle 5"/>
          <p:cNvSpPr>
            <a:spLocks noGrp="1" noRot="1" noChangeAspect="1" noChangeArrowheads="1" noTextEdit="1"/>
          </p:cNvSpPr>
          <p:nvPr>
            <p:ph type="sldImg"/>
          </p:nvPr>
        </p:nvSpPr>
        <p:spPr>
          <a:xfrm>
            <a:off x="685800" y="1619250"/>
            <a:ext cx="3124200" cy="2343150"/>
          </a:xfrm>
          <a:solidFill>
            <a:srgbClr val="FFFFFF"/>
          </a:solidFill>
          <a:ln w="12700" cap="flat"/>
        </p:spPr>
      </p:sp>
      <p:sp>
        <p:nvSpPr>
          <p:cNvPr id="182278" name="Rectangle 6"/>
          <p:cNvSpPr>
            <a:spLocks noGrp="1" noChangeArrowheads="1"/>
          </p:cNvSpPr>
          <p:nvPr>
            <p:ph type="body" idx="1"/>
          </p:nvPr>
        </p:nvSpPr>
        <p:spPr>
          <a:noFill/>
          <a:ln/>
        </p:spPr>
        <p:txBody>
          <a:bodyPr lIns="95654" tIns="46988" rIns="95654" bIns="46988"/>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In this training, we will explore why the Desired Results system was developed and how it can be used to improve quality services to children and families.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Please write ONLY on the colored pages in the binders. The white pages can be used as handout masters when they return to your agencies to train others.</a:t>
            </a:r>
            <a:r>
              <a:rPr lang="en-US" b="1" dirty="0">
                <a:latin typeface="Arial" pitchFamily="-65" charset="0"/>
                <a:ea typeface="ＭＳ Ｐゴシック" pitchFamily="-65" charset="-128"/>
                <a:cs typeface="Arial" pitchFamily="-65" charset="0"/>
              </a:rPr>
              <a:t> </a:t>
            </a:r>
          </a:p>
          <a:p>
            <a:pPr eaLnBrk="1" hangingPunct="1">
              <a:spcBef>
                <a:spcPts val="0"/>
              </a:spcBef>
            </a:pPr>
            <a:endParaRPr lang="en-US" b="1"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a:t>
            </a:r>
          </a:p>
          <a:p>
            <a:pPr eaLnBrk="1" hangingPunct="1">
              <a:spcBef>
                <a:spcPts val="0"/>
              </a:spcBef>
            </a:pPr>
            <a:r>
              <a:rPr lang="en-US" dirty="0">
                <a:latin typeface="Arial" pitchFamily="-65" charset="0"/>
                <a:ea typeface="ＭＳ Ｐゴシック" pitchFamily="-65" charset="-128"/>
                <a:cs typeface="Arial" pitchFamily="-65" charset="0"/>
              </a:rPr>
              <a:t>Introduce yourself, co-trainers, and special guests.</a:t>
            </a:r>
          </a:p>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a:t>
            </a:fld>
            <a:endParaRPr lang="en-US"/>
          </a:p>
        </p:txBody>
      </p:sp>
    </p:spTree>
    <p:extLst>
      <p:ext uri="{BB962C8B-B14F-4D97-AF65-F5344CB8AC3E}">
        <p14:creationId xmlns:p14="http://schemas.microsoft.com/office/powerpoint/2010/main" val="94828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609600" y="1566863"/>
            <a:ext cx="3306763" cy="2479675"/>
          </a:xfrm>
          <a:ln/>
        </p:spPr>
      </p:sp>
      <p:sp>
        <p:nvSpPr>
          <p:cNvPr id="188419" name="Notes Placeholder 2"/>
          <p:cNvSpPr>
            <a:spLocks noGrp="1"/>
          </p:cNvSpPr>
          <p:nvPr>
            <p:ph type="body" idx="1"/>
          </p:nvPr>
        </p:nvSpPr>
        <p:spPr>
          <a:noFill/>
          <a:ln/>
        </p:spPr>
        <p:txBody>
          <a:bodyPr/>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At the center of the system are the Learning and Development Foundations which describe the learning and development that preschool children typically demonstrate with appropriate support.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Infant/Toddler Learning &amp; Development Foundations </a:t>
            </a:r>
            <a:r>
              <a:rPr lang="en-US" dirty="0">
                <a:latin typeface="Arial" pitchFamily="-65" charset="0"/>
                <a:ea typeface="ＭＳ Ｐゴシック" pitchFamily="-65" charset="-128"/>
                <a:cs typeface="Arial" pitchFamily="-65" charset="0"/>
              </a:rPr>
              <a:t>describe what children know and are able to do at around 8 months, 18 months, and 36 months.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Preschool Learning Foundations describe what children know and are able to do at around 48 months and 60 months when in a high quality program.</a:t>
            </a:r>
          </a:p>
          <a:p>
            <a:pPr eaLnBrk="1" hangingPunct="1">
              <a:spcBef>
                <a:spcPts val="0"/>
              </a:spcBef>
            </a:pPr>
            <a:r>
              <a:rPr lang="en-US" dirty="0">
                <a:latin typeface="Arial" pitchFamily="-65" charset="0"/>
                <a:ea typeface="ＭＳ Ｐゴシック" pitchFamily="-65" charset="-128"/>
                <a:cs typeface="Arial" pitchFamily="-65" charset="0"/>
              </a:rPr>
              <a:t>Early learning foundations are also known by the terms “early learning standards” in other states.</a:t>
            </a:r>
          </a:p>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10</a:t>
            </a:fld>
            <a:endParaRPr lang="en-US"/>
          </a:p>
        </p:txBody>
      </p:sp>
    </p:spTree>
    <p:extLst>
      <p:ext uri="{BB962C8B-B14F-4D97-AF65-F5344CB8AC3E}">
        <p14:creationId xmlns:p14="http://schemas.microsoft.com/office/powerpoint/2010/main" val="25409328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587375" y="1371600"/>
            <a:ext cx="3556000" cy="2667000"/>
          </a:xfrm>
          <a:solidFill>
            <a:srgbClr val="FFFFFF"/>
          </a:solidFill>
          <a:ln/>
        </p:spPr>
      </p:sp>
      <p:sp>
        <p:nvSpPr>
          <p:cNvPr id="277507" name="Rectangle 3"/>
          <p:cNvSpPr>
            <a:spLocks noGrp="1" noChangeArrowheads="1"/>
          </p:cNvSpPr>
          <p:nvPr>
            <p:ph type="body" idx="1"/>
          </p:nvPr>
        </p:nvSpPr>
        <p:spPr>
          <a:noFill/>
          <a:ln/>
        </p:spPr>
        <p:txBody>
          <a:bodyPr lIns="96653" tIns="48326" rIns="96653" bIns="48326"/>
          <a:lstStyle/>
          <a:p>
            <a:pPr eaLnBrk="1" hangingPunct="1"/>
            <a:endParaRPr lang="en-US" b="1" dirty="0">
              <a:latin typeface="Arial" pitchFamily="-65" charset="0"/>
              <a:ea typeface="ＭＳ Ｐゴシック" pitchFamily="-65" charset="-128"/>
              <a:cs typeface="Arial" pitchFamily="-65" charset="0"/>
            </a:endParaRPr>
          </a:p>
          <a:p>
            <a:pPr eaLnBrk="1" hangingPunct="1"/>
            <a:endParaRPr lang="en-US" b="1" dirty="0">
              <a:latin typeface="Arial" pitchFamily="-65" charset="0"/>
              <a:ea typeface="ＭＳ Ｐゴシック" pitchFamily="-65" charset="-128"/>
              <a:cs typeface="Arial" pitchFamily="-65" charset="0"/>
            </a:endParaRPr>
          </a:p>
          <a:p>
            <a:pPr eaLnBrk="1" hangingPunct="1"/>
            <a:endParaRPr lang="en-US" b="1"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Read slide. Give pause to let participants think about the criteria for “mastered.” Suggest participants make poster to put around center to help staff learn this as a </a:t>
            </a:r>
            <a:r>
              <a:rPr lang="en-US" i="1" dirty="0">
                <a:latin typeface="Arial" pitchFamily="-65" charset="0"/>
                <a:ea typeface="ＭＳ Ｐゴシック" pitchFamily="-65" charset="-128"/>
                <a:cs typeface="Arial" pitchFamily="-65" charset="0"/>
              </a:rPr>
              <a:t>mantra</a:t>
            </a:r>
            <a:r>
              <a:rPr lang="en-US" dirty="0">
                <a:latin typeface="Arial" pitchFamily="-65" charset="0"/>
                <a:ea typeface="ＭＳ Ｐゴシック" pitchFamily="-65" charset="-128"/>
                <a:cs typeface="Arial" pitchFamily="-65" charset="0"/>
              </a:rPr>
              <a:t>.</a:t>
            </a:r>
          </a:p>
        </p:txBody>
      </p:sp>
      <p:sp>
        <p:nvSpPr>
          <p:cNvPr id="2" name="Slide Number Placeholder 1"/>
          <p:cNvSpPr>
            <a:spLocks noGrp="1"/>
          </p:cNvSpPr>
          <p:nvPr>
            <p:ph type="sldNum" sz="quarter" idx="10"/>
          </p:nvPr>
        </p:nvSpPr>
        <p:spPr/>
        <p:txBody>
          <a:bodyPr/>
          <a:lstStyle/>
          <a:p>
            <a:fld id="{8ACC8AAF-899D-458E-AA58-D97BF4340CBD}" type="slidenum">
              <a:rPr lang="en-US" smtClean="0"/>
              <a:t>100</a:t>
            </a:fld>
            <a:endParaRPr lang="en-US"/>
          </a:p>
        </p:txBody>
      </p:sp>
    </p:spTree>
    <p:extLst>
      <p:ext uri="{BB962C8B-B14F-4D97-AF65-F5344CB8AC3E}">
        <p14:creationId xmlns:p14="http://schemas.microsoft.com/office/powerpoint/2010/main" val="16794507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normAutofit/>
          </a:bodyPr>
          <a:lstStyle/>
          <a:p>
            <a:pPr eaLnBrk="1" hangingPunct="1">
              <a:spcBef>
                <a:spcPct val="0"/>
              </a:spcBef>
            </a:pPr>
            <a:r>
              <a:rPr lang="en-US" b="1" dirty="0">
                <a:latin typeface="Arial" pitchFamily="-111" charset="0"/>
                <a:ea typeface="ＭＳ Ｐゴシック" pitchFamily="-111" charset="-128"/>
              </a:rPr>
              <a:t>Script:</a:t>
            </a:r>
          </a:p>
          <a:p>
            <a:pPr eaLnBrk="1" hangingPunct="1">
              <a:spcBef>
                <a:spcPct val="0"/>
              </a:spcBef>
            </a:pPr>
            <a:r>
              <a:rPr lang="en-US" sz="1600" dirty="0"/>
              <a:t>Based on observations, fill-in </a:t>
            </a:r>
            <a:r>
              <a:rPr lang="en-US" sz="1600" b="1" u="sng" dirty="0"/>
              <a:t>one</a:t>
            </a:r>
            <a:r>
              <a:rPr lang="en-US" sz="1600" dirty="0"/>
              <a:t> bubble that best describes the child’s highest developmental level mastered.</a:t>
            </a:r>
            <a:br>
              <a:rPr lang="en-US" sz="1600" dirty="0"/>
            </a:br>
            <a:endParaRPr lang="en-US" dirty="0">
              <a:latin typeface="Arial" charset="0"/>
            </a:endParaRPr>
          </a:p>
        </p:txBody>
      </p:sp>
      <p:sp>
        <p:nvSpPr>
          <p:cNvPr id="5" name="Slide Number Placeholder 4"/>
          <p:cNvSpPr>
            <a:spLocks noGrp="1"/>
          </p:cNvSpPr>
          <p:nvPr>
            <p:ph type="sldNum" sz="quarter" idx="10"/>
          </p:nvPr>
        </p:nvSpPr>
        <p:spPr/>
        <p:txBody>
          <a:bodyPr/>
          <a:lstStyle/>
          <a:p>
            <a:fld id="{8ACC8AAF-899D-458E-AA58-D97BF4340CBD}" type="slidenum">
              <a:rPr lang="en-US" smtClean="0"/>
              <a:t>101</a:t>
            </a:fld>
            <a:endParaRPr lang="en-US"/>
          </a:p>
        </p:txBody>
      </p:sp>
    </p:spTree>
    <p:extLst>
      <p:ext uri="{BB962C8B-B14F-4D97-AF65-F5344CB8AC3E}">
        <p14:creationId xmlns:p14="http://schemas.microsoft.com/office/powerpoint/2010/main" val="32957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C8AAF-899D-458E-AA58-D97BF4340CBD}" type="slidenum">
              <a:rPr lang="en-US" smtClean="0"/>
              <a:t>102</a:t>
            </a:fld>
            <a:endParaRPr lang="en-US"/>
          </a:p>
        </p:txBody>
      </p:sp>
    </p:spTree>
    <p:extLst>
      <p:ext uri="{BB962C8B-B14F-4D97-AF65-F5344CB8AC3E}">
        <p14:creationId xmlns:p14="http://schemas.microsoft.com/office/powerpoint/2010/main" val="42101881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normAutofit/>
          </a:bodyPr>
          <a:lstStyle/>
          <a:p>
            <a:pPr eaLnBrk="1" hangingPunct="1">
              <a:spcBef>
                <a:spcPct val="0"/>
              </a:spcBef>
            </a:pPr>
            <a:r>
              <a:rPr lang="en-US" b="1" dirty="0">
                <a:latin typeface="Arial" pitchFamily="-111" charset="0"/>
                <a:ea typeface="ＭＳ Ｐゴシック" pitchFamily="-111" charset="-128"/>
              </a:rPr>
              <a:t>Script:</a:t>
            </a:r>
          </a:p>
          <a:p>
            <a:pPr eaLnBrk="1" hangingPunct="1">
              <a:spcBef>
                <a:spcPct val="0"/>
              </a:spcBef>
            </a:pPr>
            <a:r>
              <a:rPr lang="en-US" dirty="0">
                <a:latin typeface="Arial" charset="0"/>
              </a:rPr>
              <a:t>After marking the developmental level mastered, consider if the child is beginning to sometimes demonstrate behaviors from the next level. As compared to mastered behaviors which are consistent, emerging behaviors are not yet typical or consistent.</a:t>
            </a:r>
          </a:p>
          <a:p>
            <a:pPr eaLnBrk="1" hangingPunct="1">
              <a:spcBef>
                <a:spcPct val="0"/>
              </a:spcBef>
            </a:pPr>
            <a:endParaRPr lang="en-US" dirty="0">
              <a:latin typeface="Arial" charset="0"/>
            </a:endParaRPr>
          </a:p>
          <a:p>
            <a:pPr eaLnBrk="1" hangingPunct="1">
              <a:spcBef>
                <a:spcPct val="0"/>
              </a:spcBef>
            </a:pPr>
            <a:r>
              <a:rPr lang="en-US" dirty="0">
                <a:latin typeface="Arial" charset="0"/>
              </a:rPr>
              <a:t>If you determine that the child is emerging to the next level, you may mark the bubble labeled, </a:t>
            </a:r>
            <a:r>
              <a:rPr lang="en-US" i="1" dirty="0">
                <a:latin typeface="Arial" charset="0"/>
              </a:rPr>
              <a:t>emerging</a:t>
            </a:r>
            <a:r>
              <a:rPr lang="en-US" dirty="0">
                <a:latin typeface="Arial" charset="0"/>
              </a:rPr>
              <a:t>.</a:t>
            </a:r>
          </a:p>
          <a:p>
            <a:pPr eaLnBrk="1" hangingPunct="1">
              <a:spcBef>
                <a:spcPct val="0"/>
              </a:spcBef>
            </a:pPr>
            <a:endParaRPr lang="en-US" dirty="0">
              <a:latin typeface="Arial" charset="0"/>
            </a:endParaRPr>
          </a:p>
          <a:p>
            <a:pPr eaLnBrk="1" hangingPunct="1">
              <a:spcBef>
                <a:spcPct val="0"/>
              </a:spcBef>
            </a:pPr>
            <a:r>
              <a:rPr lang="en-US" dirty="0">
                <a:latin typeface="Arial" charset="0"/>
              </a:rPr>
              <a:t>Using the emerging bubble is optional and up to the individual teacher. </a:t>
            </a:r>
          </a:p>
          <a:p>
            <a:pPr eaLnBrk="1" hangingPunct="1">
              <a:spcBef>
                <a:spcPct val="0"/>
              </a:spcBef>
            </a:pPr>
            <a:endParaRPr lang="en-US" dirty="0">
              <a:latin typeface="Arial" charset="0"/>
            </a:endParaRPr>
          </a:p>
          <a:p>
            <a:pPr eaLnBrk="1" hangingPunct="1">
              <a:spcBef>
                <a:spcPct val="0"/>
              </a:spcBef>
            </a:pPr>
            <a:r>
              <a:rPr lang="en-US" dirty="0"/>
              <a:t>If the child is at the last developmental level do not rate the child as emerging to the next level.</a:t>
            </a:r>
            <a:endParaRPr lang="en-US" dirty="0">
              <a:latin typeface="Arial" charset="0"/>
            </a:endParaRPr>
          </a:p>
          <a:p>
            <a:pPr eaLnBrk="1" hangingPunct="1">
              <a:spcBef>
                <a:spcPct val="0"/>
              </a:spcBef>
              <a:buFontTx/>
              <a:buChar char="•"/>
            </a:pPr>
            <a:endParaRPr lang="en-US" dirty="0">
              <a:latin typeface="Arial" charset="0"/>
            </a:endParaRPr>
          </a:p>
        </p:txBody>
      </p:sp>
      <p:sp>
        <p:nvSpPr>
          <p:cNvPr id="5" name="Slide Number Placeholder 4"/>
          <p:cNvSpPr>
            <a:spLocks noGrp="1"/>
          </p:cNvSpPr>
          <p:nvPr>
            <p:ph type="sldNum" sz="quarter" idx="10"/>
          </p:nvPr>
        </p:nvSpPr>
        <p:spPr/>
        <p:txBody>
          <a:bodyPr/>
          <a:lstStyle/>
          <a:p>
            <a:fld id="{8ACC8AAF-899D-458E-AA58-D97BF4340CBD}" type="slidenum">
              <a:rPr lang="en-US" smtClean="0"/>
              <a:t>103</a:t>
            </a:fld>
            <a:endParaRPr lang="en-US"/>
          </a:p>
        </p:txBody>
      </p:sp>
    </p:spTree>
    <p:extLst>
      <p:ext uri="{BB962C8B-B14F-4D97-AF65-F5344CB8AC3E}">
        <p14:creationId xmlns:p14="http://schemas.microsoft.com/office/powerpoint/2010/main" val="19969718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normAutofit/>
          </a:bodyPr>
          <a:lstStyle/>
          <a:p>
            <a:pPr defTabSz="483306" eaLnBrk="1" hangingPunct="1">
              <a:spcBef>
                <a:spcPct val="0"/>
              </a:spcBef>
            </a:pPr>
            <a:r>
              <a:rPr lang="en-US" b="1" dirty="0">
                <a:latin typeface="Arial" pitchFamily="-111" charset="0"/>
                <a:ea typeface="ＭＳ Ｐゴシック" pitchFamily="-111" charset="-128"/>
              </a:rPr>
              <a:t>Script:</a:t>
            </a:r>
          </a:p>
          <a:p>
            <a:pPr defTabSz="483306" eaLnBrk="1" hangingPunct="1">
              <a:spcBef>
                <a:spcPct val="0"/>
              </a:spcBef>
            </a:pPr>
            <a:r>
              <a:rPr lang="en-US" i="1" dirty="0">
                <a:latin typeface="Arial" charset="0"/>
              </a:rPr>
              <a:t>Not yet at the earliest</a:t>
            </a:r>
            <a:r>
              <a:rPr lang="en-US" i="1" baseline="0" dirty="0">
                <a:latin typeface="Arial" charset="0"/>
              </a:rPr>
              <a:t> developmental</a:t>
            </a:r>
            <a:r>
              <a:rPr lang="en-US" i="1" dirty="0">
                <a:latin typeface="Arial" charset="0"/>
              </a:rPr>
              <a:t> level </a:t>
            </a:r>
            <a:r>
              <a:rPr lang="en-US" dirty="0">
                <a:latin typeface="Arial" charset="0"/>
              </a:rPr>
              <a:t>means that you do not see mastered skills or behaviors that would allow you to mark the first developmental level. </a:t>
            </a:r>
          </a:p>
          <a:p>
            <a:pPr defTabSz="483306" eaLnBrk="1" hangingPunct="1">
              <a:spcBef>
                <a:spcPct val="0"/>
              </a:spcBef>
            </a:pPr>
            <a:endParaRPr lang="en-US" dirty="0">
              <a:latin typeface="Arial" charset="0"/>
            </a:endParaRPr>
          </a:p>
          <a:p>
            <a:pPr defTabSz="483306" eaLnBrk="1" hangingPunct="1">
              <a:spcBef>
                <a:spcPct val="0"/>
              </a:spcBef>
            </a:pPr>
            <a:r>
              <a:rPr lang="en-US" dirty="0">
                <a:latin typeface="Arial" charset="0"/>
              </a:rPr>
              <a:t>Note that the </a:t>
            </a:r>
            <a:r>
              <a:rPr lang="en-US" i="1" dirty="0">
                <a:latin typeface="Arial" charset="0"/>
              </a:rPr>
              <a:t>not yet at earliest developmental level </a:t>
            </a:r>
            <a:r>
              <a:rPr lang="en-US" dirty="0">
                <a:latin typeface="Arial" charset="0"/>
              </a:rPr>
              <a:t>bubble is not available in the infant/toddler instrument because that instrument begins with the reflexive stage which children typically evidence at birth. </a:t>
            </a:r>
          </a:p>
          <a:p>
            <a:pPr defTabSz="483306" eaLnBrk="1" hangingPunct="1">
              <a:spcBef>
                <a:spcPct val="0"/>
              </a:spcBef>
            </a:pPr>
            <a:endParaRPr lang="en-US" dirty="0">
              <a:latin typeface="Times New Roman" pitchFamily="-102" charset="0"/>
            </a:endParaRPr>
          </a:p>
        </p:txBody>
      </p:sp>
      <p:sp>
        <p:nvSpPr>
          <p:cNvPr id="5" name="Slide Number Placeholder 4"/>
          <p:cNvSpPr>
            <a:spLocks noGrp="1"/>
          </p:cNvSpPr>
          <p:nvPr>
            <p:ph type="sldNum" sz="quarter" idx="10"/>
          </p:nvPr>
        </p:nvSpPr>
        <p:spPr/>
        <p:txBody>
          <a:bodyPr/>
          <a:lstStyle/>
          <a:p>
            <a:fld id="{8ACC8AAF-899D-458E-AA58-D97BF4340CBD}" type="slidenum">
              <a:rPr lang="en-US" smtClean="0"/>
              <a:t>104</a:t>
            </a:fld>
            <a:endParaRPr lang="en-US"/>
          </a:p>
        </p:txBody>
      </p:sp>
    </p:spTree>
    <p:extLst>
      <p:ext uri="{BB962C8B-B14F-4D97-AF65-F5344CB8AC3E}">
        <p14:creationId xmlns:p14="http://schemas.microsoft.com/office/powerpoint/2010/main" val="833925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A846AAE8-0772-4906-93DB-12173DAFC763}" type="slidenum">
              <a:rPr lang="en-US" sz="1300"/>
              <a:pPr algn="r"/>
              <a:t>105</a:t>
            </a:fld>
            <a:endParaRPr lang="en-US" sz="1300"/>
          </a:p>
        </p:txBody>
      </p:sp>
      <p:sp>
        <p:nvSpPr>
          <p:cNvPr id="45061" name="Rectangle 2"/>
          <p:cNvSpPr>
            <a:spLocks noGrp="1" noRot="1" noChangeAspect="1" noChangeArrowheads="1" noTextEdit="1"/>
          </p:cNvSpPr>
          <p:nvPr>
            <p:ph type="sldImg"/>
          </p:nvPr>
        </p:nvSpPr>
        <p:spPr>
          <a:xfrm>
            <a:off x="817563" y="1524000"/>
            <a:ext cx="3325812" cy="2493963"/>
          </a:xfrm>
          <a:ln/>
        </p:spPr>
      </p:sp>
      <p:sp>
        <p:nvSpPr>
          <p:cNvPr id="45062" name="Rectangle 3"/>
          <p:cNvSpPr>
            <a:spLocks noGrp="1" noChangeArrowheads="1"/>
          </p:cNvSpPr>
          <p:nvPr>
            <p:ph type="body" idx="1"/>
          </p:nvPr>
        </p:nvSpPr>
        <p:spPr>
          <a:xfrm>
            <a:off x="975360" y="4560570"/>
            <a:ext cx="5364480" cy="4318874"/>
          </a:xfrm>
          <a:noFill/>
          <a:ln/>
        </p:spPr>
        <p:txBody>
          <a:bodyPr lIns="97572" tIns="48786" rIns="97572" bIns="48786"/>
          <a:lstStyle/>
          <a:p>
            <a:pPr eaLnBrk="1" hangingPunct="1">
              <a:spcBef>
                <a:spcPct val="0"/>
              </a:spcBef>
            </a:pPr>
            <a:r>
              <a:rPr lang="en-US" b="1" dirty="0">
                <a:latin typeface="Arial" pitchFamily="-111" charset="0"/>
                <a:ea typeface="ＭＳ Ｐゴシック" pitchFamily="-111" charset="-128"/>
              </a:rPr>
              <a:t>Script:</a:t>
            </a:r>
          </a:p>
          <a:p>
            <a:pPr eaLnBrk="1" hangingPunct="1">
              <a:spcBef>
                <a:spcPct val="0"/>
              </a:spcBef>
            </a:pPr>
            <a:r>
              <a:rPr lang="en-US" dirty="0">
                <a:latin typeface="Arial" charset="0"/>
              </a:rPr>
              <a:t>In the rare circumstance that a you are unable to rate a child on a specific measure, explain in detail the reason for a lack of rating in the box at the bottom of the page. </a:t>
            </a:r>
          </a:p>
          <a:p>
            <a:pPr eaLnBrk="1" hangingPunct="1">
              <a:spcBef>
                <a:spcPct val="0"/>
              </a:spcBef>
            </a:pPr>
            <a:r>
              <a:rPr lang="en-US" i="1" dirty="0">
                <a:latin typeface="Arial" charset="0"/>
              </a:rPr>
              <a:t>Unable to rate </a:t>
            </a:r>
            <a:r>
              <a:rPr lang="en-US" dirty="0">
                <a:latin typeface="Arial" charset="0"/>
              </a:rPr>
              <a:t>is only</a:t>
            </a:r>
            <a:r>
              <a:rPr lang="en-US" baseline="0" dirty="0">
                <a:latin typeface="Arial" charset="0"/>
              </a:rPr>
              <a:t> used or extended absences.</a:t>
            </a:r>
            <a:endParaRPr lang="en-US" dirty="0">
              <a:latin typeface="Arial" charset="0"/>
            </a:endParaRPr>
          </a:p>
        </p:txBody>
      </p:sp>
    </p:spTree>
    <p:extLst>
      <p:ext uri="{BB962C8B-B14F-4D97-AF65-F5344CB8AC3E}">
        <p14:creationId xmlns:p14="http://schemas.microsoft.com/office/powerpoint/2010/main" val="14192331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1524000"/>
            <a:ext cx="3306762" cy="2479675"/>
          </a:xfrm>
        </p:spPr>
      </p:sp>
      <p:sp>
        <p:nvSpPr>
          <p:cNvPr id="3" name="Notes Placeholder 2"/>
          <p:cNvSpPr>
            <a:spLocks noGrp="1"/>
          </p:cNvSpPr>
          <p:nvPr>
            <p:ph type="body" idx="1"/>
          </p:nvPr>
        </p:nvSpPr>
        <p:spPr/>
        <p:txBody>
          <a:bodyPr/>
          <a:lstStyle/>
          <a:p>
            <a:pPr eaLnBrk="1" hangingPunct="1">
              <a:spcBef>
                <a:spcPct val="0"/>
              </a:spcBef>
              <a:spcAft>
                <a:spcPts val="0"/>
              </a:spcAft>
            </a:pPr>
            <a:r>
              <a:rPr lang="en-US" b="1" dirty="0">
                <a:latin typeface="Arial" pitchFamily="-111" charset="0"/>
                <a:ea typeface="ＭＳ Ｐゴシック" pitchFamily="-111" charset="-128"/>
              </a:rPr>
              <a:t>Script:</a:t>
            </a:r>
          </a:p>
          <a:p>
            <a:pPr eaLnBrk="1" hangingPunct="1">
              <a:spcBef>
                <a:spcPct val="0"/>
              </a:spcBef>
              <a:spcAft>
                <a:spcPts val="0"/>
              </a:spcAft>
            </a:pPr>
            <a:r>
              <a:rPr lang="en-US" dirty="0">
                <a:latin typeface="Arial" charset="0"/>
                <a:ea typeface="ＭＳ Ｐゴシック" charset="0"/>
                <a:cs typeface="ＭＳ Ｐゴシック" charset="0"/>
              </a:rPr>
              <a:t>If you</a:t>
            </a:r>
            <a:r>
              <a:rPr lang="en-US" baseline="0" dirty="0">
                <a:latin typeface="Arial" charset="0"/>
                <a:ea typeface="ＭＳ Ｐゴシック" charset="0"/>
                <a:cs typeface="ＭＳ Ｐゴシック" charset="0"/>
              </a:rPr>
              <a:t> determine that a conditional measure is not used for documenting progress or planning for this child’s learning activities and supports</a:t>
            </a:r>
            <a:r>
              <a:rPr lang="en-US" dirty="0">
                <a:latin typeface="Arial" charset="0"/>
                <a:ea typeface="ＭＳ Ｐゴシック" charset="0"/>
                <a:cs typeface="ＭＳ Ｐゴシック" charset="0"/>
              </a:rPr>
              <a:t> there is an option in the top right corner</a:t>
            </a:r>
            <a:r>
              <a:rPr lang="en-US" baseline="0" dirty="0">
                <a:latin typeface="Arial" charset="0"/>
                <a:ea typeface="ＭＳ Ｐゴシック" charset="0"/>
                <a:cs typeface="ＭＳ Ｐゴシック" charset="0"/>
              </a:rPr>
              <a:t> for Conditional Measures.</a:t>
            </a:r>
          </a:p>
          <a:p>
            <a:pPr eaLnBrk="1" hangingPunct="1">
              <a:spcBef>
                <a:spcPct val="0"/>
              </a:spcBef>
              <a:spcAft>
                <a:spcPts val="0"/>
              </a:spcAft>
            </a:pPr>
            <a:endParaRPr lang="en-US" baseline="0" dirty="0">
              <a:latin typeface="Arial" charset="0"/>
              <a:ea typeface="ＭＳ Ｐゴシック" charset="0"/>
              <a:cs typeface="ＭＳ Ｐゴシック" charset="0"/>
            </a:endParaRPr>
          </a:p>
          <a:p>
            <a:pPr eaLnBrk="1" hangingPunct="1">
              <a:spcBef>
                <a:spcPct val="0"/>
              </a:spcBef>
              <a:spcAft>
                <a:spcPts val="0"/>
              </a:spcAft>
            </a:pPr>
            <a:r>
              <a:rPr lang="en-US" baseline="0" dirty="0">
                <a:latin typeface="Arial" charset="0"/>
                <a:ea typeface="ＭＳ Ｐゴシック" charset="0"/>
                <a:cs typeface="ＭＳ Ｐゴシック" charset="0"/>
              </a:rPr>
              <a:t>If the conditions are met the measures are required.</a:t>
            </a:r>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106</a:t>
            </a:fld>
            <a:endParaRPr lang="en-US"/>
          </a:p>
        </p:txBody>
      </p:sp>
    </p:spTree>
    <p:extLst>
      <p:ext uri="{BB962C8B-B14F-4D97-AF65-F5344CB8AC3E}">
        <p14:creationId xmlns:p14="http://schemas.microsoft.com/office/powerpoint/2010/main" val="35474360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524000"/>
            <a:ext cx="3306763" cy="2479675"/>
          </a:xfrm>
        </p:spPr>
      </p:sp>
      <p:sp>
        <p:nvSpPr>
          <p:cNvPr id="3" name="Notes Placeholder 2"/>
          <p:cNvSpPr>
            <a:spLocks noGrp="1"/>
          </p:cNvSpPr>
          <p:nvPr>
            <p:ph type="body" idx="1"/>
          </p:nvPr>
        </p:nvSpPr>
        <p:spPr/>
        <p:txBody>
          <a:bodyPr/>
          <a:lstStyle/>
          <a:p>
            <a:r>
              <a:rPr lang="en-US" b="1" dirty="0">
                <a:latin typeface="Arial" pitchFamily="-111" charset="0"/>
                <a:ea typeface="ＭＳ Ｐゴシック" pitchFamily="-111" charset="-128"/>
              </a:rPr>
              <a:t>Script:</a:t>
            </a:r>
          </a:p>
          <a:p>
            <a:r>
              <a:rPr lang="en-US" dirty="0"/>
              <a:t>Refer to the charts on Intro 4 and Intro 6 for more information.</a:t>
            </a:r>
          </a:p>
        </p:txBody>
      </p:sp>
      <p:sp>
        <p:nvSpPr>
          <p:cNvPr id="5" name="Slide Number Placeholder 4"/>
          <p:cNvSpPr>
            <a:spLocks noGrp="1"/>
          </p:cNvSpPr>
          <p:nvPr>
            <p:ph type="sldNum" sz="quarter" idx="10"/>
          </p:nvPr>
        </p:nvSpPr>
        <p:spPr/>
        <p:txBody>
          <a:bodyPr/>
          <a:lstStyle/>
          <a:p>
            <a:fld id="{8ACC8AAF-899D-458E-AA58-D97BF4340CBD}" type="slidenum">
              <a:rPr lang="en-US" smtClean="0"/>
              <a:t>107</a:t>
            </a:fld>
            <a:endParaRPr lang="en-US"/>
          </a:p>
        </p:txBody>
      </p:sp>
    </p:spTree>
    <p:extLst>
      <p:ext uri="{BB962C8B-B14F-4D97-AF65-F5344CB8AC3E}">
        <p14:creationId xmlns:p14="http://schemas.microsoft.com/office/powerpoint/2010/main" val="20661177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8BB60360-7C2C-434D-8658-F035B9A17C09}" type="slidenum">
              <a:rPr lang="en-US" sz="1300"/>
              <a:pPr algn="r"/>
              <a:t>108</a:t>
            </a:fld>
            <a:endParaRPr lang="en-US" sz="1300"/>
          </a:p>
        </p:txBody>
      </p:sp>
      <p:sp>
        <p:nvSpPr>
          <p:cNvPr id="47109" name="Rectangle 2"/>
          <p:cNvSpPr>
            <a:spLocks noGrp="1" noRot="1" noChangeAspect="1" noChangeArrowheads="1" noTextEdit="1"/>
          </p:cNvSpPr>
          <p:nvPr>
            <p:ph type="sldImg"/>
          </p:nvPr>
        </p:nvSpPr>
        <p:spPr>
          <a:xfrm>
            <a:off x="685800" y="1447800"/>
            <a:ext cx="3529013" cy="2646363"/>
          </a:xfrm>
          <a:ln/>
        </p:spPr>
      </p:sp>
      <p:sp>
        <p:nvSpPr>
          <p:cNvPr id="47110" name="Rectangle 3"/>
          <p:cNvSpPr>
            <a:spLocks noGrp="1" noChangeArrowheads="1"/>
          </p:cNvSpPr>
          <p:nvPr>
            <p:ph type="body" idx="1"/>
          </p:nvPr>
        </p:nvSpPr>
        <p:spPr>
          <a:xfrm>
            <a:off x="975360" y="4560570"/>
            <a:ext cx="5364480" cy="4318874"/>
          </a:xfrm>
          <a:noFill/>
          <a:ln/>
        </p:spPr>
        <p:txBody>
          <a:bodyPr lIns="97572" tIns="48786" rIns="97572" bIns="48786"/>
          <a:lstStyle/>
          <a:p>
            <a:pPr eaLnBrk="1" hangingPunct="1"/>
            <a:r>
              <a:rPr lang="en-US" b="1" dirty="0">
                <a:latin typeface="Arial" pitchFamily="-111" charset="0"/>
                <a:ea typeface="ＭＳ Ｐゴシック" pitchFamily="-111" charset="-128"/>
              </a:rPr>
              <a:t>Script:</a:t>
            </a:r>
          </a:p>
          <a:p>
            <a:pPr eaLnBrk="1" hangingPunct="1"/>
            <a:r>
              <a:rPr lang="en-US" dirty="0">
                <a:latin typeface="Arial" charset="0"/>
              </a:rPr>
              <a:t>The DRDP (2015) Preschool View instrument contains four measures for English Language Development.</a:t>
            </a:r>
          </a:p>
        </p:txBody>
      </p:sp>
    </p:spTree>
    <p:extLst>
      <p:ext uri="{BB962C8B-B14F-4D97-AF65-F5344CB8AC3E}">
        <p14:creationId xmlns:p14="http://schemas.microsoft.com/office/powerpoint/2010/main" val="12890973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5CD7936-F3F7-4271-A72D-F0D2A56456E4}" type="slidenum">
              <a:rPr lang="en-US" sz="1300"/>
              <a:pPr algn="r"/>
              <a:t>109</a:t>
            </a:fld>
            <a:endParaRPr lang="en-US" sz="1300"/>
          </a:p>
        </p:txBody>
      </p:sp>
      <p:sp>
        <p:nvSpPr>
          <p:cNvPr id="55300" name="Rectangle 7"/>
          <p:cNvSpPr txBox="1">
            <a:spLocks noGrp="1" noChangeArrowheads="1"/>
          </p:cNvSpPr>
          <p:nvPr/>
        </p:nvSpPr>
        <p:spPr bwMode="auto">
          <a:xfrm>
            <a:off x="4145280" y="9122807"/>
            <a:ext cx="3169920" cy="478393"/>
          </a:xfrm>
          <a:prstGeom prst="rect">
            <a:avLst/>
          </a:prstGeom>
          <a:noFill/>
          <a:ln w="9525">
            <a:noFill/>
            <a:miter lim="800000"/>
            <a:headEnd/>
            <a:tailEnd/>
          </a:ln>
        </p:spPr>
        <p:txBody>
          <a:bodyPr lIns="97572" tIns="48786" rIns="97572" bIns="48786" anchor="b"/>
          <a:lstStyle/>
          <a:p>
            <a:pPr algn="r" defTabSz="976681"/>
            <a:fld id="{1107A886-DD73-40AC-BC1F-C90058956F2B}" type="slidenum">
              <a:rPr lang="en-US" sz="1300">
                <a:latin typeface="Times New Roman" pitchFamily="-102" charset="0"/>
              </a:rPr>
              <a:pPr algn="r" defTabSz="976681"/>
              <a:t>109</a:t>
            </a:fld>
            <a:endParaRPr lang="en-US" sz="1300">
              <a:latin typeface="Times New Roman" pitchFamily="-102" charset="0"/>
            </a:endParaRPr>
          </a:p>
        </p:txBody>
      </p:sp>
      <p:sp>
        <p:nvSpPr>
          <p:cNvPr id="55301" name="Rectangle 2"/>
          <p:cNvSpPr>
            <a:spLocks noGrp="1" noRot="1" noChangeAspect="1" noChangeArrowheads="1" noTextEdit="1"/>
          </p:cNvSpPr>
          <p:nvPr>
            <p:ph type="sldImg"/>
          </p:nvPr>
        </p:nvSpPr>
        <p:spPr>
          <a:xfrm>
            <a:off x="723900" y="1524000"/>
            <a:ext cx="3419475" cy="2565400"/>
          </a:xfrm>
          <a:ln/>
        </p:spPr>
      </p:sp>
      <p:sp>
        <p:nvSpPr>
          <p:cNvPr id="55302" name="Rectangle 3"/>
          <p:cNvSpPr>
            <a:spLocks noGrp="1" noChangeArrowheads="1"/>
          </p:cNvSpPr>
          <p:nvPr>
            <p:ph type="body" idx="1"/>
          </p:nvPr>
        </p:nvSpPr>
        <p:spPr>
          <a:xfrm>
            <a:off x="975360" y="4560570"/>
            <a:ext cx="5364480" cy="4318874"/>
          </a:xfrm>
          <a:solidFill>
            <a:srgbClr val="FFFFFF"/>
          </a:solidFill>
          <a:ln/>
        </p:spPr>
        <p:txBody>
          <a:bodyPr lIns="97572" tIns="48786" rIns="97572" bIns="48786"/>
          <a:lstStyle/>
          <a:p>
            <a:pPr eaLnBrk="1" hangingPunct="1"/>
            <a:r>
              <a:rPr lang="en-US" b="1" dirty="0">
                <a:latin typeface="Arial" pitchFamily="-111" charset="0"/>
                <a:ea typeface="ＭＳ Ｐゴシック" pitchFamily="-111" charset="-128"/>
              </a:rPr>
              <a:t>Script:</a:t>
            </a:r>
          </a:p>
          <a:p>
            <a:pPr eaLnBrk="1" hangingPunct="1"/>
            <a:r>
              <a:rPr lang="en-US" dirty="0">
                <a:latin typeface="Arial" charset="0"/>
              </a:rPr>
              <a:t>The four English Language Development measures used for children learning English are:</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1 :</a:t>
            </a:r>
            <a:r>
              <a:rPr lang="en-US" dirty="0">
                <a:latin typeface="Arial" charset="0"/>
              </a:rPr>
              <a:t>Comprehension of English (Receptive English),</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2</a:t>
            </a:r>
            <a:r>
              <a:rPr lang="en-US" dirty="0">
                <a:latin typeface="Arial" charset="0"/>
              </a:rPr>
              <a:t>: Self expression in English (Expressive English),</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3</a:t>
            </a:r>
            <a:r>
              <a:rPr lang="en-US" dirty="0">
                <a:latin typeface="Arial" charset="0"/>
              </a:rPr>
              <a:t>: Understanding and response to English literacy activities, and</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4</a:t>
            </a:r>
            <a:r>
              <a:rPr lang="en-US" dirty="0">
                <a:latin typeface="Arial" charset="0"/>
              </a:rPr>
              <a:t>: Symbol, letter, and print knowledge in English</a:t>
            </a:r>
          </a:p>
          <a:p>
            <a:pPr eaLnBrk="1" hangingPunct="1"/>
            <a:endParaRPr lang="en-US" dirty="0">
              <a:latin typeface="Arial" charset="0"/>
            </a:endParaRPr>
          </a:p>
          <a:p>
            <a:pPr eaLnBrk="1" hangingPunct="1"/>
            <a:endParaRPr lang="en-US" dirty="0">
              <a:latin typeface="Arial"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109</a:t>
            </a:fld>
            <a:endParaRPr lang="en-US"/>
          </a:p>
        </p:txBody>
      </p:sp>
    </p:spTree>
    <p:extLst>
      <p:ext uri="{BB962C8B-B14F-4D97-AF65-F5344CB8AC3E}">
        <p14:creationId xmlns:p14="http://schemas.microsoft.com/office/powerpoint/2010/main" val="2043306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Rot="1" noChangeAspect="1" noChangeArrowheads="1" noTextEdit="1"/>
          </p:cNvSpPr>
          <p:nvPr>
            <p:ph type="sldImg"/>
          </p:nvPr>
        </p:nvSpPr>
        <p:spPr>
          <a:xfrm>
            <a:off x="609600" y="1566863"/>
            <a:ext cx="3306763" cy="2479675"/>
          </a:xfrm>
          <a:ln/>
        </p:spPr>
      </p:sp>
      <p:sp>
        <p:nvSpPr>
          <p:cNvPr id="189444" name="Rectangle 3"/>
          <p:cNvSpPr>
            <a:spLocks noGrp="1" noChangeArrowheads="1"/>
          </p:cNvSpPr>
          <p:nvPr>
            <p:ph type="body" idx="1"/>
          </p:nvPr>
        </p:nvSpPr>
        <p:spPr>
          <a:noFill/>
          <a:ln/>
        </p:spPr>
        <p:txBody>
          <a:bodyPr/>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dirty="0">
                <a:latin typeface="Arial" pitchFamily="-65" charset="0"/>
                <a:ea typeface="ＭＳ Ｐゴシック" pitchFamily="-65" charset="-128"/>
                <a:cs typeface="Arial" pitchFamily="-65" charset="0"/>
              </a:rPr>
              <a:t>We have provided everyone with copies of the appropriate guidelines. The</a:t>
            </a:r>
            <a:r>
              <a:rPr lang="en-US" baseline="0" dirty="0">
                <a:latin typeface="Arial" pitchFamily="-65" charset="0"/>
                <a:ea typeface="ＭＳ Ｐゴシック" pitchFamily="-65" charset="-128"/>
                <a:cs typeface="Arial" pitchFamily="-65" charset="0"/>
              </a:rPr>
              <a:t> guidelines b</a:t>
            </a:r>
            <a:r>
              <a:rPr lang="en-US" dirty="0">
                <a:latin typeface="Arial" pitchFamily="-65" charset="0"/>
                <a:ea typeface="ＭＳ Ｐゴシック" pitchFamily="-65" charset="-128"/>
                <a:cs typeface="Arial" pitchFamily="-65" charset="0"/>
              </a:rPr>
              <a:t>ring together information that program administrators and teaching staff can use to prepare appropriate learning environments for children.</a:t>
            </a:r>
          </a:p>
          <a:p>
            <a:pPr eaLnBrk="1" hangingPunct="1">
              <a:spcBef>
                <a:spcPct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a:t>
            </a:fld>
            <a:endParaRPr lang="en-US"/>
          </a:p>
        </p:txBody>
      </p:sp>
    </p:spTree>
    <p:extLst>
      <p:ext uri="{BB962C8B-B14F-4D97-AF65-F5344CB8AC3E}">
        <p14:creationId xmlns:p14="http://schemas.microsoft.com/office/powerpoint/2010/main" val="39834250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pitchFamily="-111" charset="0"/>
                <a:ea typeface="ＭＳ Ｐゴシック" pitchFamily="-111" charset="-128"/>
              </a:rPr>
              <a:t>Script:</a:t>
            </a:r>
          </a:p>
          <a:p>
            <a:r>
              <a:rPr lang="en-US" dirty="0"/>
              <a:t>When</a:t>
            </a:r>
            <a:r>
              <a:rPr lang="en-US" baseline="0" dirty="0"/>
              <a:t> completing the child record sheet inside of </a:t>
            </a:r>
            <a:r>
              <a:rPr lang="en-US" baseline="0" dirty="0" err="1"/>
              <a:t>DRDPtech</a:t>
            </a:r>
            <a:r>
              <a:rPr lang="en-US" baseline="0" dirty="0"/>
              <a:t>. It is important to answer question number 13 correctly. If you answer Yes, another language other than English is spoken in the child’s home, the ELD measures will be available. If you select NO, the ELD measures will be marked NA.</a:t>
            </a:r>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110</a:t>
            </a:fld>
            <a:endParaRPr lang="en-US"/>
          </a:p>
        </p:txBody>
      </p:sp>
    </p:spTree>
    <p:extLst>
      <p:ext uri="{BB962C8B-B14F-4D97-AF65-F5344CB8AC3E}">
        <p14:creationId xmlns:p14="http://schemas.microsoft.com/office/powerpoint/2010/main" val="41420065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Rot="1" noChangeAspect="1" noChangeArrowheads="1" noTextEdit="1"/>
          </p:cNvSpPr>
          <p:nvPr>
            <p:ph type="sldImg"/>
          </p:nvPr>
        </p:nvSpPr>
        <p:spPr>
          <a:xfrm>
            <a:off x="609600" y="1566863"/>
            <a:ext cx="3306763" cy="2479675"/>
          </a:xfrm>
          <a:ln/>
        </p:spPr>
      </p:sp>
      <p:sp>
        <p:nvSpPr>
          <p:cNvPr id="16388" name="Rectangle 3"/>
          <p:cNvSpPr>
            <a:spLocks noGrp="1" noChangeArrowheads="1"/>
          </p:cNvSpPr>
          <p:nvPr>
            <p:ph type="body" idx="1"/>
          </p:nvPr>
        </p:nvSpPr>
        <p:spPr>
          <a:noFill/>
          <a:ln/>
        </p:spPr>
        <p:txBody>
          <a:bodyPr/>
          <a:lstStyle/>
          <a:p>
            <a:pPr eaLnBrk="1" hangingPunct="1"/>
            <a:r>
              <a:rPr lang="en-US" b="1" dirty="0">
                <a:latin typeface="Arial" pitchFamily="-111" charset="0"/>
                <a:ea typeface="ＭＳ Ｐゴシック" pitchFamily="-111" charset="-128"/>
              </a:rPr>
              <a:t>Script:</a:t>
            </a:r>
          </a:p>
          <a:p>
            <a:pPr eaLnBrk="1" hangingPunct="1">
              <a:spcBef>
                <a:spcPts val="0"/>
              </a:spcBef>
            </a:pPr>
            <a:r>
              <a:rPr lang="en-US" dirty="0">
                <a:latin typeface="Arial" charset="0"/>
              </a:rPr>
              <a:t>On</a:t>
            </a:r>
            <a:r>
              <a:rPr lang="en-US" baseline="0" dirty="0">
                <a:latin typeface="Arial" charset="0"/>
              </a:rPr>
              <a:t> Intro 10. Question #12 gives directions on when to use the ELD measures.</a:t>
            </a:r>
          </a:p>
          <a:p>
            <a:pPr eaLnBrk="1" hangingPunct="1">
              <a:spcBef>
                <a:spcPts val="0"/>
              </a:spcBef>
            </a:pPr>
            <a:endParaRPr lang="en-US" dirty="0">
              <a:latin typeface="Arial" charset="0"/>
            </a:endParaRPr>
          </a:p>
          <a:p>
            <a:pPr eaLnBrk="1" hangingPunct="1">
              <a:spcBef>
                <a:spcPts val="0"/>
              </a:spcBef>
            </a:pPr>
            <a:r>
              <a:rPr lang="en-US" baseline="0" dirty="0">
                <a:latin typeface="Arial" charset="0"/>
              </a:rPr>
              <a:t>If another language other than English is spoken in the child’s home, the ELD measures must be completed for preschool age children. </a:t>
            </a:r>
            <a:endParaRPr lang="en-US" dirty="0">
              <a:latin typeface="Arial"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111</a:t>
            </a:fld>
            <a:endParaRPr lang="en-US"/>
          </a:p>
        </p:txBody>
      </p:sp>
    </p:spTree>
    <p:extLst>
      <p:ext uri="{BB962C8B-B14F-4D97-AF65-F5344CB8AC3E}">
        <p14:creationId xmlns:p14="http://schemas.microsoft.com/office/powerpoint/2010/main" val="9939686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pitchFamily="-111" charset="0"/>
                <a:ea typeface="ＭＳ Ｐゴシック" pitchFamily="-111" charset="-128"/>
              </a:rPr>
              <a:t>Script:</a:t>
            </a:r>
          </a:p>
          <a:p>
            <a:r>
              <a:rPr lang="en-US" dirty="0"/>
              <a:t>There are two new developmental levels for all of the ELD measures. The  descriptors in the first two levels (Discovering language and Discovering English) refers to the child's use of</a:t>
            </a:r>
            <a:r>
              <a:rPr lang="en-US" baseline="0" dirty="0"/>
              <a:t> their home language.</a:t>
            </a:r>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112</a:t>
            </a:fld>
            <a:endParaRPr lang="en-US"/>
          </a:p>
        </p:txBody>
      </p:sp>
    </p:spTree>
    <p:extLst>
      <p:ext uri="{BB962C8B-B14F-4D97-AF65-F5344CB8AC3E}">
        <p14:creationId xmlns:p14="http://schemas.microsoft.com/office/powerpoint/2010/main" val="26008594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609600" y="1566863"/>
            <a:ext cx="3306763" cy="2479675"/>
          </a:xfrm>
          <a:ln/>
        </p:spPr>
      </p:sp>
      <p:sp>
        <p:nvSpPr>
          <p:cNvPr id="156675" name="Notes Placeholder 2"/>
          <p:cNvSpPr>
            <a:spLocks noGrp="1"/>
          </p:cNvSpPr>
          <p:nvPr>
            <p:ph type="body" idx="1"/>
          </p:nvPr>
        </p:nvSpPr>
        <p:spPr>
          <a:xfrm>
            <a:off x="838200" y="4560888"/>
            <a:ext cx="556260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latin typeface="Arial" pitchFamily="-111" charset="0"/>
                <a:ea typeface="ＭＳ Ｐゴシック" pitchFamily="-111" charset="-128"/>
              </a:rPr>
              <a:t>Script:</a:t>
            </a:r>
          </a:p>
          <a:p>
            <a:pPr>
              <a:spcBef>
                <a:spcPts val="0"/>
              </a:spcBef>
            </a:pPr>
            <a:r>
              <a:rPr lang="en-US" dirty="0">
                <a:latin typeface="Arial" charset="0"/>
                <a:ea typeface="ＭＳ Ｐゴシック" charset="0"/>
                <a:cs typeface="ＭＳ Ｐゴシック" charset="0"/>
              </a:rPr>
              <a:t>In your folder is a handout, Assessing Children Who are Dual Language Learners, </a:t>
            </a:r>
            <a:r>
              <a:rPr lang="en-US" baseline="0" dirty="0">
                <a:latin typeface="Arial" charset="0"/>
                <a:ea typeface="ＭＳ Ｐゴシック" charset="0"/>
                <a:cs typeface="ＭＳ Ｐゴシック" charset="0"/>
              </a:rPr>
              <a:t>which explores</a:t>
            </a:r>
            <a:r>
              <a:rPr lang="en-US" dirty="0">
                <a:latin typeface="Arial" charset="0"/>
                <a:ea typeface="ＭＳ Ｐゴシック" charset="0"/>
                <a:cs typeface="ＭＳ Ｐゴシック" charset="0"/>
              </a:rPr>
              <a:t> code switching.</a:t>
            </a:r>
          </a:p>
          <a:p>
            <a:pPr>
              <a:spcBef>
                <a:spcPts val="0"/>
              </a:spcBef>
            </a:pPr>
            <a:r>
              <a:rPr lang="en-US" dirty="0">
                <a:latin typeface="Arial" charset="0"/>
                <a:ea typeface="ＭＳ Ｐゴシック" charset="0"/>
                <a:cs typeface="ＭＳ Ｐゴシック" charset="0"/>
              </a:rPr>
              <a:t>Give</a:t>
            </a:r>
            <a:r>
              <a:rPr lang="en-US" baseline="0" dirty="0">
                <a:latin typeface="Arial" charset="0"/>
                <a:ea typeface="ＭＳ Ｐゴシック" charset="0"/>
                <a:cs typeface="ＭＳ Ｐゴシック" charset="0"/>
              </a:rPr>
              <a:t> teachers time to read the handout (8-10) minutes and circle what is important to them.</a:t>
            </a:r>
          </a:p>
          <a:p>
            <a:pPr>
              <a:spcBef>
                <a:spcPts val="0"/>
              </a:spcBef>
            </a:pPr>
            <a:endParaRPr lang="en-US" baseline="0" dirty="0">
              <a:latin typeface="Arial" charset="0"/>
              <a:ea typeface="ＭＳ Ｐゴシック" charset="0"/>
              <a:cs typeface="ＭＳ Ｐゴシック" charset="0"/>
            </a:endParaRPr>
          </a:p>
          <a:p>
            <a:pPr>
              <a:spcBef>
                <a:spcPts val="0"/>
              </a:spcBef>
            </a:pPr>
            <a:r>
              <a:rPr lang="en-US" dirty="0">
                <a:latin typeface="Arial" charset="0"/>
                <a:ea typeface="ＭＳ Ｐゴシック" charset="0"/>
                <a:cs typeface="ＭＳ Ｐゴシック" charset="0"/>
              </a:rPr>
              <a:t>What are some things that stood out to you from the handout?</a:t>
            </a:r>
          </a:p>
          <a:p>
            <a:pPr>
              <a:spcBef>
                <a:spcPts val="0"/>
              </a:spcBef>
            </a:pPr>
            <a:endParaRPr lang="en-US" b="1" dirty="0">
              <a:latin typeface="Arial" charset="0"/>
              <a:ea typeface="ＭＳ Ｐゴシック" charset="0"/>
              <a:cs typeface="ＭＳ Ｐゴシック" charset="0"/>
            </a:endParaRPr>
          </a:p>
          <a:p>
            <a:pPr>
              <a:spcBef>
                <a:spcPts val="0"/>
              </a:spcBef>
            </a:pPr>
            <a:r>
              <a:rPr lang="en-US" b="1" dirty="0">
                <a:latin typeface="Arial" charset="0"/>
                <a:ea typeface="ＭＳ Ｐゴシック" charset="0"/>
                <a:cs typeface="ＭＳ Ｐゴシック" charset="0"/>
              </a:rPr>
              <a:t>Trainer Note:</a:t>
            </a:r>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a:latin typeface="Arial" charset="0"/>
                <a:ea typeface="ＭＳ Ｐゴシック" charset="0"/>
                <a:cs typeface="ＭＳ Ｐゴシック" charset="0"/>
              </a:rPr>
              <a:t>Use chart paper to chart responses about Code Switching.</a:t>
            </a:r>
            <a:endParaRPr lang="en-US" dirty="0">
              <a:latin typeface="Arial" charset="0"/>
              <a:ea typeface="ＭＳ Ｐゴシック" charset="0"/>
              <a:cs typeface="ＭＳ Ｐゴシック" charset="0"/>
            </a:endParaRPr>
          </a:p>
          <a:p>
            <a:pPr>
              <a:spcBef>
                <a:spcPts val="0"/>
              </a:spcBef>
            </a:pPr>
            <a:endParaRPr lang="en-US" b="1"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113</a:t>
            </a:fld>
            <a:endParaRPr lang="en-US"/>
          </a:p>
        </p:txBody>
      </p:sp>
    </p:spTree>
    <p:extLst>
      <p:ext uri="{BB962C8B-B14F-4D97-AF65-F5344CB8AC3E}">
        <p14:creationId xmlns:p14="http://schemas.microsoft.com/office/powerpoint/2010/main" val="17378588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609600" y="1566863"/>
            <a:ext cx="3306763" cy="2479675"/>
          </a:xfrm>
          <a:ln/>
        </p:spPr>
      </p:sp>
      <p:sp>
        <p:nvSpPr>
          <p:cNvPr id="158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itchFamily="-111" charset="0"/>
                <a:ea typeface="ＭＳ Ｐゴシック" pitchFamily="-111" charset="-128"/>
              </a:rPr>
              <a:t>Script:</a:t>
            </a:r>
          </a:p>
          <a:p>
            <a:r>
              <a:rPr lang="en-US" dirty="0">
                <a:latin typeface="Arial" charset="0"/>
                <a:ea typeface="ＭＳ Ｐゴシック" charset="0"/>
                <a:cs typeface="ＭＳ Ｐゴシック" charset="0"/>
              </a:rPr>
              <a:t>What we observed the children doing is code switching. What is code switching?</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Typical of dual language development</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Use of multiple languages in one conversation</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Uses grammatical rules of each language-of course at the three and four year old level!</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Influenced by context and purpose</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114</a:t>
            </a:fld>
            <a:endParaRPr lang="en-US"/>
          </a:p>
        </p:txBody>
      </p:sp>
    </p:spTree>
    <p:extLst>
      <p:ext uri="{BB962C8B-B14F-4D97-AF65-F5344CB8AC3E}">
        <p14:creationId xmlns:p14="http://schemas.microsoft.com/office/powerpoint/2010/main" val="2677855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Slide Image Placeholder 1"/>
          <p:cNvSpPr>
            <a:spLocks noGrp="1" noRot="1" noChangeAspect="1" noTextEdit="1"/>
          </p:cNvSpPr>
          <p:nvPr>
            <p:ph type="sldImg"/>
          </p:nvPr>
        </p:nvSpPr>
        <p:spPr>
          <a:xfrm>
            <a:off x="715963" y="1371600"/>
            <a:ext cx="3427412" cy="2570163"/>
          </a:xfrm>
          <a:ln/>
        </p:spPr>
      </p:sp>
      <p:sp>
        <p:nvSpPr>
          <p:cNvPr id="57349" name="Notes Placeholder 2"/>
          <p:cNvSpPr>
            <a:spLocks noGrp="1"/>
          </p:cNvSpPr>
          <p:nvPr>
            <p:ph type="body" idx="1"/>
          </p:nvPr>
        </p:nvSpPr>
        <p:spPr>
          <a:xfrm>
            <a:off x="990600" y="4370825"/>
            <a:ext cx="5364480" cy="4318874"/>
          </a:xfrm>
          <a:noFill/>
          <a:ln/>
        </p:spPr>
        <p:txBody>
          <a:bodyPr lIns="97572" tIns="48786" rIns="97572" bIns="48786"/>
          <a:lstStyle/>
          <a:p>
            <a:pPr eaLnBrk="1" hangingPunct="1"/>
            <a:r>
              <a:rPr lang="en-US" b="1" dirty="0">
                <a:latin typeface="Arial" pitchFamily="-111" charset="0"/>
                <a:ea typeface="ＭＳ Ｐゴシック" pitchFamily="-111" charset="-128"/>
              </a:rPr>
              <a:t>Script:</a:t>
            </a:r>
          </a:p>
          <a:p>
            <a:pPr eaLnBrk="1" hangingPunct="1">
              <a:spcBef>
                <a:spcPts val="0"/>
              </a:spcBef>
            </a:pPr>
            <a:r>
              <a:rPr lang="en-US" sz="1400" dirty="0">
                <a:latin typeface="Arial" charset="0"/>
              </a:rPr>
              <a:t>The Language and Literacy Development measures are used to assess progress in developing foundational language and literacy skills. These measures are used with all children. Children who are dual language learners may demonstrate mastery in their home language, in English, or in both. This is true not only for Language and Literacy Development, but for all other domains as well, except for the English Language Development domain.</a:t>
            </a:r>
          </a:p>
          <a:p>
            <a:pPr eaLnBrk="1" hangingPunct="1">
              <a:spcBef>
                <a:spcPts val="0"/>
              </a:spcBef>
            </a:pPr>
            <a:endParaRPr lang="en-US" sz="1400" dirty="0">
              <a:latin typeface="Arial" charset="0"/>
            </a:endParaRPr>
          </a:p>
          <a:p>
            <a:pPr eaLnBrk="1" hangingPunct="1">
              <a:spcBef>
                <a:spcPts val="0"/>
              </a:spcBef>
            </a:pPr>
            <a:r>
              <a:rPr lang="en-US" sz="1400" dirty="0">
                <a:latin typeface="Arial" charset="0"/>
              </a:rPr>
              <a:t>The four English Language Development measures are used to document and assess progress in learning to communicate in English. These four measures are used if another language other than English is spoken in the child’s home. </a:t>
            </a:r>
          </a:p>
          <a:p>
            <a:pPr eaLnBrk="1" hangingPunct="1">
              <a:spcBef>
                <a:spcPts val="0"/>
              </a:spcBef>
            </a:pPr>
            <a:endParaRPr lang="en-US" sz="1400" dirty="0">
              <a:latin typeface="Arial" charset="0"/>
            </a:endParaRPr>
          </a:p>
          <a:p>
            <a:pPr defTabSz="966612" eaLnBrk="1" hangingPunct="1">
              <a:spcBef>
                <a:spcPts val="0"/>
              </a:spcBef>
              <a:defRPr/>
            </a:pPr>
            <a:r>
              <a:rPr lang="en-US" sz="1400" dirty="0">
                <a:latin typeface="Arial" pitchFamily="-102" charset="0"/>
                <a:ea typeface="ＭＳ Ｐゴシック" pitchFamily="-102" charset="-128"/>
                <a:cs typeface="+mn-cs"/>
              </a:rPr>
              <a:t>Communication in </a:t>
            </a:r>
            <a:r>
              <a:rPr lang="en-US" sz="1400" i="1" dirty="0">
                <a:latin typeface="Arial" pitchFamily="-102" charset="0"/>
                <a:ea typeface="ＭＳ Ｐゴシック" pitchFamily="-102" charset="-128"/>
                <a:cs typeface="+mn-cs"/>
              </a:rPr>
              <a:t>all </a:t>
            </a:r>
            <a:r>
              <a:rPr lang="en-US" sz="1400" dirty="0">
                <a:latin typeface="Arial" pitchFamily="-102" charset="0"/>
                <a:ea typeface="ＭＳ Ｐゴシック" pitchFamily="-102" charset="-128"/>
                <a:cs typeface="+mn-cs"/>
              </a:rPr>
              <a:t>languages the child uses should be considered when collecting documentation and completing the measures in all domains.</a:t>
            </a:r>
          </a:p>
          <a:p>
            <a:pPr marL="241653" indent="-241653" defTabSz="966612" eaLnBrk="1" hangingPunct="1">
              <a:spcBef>
                <a:spcPts val="0"/>
              </a:spcBef>
              <a:defRPr/>
            </a:pPr>
            <a:endParaRPr lang="en-US" sz="1400" dirty="0">
              <a:latin typeface="Arial" pitchFamily="-102" charset="0"/>
              <a:ea typeface="ＭＳ Ｐゴシック" pitchFamily="-102" charset="-128"/>
              <a:cs typeface="+mn-cs"/>
            </a:endParaRPr>
          </a:p>
          <a:p>
            <a:pPr defTabSz="966612" eaLnBrk="1" hangingPunct="1">
              <a:spcBef>
                <a:spcPts val="0"/>
              </a:spcBef>
              <a:defRPr/>
            </a:pPr>
            <a:r>
              <a:rPr lang="en-US" sz="1400" dirty="0">
                <a:latin typeface="Arial" pitchFamily="-102" charset="0"/>
                <a:ea typeface="ＭＳ Ｐゴシック" pitchFamily="-102" charset="-128"/>
                <a:cs typeface="+mn-cs"/>
              </a:rPr>
              <a:t>Refer to Intro 6 and the appendices for more information on Assessing Dual Language Learners </a:t>
            </a:r>
            <a:endParaRPr lang="en-US" sz="1400" dirty="0">
              <a:latin typeface="Arial" charset="0"/>
            </a:endParaRPr>
          </a:p>
          <a:p>
            <a:pPr marL="241653" indent="-241653" eaLnBrk="1" hangingPunct="1"/>
            <a:endParaRPr lang="en-US" dirty="0">
              <a:latin typeface="Arial" charset="0"/>
            </a:endParaRPr>
          </a:p>
          <a:p>
            <a:pPr marL="241653" indent="-241653" eaLnBrk="1" hangingPunct="1"/>
            <a:endParaRPr lang="en-US" dirty="0">
              <a:latin typeface="Arial"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115</a:t>
            </a:fld>
            <a:endParaRPr lang="en-US" dirty="0"/>
          </a:p>
        </p:txBody>
      </p:sp>
    </p:spTree>
    <p:extLst>
      <p:ext uri="{BB962C8B-B14F-4D97-AF65-F5344CB8AC3E}">
        <p14:creationId xmlns:p14="http://schemas.microsoft.com/office/powerpoint/2010/main" val="16936664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95939" name="Rectangle 3"/>
          <p:cNvSpPr>
            <a:spLocks noGrp="1" noChangeArrowheads="1"/>
          </p:cNvSpPr>
          <p:nvPr>
            <p:ph type="body" idx="1"/>
          </p:nvPr>
        </p:nvSpPr>
        <p:spPr>
          <a:solidFill>
            <a:srgbClr val="FFFFFF"/>
          </a:solidFill>
          <a:ln/>
        </p:spPr>
        <p:txBody>
          <a:bodyPr/>
          <a:lstStyle/>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116</a:t>
            </a:fld>
            <a:endParaRPr lang="en-US"/>
          </a:p>
        </p:txBody>
      </p:sp>
    </p:spTree>
    <p:extLst>
      <p:ext uri="{BB962C8B-B14F-4D97-AF65-F5344CB8AC3E}">
        <p14:creationId xmlns:p14="http://schemas.microsoft.com/office/powerpoint/2010/main" val="5563682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09600" y="1566863"/>
            <a:ext cx="3306763" cy="2479675"/>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latin typeface="Arial" pitchFamily="-65" charset="0"/>
                <a:ea typeface="ＭＳ Ｐゴシック" pitchFamily="-65" charset="-128"/>
                <a:cs typeface="Arial" pitchFamily="-65" charset="0"/>
              </a:rPr>
              <a:t>Activity: Completing a Developmental Profile </a:t>
            </a:r>
          </a:p>
          <a:p>
            <a:pPr eaLnBrk="1" hangingPunct="1"/>
            <a:endParaRPr lang="en-US" dirty="0">
              <a:latin typeface="Arial" pitchFamily="-65" charset="0"/>
              <a:ea typeface="ＭＳ Ｐゴシック" pitchFamily="-65" charset="-128"/>
              <a:cs typeface="Arial" pitchFamily="-65" charset="0"/>
            </a:endParaRPr>
          </a:p>
          <a:p>
            <a:pPr eaLnBrk="1" hangingPunct="1">
              <a:spcBef>
                <a:spcPct val="0"/>
              </a:spcBef>
            </a:pPr>
            <a:endParaRPr lang="en-US" dirty="0">
              <a:latin typeface="Arial"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117</a:t>
            </a:fld>
            <a:endParaRPr lang="en-US"/>
          </a:p>
        </p:txBody>
      </p:sp>
    </p:spTree>
    <p:extLst>
      <p:ext uri="{BB962C8B-B14F-4D97-AF65-F5344CB8AC3E}">
        <p14:creationId xmlns:p14="http://schemas.microsoft.com/office/powerpoint/2010/main" val="7365383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xfrm>
            <a:off x="647700" y="1393825"/>
            <a:ext cx="3495675" cy="2622550"/>
          </a:xfrm>
          <a:solidFill>
            <a:srgbClr val="FFFFFF"/>
          </a:solidFill>
          <a:ln/>
        </p:spPr>
      </p:sp>
      <p:sp>
        <p:nvSpPr>
          <p:cNvPr id="286723" name="Rectangle 3"/>
          <p:cNvSpPr>
            <a:spLocks noGrp="1" noChangeArrowheads="1"/>
          </p:cNvSpPr>
          <p:nvPr>
            <p:ph type="body" idx="1"/>
          </p:nvPr>
        </p:nvSpPr>
        <p:spPr>
          <a:solidFill>
            <a:srgbClr val="FFFFFF"/>
          </a:solidFill>
          <a:ln/>
        </p:spPr>
        <p:txBody>
          <a:bodyPr/>
          <a:lstStyle/>
          <a:p>
            <a:pPr eaLnBrk="1" hangingPunct="1"/>
            <a:endParaRPr lang="en-US">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118</a:t>
            </a:fld>
            <a:endParaRPr lang="en-US"/>
          </a:p>
        </p:txBody>
      </p:sp>
    </p:spTree>
    <p:extLst>
      <p:ext uri="{BB962C8B-B14F-4D97-AF65-F5344CB8AC3E}">
        <p14:creationId xmlns:p14="http://schemas.microsoft.com/office/powerpoint/2010/main" val="9045088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xfrm>
            <a:off x="677863" y="1447800"/>
            <a:ext cx="3465512" cy="2598738"/>
          </a:xfrm>
          <a:solidFill>
            <a:srgbClr val="FFFFFF"/>
          </a:solidFill>
          <a:ln/>
        </p:spPr>
      </p:sp>
      <p:sp>
        <p:nvSpPr>
          <p:cNvPr id="287747"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spcBef>
                <a:spcPts val="0"/>
              </a:spcBef>
            </a:pPr>
            <a:r>
              <a:rPr lang="en-US" dirty="0">
                <a:latin typeface="Arial" pitchFamily="-65" charset="0"/>
                <a:ea typeface="ＭＳ Ｐゴシック" pitchFamily="-65" charset="-128"/>
                <a:cs typeface="Arial" pitchFamily="-65" charset="0"/>
              </a:rPr>
              <a:t>A progress form is used during parent conferences to describe children’s development and growth.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progress form provides a review of the child’s strengths, areas that need improvement, and goals for developmental growth in the program and at home.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information teachers write on the form is based on the DRDP, observations, work samples, and other evidence from the child’s portfolio, as well as information provided by parents. </a:t>
            </a:r>
          </a:p>
        </p:txBody>
      </p:sp>
      <p:sp>
        <p:nvSpPr>
          <p:cNvPr id="2" name="Slide Number Placeholder 1"/>
          <p:cNvSpPr>
            <a:spLocks noGrp="1"/>
          </p:cNvSpPr>
          <p:nvPr>
            <p:ph type="sldNum" sz="quarter" idx="10"/>
          </p:nvPr>
        </p:nvSpPr>
        <p:spPr/>
        <p:txBody>
          <a:bodyPr/>
          <a:lstStyle/>
          <a:p>
            <a:fld id="{8ACC8AAF-899D-458E-AA58-D97BF4340CBD}" type="slidenum">
              <a:rPr lang="en-US" smtClean="0"/>
              <a:t>119</a:t>
            </a:fld>
            <a:endParaRPr lang="en-US"/>
          </a:p>
        </p:txBody>
      </p:sp>
    </p:spTree>
    <p:extLst>
      <p:ext uri="{BB962C8B-B14F-4D97-AF65-F5344CB8AC3E}">
        <p14:creationId xmlns:p14="http://schemas.microsoft.com/office/powerpoint/2010/main" val="4310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xfrm>
            <a:off x="609600" y="1566863"/>
            <a:ext cx="3306763" cy="2479675"/>
          </a:xfrm>
          <a:ln/>
        </p:spPr>
      </p:sp>
      <p:sp>
        <p:nvSpPr>
          <p:cNvPr id="3" name="Notes Placeholder 2"/>
          <p:cNvSpPr>
            <a:spLocks noGrp="1"/>
          </p:cNvSpPr>
          <p:nvPr>
            <p:ph type="body" idx="1"/>
          </p:nvPr>
        </p:nvSpPr>
        <p:spPr/>
        <p:txBody>
          <a:bodyPr/>
          <a:lstStyle/>
          <a:p>
            <a:pPr>
              <a:defRPr/>
            </a:pPr>
            <a:r>
              <a:rPr lang="en-US" b="1" dirty="0">
                <a:latin typeface="Arial" pitchFamily="-65" charset="0"/>
                <a:ea typeface="ＭＳ Ｐゴシック" pitchFamily="-65" charset="-128"/>
                <a:cs typeface="Arial" pitchFamily="-65" charset="0"/>
              </a:rPr>
              <a:t>Script:</a:t>
            </a:r>
          </a:p>
          <a:p>
            <a:pPr>
              <a:defRPr/>
            </a:pPr>
            <a:r>
              <a:rPr lang="en-US" dirty="0"/>
              <a:t>There are three program guideline publications</a:t>
            </a:r>
            <a:r>
              <a:rPr lang="en-US" baseline="0" dirty="0"/>
              <a:t> </a:t>
            </a:r>
            <a:r>
              <a:rPr lang="en-US" dirty="0"/>
              <a:t>from the California Department of Education:</a:t>
            </a:r>
          </a:p>
          <a:p>
            <a:pPr marL="228600" indent="-228600">
              <a:buFontTx/>
              <a:buAutoNum type="arabicPeriod"/>
              <a:defRPr/>
            </a:pPr>
            <a:r>
              <a:rPr lang="en-US" dirty="0"/>
              <a:t>The Guidelines for Early Learning in Child Care Home Settings </a:t>
            </a:r>
          </a:p>
          <a:p>
            <a:pPr marL="228600" indent="-228600">
              <a:buFontTx/>
              <a:buAutoNum type="arabicPeriod"/>
              <a:defRPr/>
            </a:pPr>
            <a:r>
              <a:rPr lang="en-US" dirty="0"/>
              <a:t> Infant /Toddler Learning and Development Program Guidelines </a:t>
            </a:r>
          </a:p>
          <a:p>
            <a:pPr marL="228600" indent="-228600">
              <a:buFontTx/>
              <a:buAutoNum type="arabicPeriod"/>
              <a:defRPr/>
            </a:pPr>
            <a:r>
              <a:rPr lang="en-US" dirty="0"/>
              <a:t>California Preschool Program Guidelines </a:t>
            </a:r>
          </a:p>
          <a:p>
            <a:pPr marL="0" indent="0">
              <a:buFontTx/>
              <a:buNone/>
              <a:defRPr/>
            </a:pPr>
            <a:endParaRPr lang="en-US" dirty="0"/>
          </a:p>
          <a:p>
            <a:pPr marL="0" indent="0">
              <a:buFontTx/>
              <a:buNone/>
              <a:defRPr/>
            </a:pPr>
            <a:r>
              <a:rPr lang="en-US" b="1" dirty="0"/>
              <a:t>Trainer Notes:</a:t>
            </a:r>
          </a:p>
          <a:p>
            <a:pPr marL="0" indent="0">
              <a:buFontTx/>
              <a:buNone/>
              <a:defRPr/>
            </a:pPr>
            <a:r>
              <a:rPr lang="en-US" dirty="0"/>
              <a:t>This section is for training your site administrators, not teachers.</a:t>
            </a:r>
          </a:p>
          <a:p>
            <a:pPr marL="228600" indent="-228600">
              <a:buFontTx/>
              <a:buAutoNum type="arabicPeriod"/>
              <a:defRPr/>
            </a:pPr>
            <a:endParaRPr lang="en-US" dirty="0"/>
          </a:p>
        </p:txBody>
      </p:sp>
      <p:sp>
        <p:nvSpPr>
          <p:cNvPr id="2" name="Slide Number Placeholder 1"/>
          <p:cNvSpPr>
            <a:spLocks noGrp="1"/>
          </p:cNvSpPr>
          <p:nvPr>
            <p:ph type="sldNum" sz="quarter" idx="10"/>
          </p:nvPr>
        </p:nvSpPr>
        <p:spPr/>
        <p:txBody>
          <a:bodyPr/>
          <a:lstStyle/>
          <a:p>
            <a:fld id="{8ACC8AAF-899D-458E-AA58-D97BF4340CBD}" type="slidenum">
              <a:rPr lang="en-US" smtClean="0"/>
              <a:t>12</a:t>
            </a:fld>
            <a:endParaRPr lang="en-US"/>
          </a:p>
        </p:txBody>
      </p:sp>
    </p:spTree>
    <p:extLst>
      <p:ext uri="{BB962C8B-B14F-4D97-AF65-F5344CB8AC3E}">
        <p14:creationId xmlns:p14="http://schemas.microsoft.com/office/powerpoint/2010/main" val="16295372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874713" y="1371600"/>
            <a:ext cx="3268662" cy="2452688"/>
          </a:xfrm>
          <a:solidFill>
            <a:srgbClr val="FFFFFF"/>
          </a:solidFill>
          <a:ln/>
        </p:spPr>
      </p:sp>
      <p:sp>
        <p:nvSpPr>
          <p:cNvPr id="288771"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This format may be used to encourage a conversation with parents about their role as the child’s first and most important teacher, as well as stressing the importance of the parents’ involvement and participation in the process of the child’s learning and growth.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Scheduled parent conferences are to occur at least two times each program year. </a:t>
            </a:r>
          </a:p>
        </p:txBody>
      </p:sp>
      <p:sp>
        <p:nvSpPr>
          <p:cNvPr id="2" name="Slide Number Placeholder 1"/>
          <p:cNvSpPr>
            <a:spLocks noGrp="1"/>
          </p:cNvSpPr>
          <p:nvPr>
            <p:ph type="sldNum" sz="quarter" idx="10"/>
          </p:nvPr>
        </p:nvSpPr>
        <p:spPr/>
        <p:txBody>
          <a:bodyPr/>
          <a:lstStyle/>
          <a:p>
            <a:fld id="{8ACC8AAF-899D-458E-AA58-D97BF4340CBD}" type="slidenum">
              <a:rPr lang="en-US" smtClean="0"/>
              <a:t>120</a:t>
            </a:fld>
            <a:endParaRPr lang="en-US"/>
          </a:p>
        </p:txBody>
      </p:sp>
    </p:spTree>
    <p:extLst>
      <p:ext uri="{BB962C8B-B14F-4D97-AF65-F5344CB8AC3E}">
        <p14:creationId xmlns:p14="http://schemas.microsoft.com/office/powerpoint/2010/main" val="7044004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xfrm>
            <a:off x="617538" y="1295400"/>
            <a:ext cx="3525837" cy="2644775"/>
          </a:xfrm>
          <a:solidFill>
            <a:srgbClr val="FFFFFF"/>
          </a:solidFill>
          <a:ln/>
        </p:spPr>
      </p:sp>
      <p:sp>
        <p:nvSpPr>
          <p:cNvPr id="289795" name="Rectangle 3"/>
          <p:cNvSpPr>
            <a:spLocks noGrp="1" noChangeArrowheads="1"/>
          </p:cNvSpPr>
          <p:nvPr>
            <p:ph type="body" idx="1"/>
          </p:nvPr>
        </p:nvSpPr>
        <p:spPr>
          <a:solidFill>
            <a:srgbClr val="FFFFFF"/>
          </a:solidFill>
          <a:ln/>
        </p:spPr>
        <p:txBody>
          <a:bodyPr/>
          <a:lstStyle/>
          <a:p>
            <a:pPr eaLnBrk="1" hangingPunct="1"/>
            <a:r>
              <a:rPr lang="en-US">
                <a:latin typeface="Arial" pitchFamily="-65" charset="0"/>
                <a:ea typeface="ＭＳ Ｐゴシック" pitchFamily="-65" charset="-128"/>
                <a:cs typeface="Arial" pitchFamily="-65" charset="0"/>
              </a:rPr>
              <a:t>Activity: Completing a Child’s Developmental Progress Form </a:t>
            </a:r>
          </a:p>
        </p:txBody>
      </p:sp>
      <p:sp>
        <p:nvSpPr>
          <p:cNvPr id="2" name="Slide Number Placeholder 1"/>
          <p:cNvSpPr>
            <a:spLocks noGrp="1"/>
          </p:cNvSpPr>
          <p:nvPr>
            <p:ph type="sldNum" sz="quarter" idx="10"/>
          </p:nvPr>
        </p:nvSpPr>
        <p:spPr/>
        <p:txBody>
          <a:bodyPr/>
          <a:lstStyle/>
          <a:p>
            <a:fld id="{8ACC8AAF-899D-458E-AA58-D97BF4340CBD}" type="slidenum">
              <a:rPr lang="en-US" smtClean="0"/>
              <a:t>121</a:t>
            </a:fld>
            <a:endParaRPr lang="en-US"/>
          </a:p>
        </p:txBody>
      </p:sp>
    </p:spTree>
    <p:extLst>
      <p:ext uri="{BB962C8B-B14F-4D97-AF65-F5344CB8AC3E}">
        <p14:creationId xmlns:p14="http://schemas.microsoft.com/office/powerpoint/2010/main" val="19284000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xfrm>
            <a:off x="609600" y="1566863"/>
            <a:ext cx="3306763" cy="2479675"/>
          </a:xfrm>
          <a:ln/>
        </p:spPr>
      </p:sp>
      <p:sp>
        <p:nvSpPr>
          <p:cNvPr id="292867" name="Notes Placeholder 2"/>
          <p:cNvSpPr>
            <a:spLocks noGrp="1"/>
          </p:cNvSpPr>
          <p:nvPr>
            <p:ph type="body" idx="1"/>
          </p:nvPr>
        </p:nvSpPr>
        <p:spPr>
          <a:noFill/>
          <a:ln/>
        </p:spPr>
        <p:txBody>
          <a:bodyPr/>
          <a:lstStyle/>
          <a:p>
            <a:r>
              <a:rPr lang="en-US" b="1" dirty="0">
                <a:latin typeface="Arial" pitchFamily="-111" charset="0"/>
                <a:ea typeface="ＭＳ Ｐゴシック" pitchFamily="-111" charset="-128"/>
              </a:rPr>
              <a:t>Script:</a:t>
            </a:r>
          </a:p>
          <a:p>
            <a:r>
              <a:rPr lang="en-US" dirty="0" err="1">
                <a:latin typeface="Arial" pitchFamily="-65" charset="0"/>
                <a:ea typeface="ＭＳ Ｐゴシック" pitchFamily="-65" charset="-128"/>
                <a:cs typeface="Arial" pitchFamily="-65" charset="0"/>
              </a:rPr>
              <a:t>DRDPtech</a:t>
            </a:r>
            <a:r>
              <a:rPr lang="en-US" dirty="0">
                <a:latin typeface="Arial" pitchFamily="-65" charset="0"/>
                <a:ea typeface="ＭＳ Ｐゴシック" pitchFamily="-65" charset="-128"/>
                <a:cs typeface="Arial" pitchFamily="-65" charset="0"/>
              </a:rPr>
              <a:t> CLOUD accounts are free for CDE funded programs, head start programs, California tribal CCDF, and for California K-12 school districts.  </a:t>
            </a:r>
          </a:p>
        </p:txBody>
      </p:sp>
      <p:sp>
        <p:nvSpPr>
          <p:cNvPr id="2" name="Slide Number Placeholder 1"/>
          <p:cNvSpPr>
            <a:spLocks noGrp="1"/>
          </p:cNvSpPr>
          <p:nvPr>
            <p:ph type="sldNum" sz="quarter" idx="10"/>
          </p:nvPr>
        </p:nvSpPr>
        <p:spPr/>
        <p:txBody>
          <a:bodyPr/>
          <a:lstStyle/>
          <a:p>
            <a:fld id="{8ACC8AAF-899D-458E-AA58-D97BF4340CBD}" type="slidenum">
              <a:rPr lang="en-US" smtClean="0"/>
              <a:t>122</a:t>
            </a:fld>
            <a:endParaRPr lang="en-US"/>
          </a:p>
        </p:txBody>
      </p:sp>
    </p:spTree>
    <p:extLst>
      <p:ext uri="{BB962C8B-B14F-4D97-AF65-F5344CB8AC3E}">
        <p14:creationId xmlns:p14="http://schemas.microsoft.com/office/powerpoint/2010/main" val="7963389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447800"/>
            <a:ext cx="3306763" cy="2479675"/>
          </a:xfrm>
        </p:spPr>
      </p:sp>
      <p:sp>
        <p:nvSpPr>
          <p:cNvPr id="3" name="Notes Placeholder 2"/>
          <p:cNvSpPr>
            <a:spLocks noGrp="1"/>
          </p:cNvSpPr>
          <p:nvPr>
            <p:ph type="body" idx="1"/>
          </p:nvPr>
        </p:nvSpPr>
        <p:spPr>
          <a:xfrm>
            <a:off x="974724" y="4560888"/>
            <a:ext cx="5578475" cy="4319587"/>
          </a:xfrm>
        </p:spPr>
        <p:txBody>
          <a:bodyPr/>
          <a:lstStyle/>
          <a:p>
            <a:endParaRPr lang="en-US" dirty="0"/>
          </a:p>
        </p:txBody>
      </p:sp>
      <p:sp>
        <p:nvSpPr>
          <p:cNvPr id="4" name="Slide Number Placeholder 3"/>
          <p:cNvSpPr>
            <a:spLocks noGrp="1"/>
          </p:cNvSpPr>
          <p:nvPr>
            <p:ph type="sldNum" sz="quarter" idx="10"/>
          </p:nvPr>
        </p:nvSpPr>
        <p:spPr/>
        <p:txBody>
          <a:bodyPr/>
          <a:lstStyle/>
          <a:p>
            <a:fld id="{8ACC8AAF-899D-458E-AA58-D97BF4340CBD}" type="slidenum">
              <a:rPr lang="en-US" smtClean="0"/>
              <a:t>123</a:t>
            </a:fld>
            <a:endParaRPr lang="en-US"/>
          </a:p>
        </p:txBody>
      </p:sp>
    </p:spTree>
    <p:extLst>
      <p:ext uri="{BB962C8B-B14F-4D97-AF65-F5344CB8AC3E}">
        <p14:creationId xmlns:p14="http://schemas.microsoft.com/office/powerpoint/2010/main" val="41726784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xfrm>
            <a:off x="617538" y="1447800"/>
            <a:ext cx="3525837" cy="2644775"/>
          </a:xfrm>
          <a:solidFill>
            <a:srgbClr val="FFFFFF"/>
          </a:solidFill>
          <a:ln/>
        </p:spPr>
      </p:sp>
      <p:sp>
        <p:nvSpPr>
          <p:cNvPr id="290819" name="Rectangle 3"/>
          <p:cNvSpPr>
            <a:spLocks noGrp="1" noChangeArrowheads="1"/>
          </p:cNvSpPr>
          <p:nvPr>
            <p:ph type="body" idx="1"/>
          </p:nvPr>
        </p:nvSpPr>
        <p:spPr>
          <a:xfrm>
            <a:off x="974725" y="4560888"/>
            <a:ext cx="5502275" cy="4319587"/>
          </a:xfrm>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spcBef>
                <a:spcPts val="0"/>
              </a:spcBef>
            </a:pPr>
            <a:r>
              <a:rPr lang="en-US" dirty="0">
                <a:latin typeface="Arial" pitchFamily="-65" charset="0"/>
                <a:ea typeface="ＭＳ Ｐゴシック" pitchFamily="-65" charset="-128"/>
                <a:cs typeface="Arial" pitchFamily="-65" charset="0"/>
              </a:rPr>
              <a:t>Data on the DRDP is collected first at the individual child level, then at the classroom level, and then compiled at the contract level.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err="1">
                <a:latin typeface="Arial" pitchFamily="-65" charset="0"/>
                <a:ea typeface="ＭＳ Ｐゴシック" pitchFamily="-65" charset="-128"/>
                <a:cs typeface="Arial" pitchFamily="-65" charset="0"/>
              </a:rPr>
              <a:t>DRDPtech</a:t>
            </a:r>
            <a:r>
              <a:rPr lang="en-US" dirty="0">
                <a:latin typeface="Arial" pitchFamily="-65" charset="0"/>
                <a:ea typeface="ＭＳ Ｐゴシック" pitchFamily="-65" charset="-128"/>
                <a:cs typeface="Arial" pitchFamily="-65" charset="0"/>
              </a:rPr>
              <a:t>, provides</a:t>
            </a:r>
            <a:r>
              <a:rPr lang="en-US" baseline="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an online system of tools for summarizing DRDP data.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Although the individual child and classroom data is kept on site and is not sent to EESD, it will be reviewed during your CPM/CMR. This data is also compiled and used to complete the Agency Program Action Plan. </a:t>
            </a:r>
          </a:p>
        </p:txBody>
      </p:sp>
      <p:sp>
        <p:nvSpPr>
          <p:cNvPr id="2" name="Slide Number Placeholder 1"/>
          <p:cNvSpPr>
            <a:spLocks noGrp="1"/>
          </p:cNvSpPr>
          <p:nvPr>
            <p:ph type="sldNum" sz="quarter" idx="10"/>
          </p:nvPr>
        </p:nvSpPr>
        <p:spPr/>
        <p:txBody>
          <a:bodyPr/>
          <a:lstStyle/>
          <a:p>
            <a:fld id="{8ACC8AAF-899D-458E-AA58-D97BF4340CBD}" type="slidenum">
              <a:rPr lang="en-US" smtClean="0"/>
              <a:t>124</a:t>
            </a:fld>
            <a:endParaRPr lang="en-US"/>
          </a:p>
        </p:txBody>
      </p:sp>
    </p:spTree>
    <p:extLst>
      <p:ext uri="{BB962C8B-B14F-4D97-AF65-F5344CB8AC3E}">
        <p14:creationId xmlns:p14="http://schemas.microsoft.com/office/powerpoint/2010/main" val="12187748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609600" y="1566863"/>
            <a:ext cx="3306763" cy="2479675"/>
          </a:xfrm>
          <a:ln/>
        </p:spPr>
      </p:sp>
      <p:sp>
        <p:nvSpPr>
          <p:cNvPr id="293891" name="Notes Placeholder 2"/>
          <p:cNvSpPr>
            <a:spLocks noGrp="1"/>
          </p:cNvSpPr>
          <p:nvPr>
            <p:ph type="body" idx="1"/>
          </p:nvPr>
        </p:nvSpPr>
        <p:spPr>
          <a:noFill/>
          <a:ln/>
        </p:spPr>
        <p:txBody>
          <a:bodyPr/>
          <a:lstStyle/>
          <a:p>
            <a:r>
              <a:rPr lang="en-US" b="1" dirty="0">
                <a:latin typeface="Arial" pitchFamily="-111" charset="0"/>
                <a:ea typeface="ＭＳ Ｐゴシック" pitchFamily="-111" charset="-128"/>
              </a:rPr>
              <a:t>Script:</a:t>
            </a:r>
          </a:p>
          <a:p>
            <a:r>
              <a:rPr lang="en-US" dirty="0">
                <a:latin typeface="Arial" pitchFamily="-65" charset="0"/>
                <a:ea typeface="ＭＳ Ｐゴシック" pitchFamily="-65" charset="-128"/>
                <a:cs typeface="Arial" pitchFamily="-65" charset="0"/>
              </a:rPr>
              <a:t>Teachers can complete the </a:t>
            </a:r>
            <a:r>
              <a:rPr lang="en-US" dirty="0" err="1">
                <a:latin typeface="Arial" pitchFamily="-65" charset="0"/>
                <a:ea typeface="ＭＳ Ｐゴシック" pitchFamily="-65" charset="-128"/>
                <a:cs typeface="Arial" pitchFamily="-65" charset="0"/>
              </a:rPr>
              <a:t>DRDPtech</a:t>
            </a:r>
            <a:r>
              <a:rPr lang="en-US" dirty="0">
                <a:latin typeface="Arial" pitchFamily="-65" charset="0"/>
                <a:ea typeface="ＭＳ Ｐゴシック" pitchFamily="-65" charset="-128"/>
                <a:cs typeface="Arial" pitchFamily="-65" charset="0"/>
              </a:rPr>
              <a:t> online, via the internet using a password and username. The system allows for automatic storage of DRDP data. The data entry system compiles all the data and provides multi level summary reports by student, or by group, and even sub group that can be shared with families and administrators.</a:t>
            </a:r>
          </a:p>
          <a:p>
            <a:endParaRPr lang="en-US" dirty="0">
              <a:latin typeface="Arial" pitchFamily="-65" charset="0"/>
              <a:ea typeface="ＭＳ Ｐゴシック" pitchFamily="-65" charset="-128"/>
              <a:cs typeface="Arial" pitchFamily="-65" charset="0"/>
            </a:endParaRPr>
          </a:p>
          <a:p>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125</a:t>
            </a:fld>
            <a:endParaRPr lang="en-US"/>
          </a:p>
        </p:txBody>
      </p:sp>
    </p:spTree>
    <p:extLst>
      <p:ext uri="{BB962C8B-B14F-4D97-AF65-F5344CB8AC3E}">
        <p14:creationId xmlns:p14="http://schemas.microsoft.com/office/powerpoint/2010/main" val="12493746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xfrm>
            <a:off x="609600" y="1566863"/>
            <a:ext cx="3306763" cy="2479675"/>
          </a:xfrm>
          <a:ln/>
        </p:spPr>
      </p:sp>
      <p:sp>
        <p:nvSpPr>
          <p:cNvPr id="294915" name="Notes Placeholder 2"/>
          <p:cNvSpPr>
            <a:spLocks noGrp="1"/>
          </p:cNvSpPr>
          <p:nvPr>
            <p:ph type="body" idx="1"/>
          </p:nvPr>
        </p:nvSpPr>
        <p:spPr>
          <a:xfrm>
            <a:off x="762000" y="4560888"/>
            <a:ext cx="5486400" cy="4319587"/>
          </a:xfrm>
          <a:noFill/>
          <a:ln/>
        </p:spPr>
        <p:txBody>
          <a:bodyPr/>
          <a:lstStyle/>
          <a:p>
            <a:pPr eaLnBrk="1" hangingPunct="1">
              <a:spcBef>
                <a:spcPct val="0"/>
              </a:spcBef>
            </a:pPr>
            <a:r>
              <a:rPr lang="en-US" sz="1400" b="1" dirty="0">
                <a:latin typeface="Arial" pitchFamily="-111" charset="0"/>
                <a:ea typeface="ＭＳ Ｐゴシック" pitchFamily="-111" charset="-128"/>
              </a:rPr>
              <a:t>Script:</a:t>
            </a:r>
          </a:p>
          <a:p>
            <a:pPr eaLnBrk="1" hangingPunct="1">
              <a:spcBef>
                <a:spcPct val="0"/>
              </a:spcBef>
            </a:pPr>
            <a:r>
              <a:rPr lang="en-US" sz="1400" dirty="0">
                <a:latin typeface="Arial" pitchFamily="-65" charset="0"/>
                <a:ea typeface="ＭＳ Ｐゴシック" pitchFamily="-65" charset="-128"/>
                <a:cs typeface="Arial" pitchFamily="-65" charset="0"/>
              </a:rPr>
              <a:t>All reports are designed in collaboration with EESD. They provide information about children’s competencies across developmental domains, and overtime progression. Three types of reports are featured in this slide.</a:t>
            </a:r>
          </a:p>
          <a:p>
            <a:pPr marL="342900" indent="-342900" eaLnBrk="1" hangingPunct="1">
              <a:spcBef>
                <a:spcPct val="0"/>
              </a:spcBef>
              <a:spcAft>
                <a:spcPts val="600"/>
              </a:spcAft>
              <a:buAutoNum type="arabicPeriod"/>
            </a:pPr>
            <a:r>
              <a:rPr lang="en-US" sz="1400" dirty="0">
                <a:latin typeface="Arial" pitchFamily="-65" charset="0"/>
                <a:ea typeface="ＭＳ Ｐゴシック" pitchFamily="-65" charset="-128"/>
                <a:cs typeface="Arial" pitchFamily="-65" charset="0"/>
              </a:rPr>
              <a:t>Group</a:t>
            </a:r>
            <a:r>
              <a:rPr lang="en-US" sz="1400" baseline="0" dirty="0">
                <a:latin typeface="Arial" pitchFamily="-65" charset="0"/>
                <a:ea typeface="ＭＳ Ｐゴシック" pitchFamily="-65" charset="-128"/>
                <a:cs typeface="Arial" pitchFamily="-65" charset="0"/>
              </a:rPr>
              <a:t> repot – provides psychometrically valid domain level information for a specified group. Teachers can use this information in their classroom to provide specific strategies to meet the needs of their groups. Administrators can use the group report to analyze data across the program, and use the information to provide professional development or make changes for program improvement. </a:t>
            </a:r>
          </a:p>
          <a:p>
            <a:pPr marL="342900" indent="-342900" eaLnBrk="1" hangingPunct="1">
              <a:spcBef>
                <a:spcPct val="0"/>
              </a:spcBef>
              <a:spcAft>
                <a:spcPts val="600"/>
              </a:spcAft>
              <a:buAutoNum type="arabicPeriod"/>
            </a:pPr>
            <a:r>
              <a:rPr lang="en-US" sz="1400" baseline="0" dirty="0">
                <a:latin typeface="Arial" pitchFamily="-65" charset="0"/>
                <a:ea typeface="ＭＳ Ｐゴシック" pitchFamily="-65" charset="-128"/>
                <a:cs typeface="Arial" pitchFamily="-65" charset="0"/>
              </a:rPr>
              <a:t>Child Report- provides psychometrically valid domain level information for individual children. Teacher can use this information to visually see where children are strong in their development and where they may need some support. </a:t>
            </a:r>
          </a:p>
          <a:p>
            <a:pPr marL="342900" indent="-342900" eaLnBrk="1" hangingPunct="1">
              <a:spcBef>
                <a:spcPct val="0"/>
              </a:spcBef>
              <a:spcAft>
                <a:spcPts val="600"/>
              </a:spcAft>
              <a:buAutoNum type="arabicPeriod"/>
            </a:pPr>
            <a:r>
              <a:rPr lang="en-US" sz="1400" baseline="0" dirty="0">
                <a:latin typeface="Arial" pitchFamily="-65" charset="0"/>
                <a:ea typeface="ＭＳ Ｐゴシック" pitchFamily="-65" charset="-128"/>
                <a:cs typeface="Arial" pitchFamily="-65" charset="0"/>
              </a:rPr>
              <a:t>Review ratings –provides raw score information for individual children</a:t>
            </a:r>
            <a:endParaRPr lang="en-US" sz="1400" dirty="0">
              <a:latin typeface="Arial" pitchFamily="-65" charset="0"/>
              <a:ea typeface="ＭＳ Ｐゴシック" pitchFamily="-65" charset="-128"/>
              <a:cs typeface="Arial" pitchFamily="-65" charset="0"/>
            </a:endParaRPr>
          </a:p>
          <a:p>
            <a:pPr eaLnBrk="1" hangingPunct="1">
              <a:spcBef>
                <a:spcPct val="0"/>
              </a:spcBef>
            </a:pPr>
            <a:endParaRPr lang="en-US" sz="1400" dirty="0">
              <a:latin typeface="Arial" pitchFamily="-65" charset="0"/>
              <a:ea typeface="ＭＳ Ｐゴシック" pitchFamily="-65" charset="-128"/>
              <a:cs typeface="Arial" pitchFamily="-65" charset="0"/>
            </a:endParaRPr>
          </a:p>
          <a:p>
            <a:pPr eaLnBrk="1" hangingPunct="1">
              <a:spcBef>
                <a:spcPct val="0"/>
              </a:spcBef>
            </a:pPr>
            <a:endParaRPr lang="en-US" sz="1400" dirty="0">
              <a:latin typeface="Arial" pitchFamily="-65" charset="0"/>
              <a:ea typeface="ＭＳ Ｐゴシック" pitchFamily="-65" charset="-128"/>
              <a:cs typeface="Arial" pitchFamily="-65" charset="0"/>
            </a:endParaRPr>
          </a:p>
        </p:txBody>
      </p:sp>
      <p:sp>
        <p:nvSpPr>
          <p:cNvPr id="3" name="Slide Number Placeholder 2"/>
          <p:cNvSpPr>
            <a:spLocks noGrp="1"/>
          </p:cNvSpPr>
          <p:nvPr>
            <p:ph type="sldNum" sz="quarter" idx="10"/>
          </p:nvPr>
        </p:nvSpPr>
        <p:spPr/>
        <p:txBody>
          <a:bodyPr/>
          <a:lstStyle/>
          <a:p>
            <a:fld id="{8ACC8AAF-899D-458E-AA58-D97BF4340CBD}" type="slidenum">
              <a:rPr lang="en-US" smtClean="0"/>
              <a:t>126</a:t>
            </a:fld>
            <a:endParaRPr lang="en-US"/>
          </a:p>
        </p:txBody>
      </p:sp>
    </p:spTree>
    <p:extLst>
      <p:ext uri="{BB962C8B-B14F-4D97-AF65-F5344CB8AC3E}">
        <p14:creationId xmlns:p14="http://schemas.microsoft.com/office/powerpoint/2010/main" val="7052621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719138" y="1295400"/>
            <a:ext cx="3424237" cy="2568575"/>
          </a:xfrm>
          <a:solidFill>
            <a:srgbClr val="FFFFFF"/>
          </a:solidFill>
          <a:ln/>
        </p:spPr>
      </p:sp>
      <p:sp>
        <p:nvSpPr>
          <p:cNvPr id="142339" name="Rectangle 3"/>
          <p:cNvSpPr>
            <a:spLocks noGrp="1" noChangeArrowheads="1"/>
          </p:cNvSpPr>
          <p:nvPr>
            <p:ph type="body" idx="1"/>
          </p:nvPr>
        </p:nvSpPr>
        <p:spPr>
          <a:solidFill>
            <a:srgbClr val="FFFFFF"/>
          </a:solidFill>
          <a:ln/>
        </p:spPr>
        <p:txBody>
          <a:bodyPr/>
          <a:lstStyle/>
          <a:p>
            <a:pPr eaLnBrk="1" hangingPunct="1">
              <a:spcBef>
                <a:spcPts val="0"/>
              </a:spcBef>
            </a:pPr>
            <a:r>
              <a:rPr lang="en-US" b="1" dirty="0">
                <a:latin typeface="Arial" pitchFamily="-111" charset="0"/>
                <a:ea typeface="ＭＳ Ｐゴシック" pitchFamily="-111" charset="-128"/>
              </a:rPr>
              <a:t>Script:</a:t>
            </a:r>
          </a:p>
          <a:p>
            <a:pPr eaLnBrk="1" hangingPunct="1">
              <a:spcBef>
                <a:spcPts val="0"/>
              </a:spcBef>
            </a:pPr>
            <a:r>
              <a:rPr lang="en-US" dirty="0">
                <a:latin typeface="Arial" pitchFamily="-65" charset="0"/>
                <a:ea typeface="ＭＳ Ｐゴシック" pitchFamily="-65" charset="-128"/>
                <a:cs typeface="Arial" pitchFamily="-65" charset="0"/>
              </a:rPr>
              <a:t>Programs are required to summarize the data both at the classroom and the contract level to determine key findings and action steps. These are trends or main points that require action.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 </a:t>
            </a:r>
          </a:p>
          <a:p>
            <a:pPr eaLnBrk="1" hangingPunct="1">
              <a:spcBef>
                <a:spcPts val="0"/>
              </a:spcBef>
            </a:pPr>
            <a:r>
              <a:rPr lang="en-US" dirty="0">
                <a:latin typeface="Arial" pitchFamily="-65" charset="0"/>
                <a:ea typeface="ＭＳ Ｐゴシック" pitchFamily="-65" charset="-128"/>
                <a:cs typeface="Arial" pitchFamily="-65" charset="0"/>
              </a:rPr>
              <a:t>After sharing, ask participants to view the sample DRDP Classroom Summary of Findings.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These findings will inform administrators and guide them in making continuous program improvements.</a:t>
            </a:r>
          </a:p>
          <a:p>
            <a:pPr eaLnBrk="1" hangingPunct="1">
              <a:spcBef>
                <a:spcPts val="0"/>
              </a:spcBef>
            </a:pPr>
            <a:r>
              <a:rPr lang="en-US" dirty="0">
                <a:latin typeface="Arial" pitchFamily="-65" charset="0"/>
                <a:ea typeface="ＭＳ Ｐゴシック" pitchFamily="-65" charset="-128"/>
                <a:cs typeface="Arial" pitchFamily="-65" charset="0"/>
              </a:rPr>
              <a:t>EESD field service consultants will be checking the DRDP Classroom Summary of Findings forms to make sure programs are using the data to inform the “continuous improvement” process. </a:t>
            </a:r>
          </a:p>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3" name="Slide Number Placeholder 2"/>
          <p:cNvSpPr>
            <a:spLocks noGrp="1"/>
          </p:cNvSpPr>
          <p:nvPr>
            <p:ph type="sldNum" sz="quarter" idx="10"/>
          </p:nvPr>
        </p:nvSpPr>
        <p:spPr/>
        <p:txBody>
          <a:bodyPr/>
          <a:lstStyle/>
          <a:p>
            <a:fld id="{8ACC8AAF-899D-458E-AA58-D97BF4340CBD}" type="slidenum">
              <a:rPr lang="en-US" smtClean="0"/>
              <a:t>127</a:t>
            </a:fld>
            <a:endParaRPr lang="en-US"/>
          </a:p>
        </p:txBody>
      </p:sp>
    </p:spTree>
    <p:extLst>
      <p:ext uri="{BB962C8B-B14F-4D97-AF65-F5344CB8AC3E}">
        <p14:creationId xmlns:p14="http://schemas.microsoft.com/office/powerpoint/2010/main" val="13194246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2"/>
          <p:cNvSpPr>
            <a:spLocks noGrp="1" noRot="1" noChangeAspect="1" noChangeArrowheads="1" noTextEdit="1"/>
          </p:cNvSpPr>
          <p:nvPr>
            <p:ph type="sldImg"/>
          </p:nvPr>
        </p:nvSpPr>
        <p:spPr>
          <a:xfrm>
            <a:off x="609600" y="1566863"/>
            <a:ext cx="3306763" cy="2479675"/>
          </a:xfrm>
          <a:ln/>
        </p:spPr>
      </p:sp>
      <p:sp>
        <p:nvSpPr>
          <p:cNvPr id="267268" name="Rectangle 3"/>
          <p:cNvSpPr>
            <a:spLocks noGrp="1" noChangeArrowheads="1"/>
          </p:cNvSpPr>
          <p:nvPr>
            <p:ph type="body" idx="1"/>
          </p:nvPr>
        </p:nvSpPr>
        <p:spPr>
          <a:noFill/>
          <a:ln/>
        </p:spPr>
        <p:txBody>
          <a:bodyPr/>
          <a:lstStyle/>
          <a:p>
            <a:pPr eaLnBrk="1" hangingPunct="1">
              <a:spcBef>
                <a:spcPts val="0"/>
              </a:spcBef>
            </a:pPr>
            <a:r>
              <a:rPr lang="en-US" b="1" dirty="0">
                <a:latin typeface="Arial" pitchFamily="-111" charset="0"/>
                <a:ea typeface="ＭＳ Ｐゴシック" pitchFamily="-111" charset="-128"/>
              </a:rPr>
              <a:t>Script:</a:t>
            </a:r>
          </a:p>
          <a:p>
            <a:pPr eaLnBrk="1" hangingPunct="1">
              <a:spcBef>
                <a:spcPts val="0"/>
              </a:spcBef>
            </a:pPr>
            <a:r>
              <a:rPr lang="en-US" dirty="0">
                <a:latin typeface="Arial" pitchFamily="-84" charset="0"/>
                <a:ea typeface="ＭＳ Ｐゴシック" pitchFamily="-84" charset="-128"/>
                <a:cs typeface="ＭＳ Ｐゴシック" pitchFamily="-84" charset="-128"/>
              </a:rPr>
              <a:t>After compiling data,</a:t>
            </a:r>
            <a:r>
              <a:rPr lang="en-US" baseline="0" dirty="0">
                <a:latin typeface="Arial" pitchFamily="-84" charset="0"/>
                <a:ea typeface="ＭＳ Ｐゴシック" pitchFamily="-84" charset="-128"/>
                <a:cs typeface="ＭＳ Ｐゴシック" pitchFamily="-84" charset="-128"/>
              </a:rPr>
              <a:t> action steps must be written to address the data.</a:t>
            </a:r>
          </a:p>
          <a:p>
            <a:pPr eaLnBrk="1" hangingPunct="1">
              <a:spcBef>
                <a:spcPts val="0"/>
              </a:spcBef>
            </a:pPr>
            <a:endParaRPr lang="en-US" dirty="0">
              <a:latin typeface="Arial" pitchFamily="-84" charset="0"/>
              <a:ea typeface="ＭＳ Ｐゴシック" pitchFamily="-84" charset="-128"/>
              <a:cs typeface="ＭＳ Ｐゴシック" pitchFamily="-84" charset="-128"/>
            </a:endParaRPr>
          </a:p>
          <a:p>
            <a:pPr eaLnBrk="1" hangingPunct="1">
              <a:spcBef>
                <a:spcPts val="0"/>
              </a:spcBef>
            </a:pPr>
            <a:r>
              <a:rPr lang="en-US" dirty="0">
                <a:latin typeface="Arial" pitchFamily="-84" charset="0"/>
                <a:ea typeface="ＭＳ Ｐゴシック" pitchFamily="-84" charset="-128"/>
                <a:cs typeface="ＭＳ Ｐゴシック" pitchFamily="-84" charset="-128"/>
              </a:rPr>
              <a:t>The Curriculum Framework chapters provide information to support children's learning in the areas described in the </a:t>
            </a:r>
            <a:r>
              <a:rPr lang="en-US" i="1" dirty="0">
                <a:latin typeface="Arial" pitchFamily="-84" charset="0"/>
                <a:ea typeface="ＭＳ Ｐゴシック" pitchFamily="-84" charset="-128"/>
                <a:cs typeface="ＭＳ Ｐゴシック" pitchFamily="-84" charset="-128"/>
              </a:rPr>
              <a:t>California Learning and</a:t>
            </a:r>
            <a:r>
              <a:rPr lang="en-US" i="1" baseline="0" dirty="0">
                <a:latin typeface="Arial" pitchFamily="-84" charset="0"/>
                <a:ea typeface="ＭＳ Ｐゴシック" pitchFamily="-84" charset="-128"/>
                <a:cs typeface="ＭＳ Ｐゴシック" pitchFamily="-84" charset="-128"/>
              </a:rPr>
              <a:t> Development</a:t>
            </a:r>
            <a:r>
              <a:rPr lang="en-US" i="1" dirty="0">
                <a:latin typeface="Arial" pitchFamily="-84" charset="0"/>
                <a:ea typeface="ＭＳ Ｐゴシック" pitchFamily="-84" charset="-128"/>
                <a:cs typeface="ＭＳ Ｐゴシック" pitchFamily="-84" charset="-128"/>
              </a:rPr>
              <a:t> Foundations.</a:t>
            </a:r>
          </a:p>
          <a:p>
            <a:pPr eaLnBrk="1" hangingPunct="1">
              <a:spcBef>
                <a:spcPts val="0"/>
              </a:spcBef>
            </a:pPr>
            <a:endParaRPr lang="en-US" dirty="0">
              <a:latin typeface="Arial" pitchFamily="-84" charset="0"/>
              <a:ea typeface="ＭＳ Ｐゴシック" pitchFamily="-84" charset="-128"/>
              <a:cs typeface="ＭＳ Ｐゴシック" pitchFamily="-84" charset="-128"/>
            </a:endParaRPr>
          </a:p>
          <a:p>
            <a:pPr eaLnBrk="1" hangingPunct="1">
              <a:spcBef>
                <a:spcPts val="0"/>
              </a:spcBef>
            </a:pPr>
            <a:r>
              <a:rPr lang="en-US" dirty="0">
                <a:latin typeface="Arial" pitchFamily="-84" charset="0"/>
                <a:ea typeface="ＭＳ Ｐゴシック" pitchFamily="-84" charset="-128"/>
                <a:cs typeface="ＭＳ Ｐゴシック" pitchFamily="-84" charset="-128"/>
              </a:rPr>
              <a:t>The icons and their colors are used to identify domain sections inside of the book. We will look at the sections of the book on the next slide. </a:t>
            </a:r>
          </a:p>
          <a:p>
            <a:pPr eaLnBrk="1" hangingPunct="1">
              <a:spcBef>
                <a:spcPts val="0"/>
              </a:spcBef>
            </a:pPr>
            <a:endParaRPr lang="en-US" dirty="0">
              <a:latin typeface="Arial" pitchFamily="-84" charset="0"/>
              <a:ea typeface="ＭＳ Ｐゴシック" pitchFamily="-84" charset="-128"/>
              <a:cs typeface="ＭＳ Ｐゴシック" pitchFamily="-84" charset="-128"/>
            </a:endParaRPr>
          </a:p>
          <a:p>
            <a:pPr eaLnBrk="1" hangingPunct="1">
              <a:spcBef>
                <a:spcPts val="0"/>
              </a:spcBef>
            </a:pPr>
            <a:endParaRPr lang="en-US" dirty="0">
              <a:latin typeface="Arial" pitchFamily="-84" charset="0"/>
              <a:ea typeface="ＭＳ Ｐゴシック" pitchFamily="-84" charset="-128"/>
              <a:cs typeface="ＭＳ Ｐゴシック" pitchFamily="-84" charset="-128"/>
            </a:endParaRPr>
          </a:p>
          <a:p>
            <a:pPr eaLnBrk="1" hangingPunct="1">
              <a:spcBef>
                <a:spcPts val="0"/>
              </a:spcBef>
            </a:pPr>
            <a:endParaRPr lang="en-US" dirty="0">
              <a:latin typeface="Arial" pitchFamily="-84" charset="0"/>
              <a:ea typeface="ＭＳ Ｐゴシック" pitchFamily="-84" charset="-128"/>
              <a:cs typeface="ＭＳ Ｐゴシック" pitchFamily="-84"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128</a:t>
            </a:fld>
            <a:endParaRPr lang="en-US"/>
          </a:p>
        </p:txBody>
      </p:sp>
    </p:spTree>
    <p:extLst>
      <p:ext uri="{BB962C8B-B14F-4D97-AF65-F5344CB8AC3E}">
        <p14:creationId xmlns:p14="http://schemas.microsoft.com/office/powerpoint/2010/main" val="21001921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609600" y="1447800"/>
            <a:ext cx="3306763" cy="2479675"/>
          </a:xfrm>
          <a:ln/>
        </p:spPr>
      </p:sp>
      <p:sp>
        <p:nvSpPr>
          <p:cNvPr id="268291" name="Notes Placeholder 2"/>
          <p:cNvSpPr>
            <a:spLocks noGrp="1"/>
          </p:cNvSpPr>
          <p:nvPr>
            <p:ph type="body" idx="1"/>
          </p:nvPr>
        </p:nvSpPr>
        <p:spPr>
          <a:no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84" charset="0"/>
                <a:ea typeface="ＭＳ Ｐゴシック" pitchFamily="-84" charset="-128"/>
                <a:cs typeface="ＭＳ Ｐゴシック" pitchFamily="-84" charset="-128"/>
              </a:rPr>
              <a:t>There is a companion Curriculum Framework for each volume of the California Learning and Development Foundations.</a:t>
            </a:r>
          </a:p>
        </p:txBody>
      </p:sp>
      <p:sp>
        <p:nvSpPr>
          <p:cNvPr id="2" name="Slide Number Placeholder 1"/>
          <p:cNvSpPr>
            <a:spLocks noGrp="1"/>
          </p:cNvSpPr>
          <p:nvPr>
            <p:ph type="sldNum" sz="quarter" idx="10"/>
          </p:nvPr>
        </p:nvSpPr>
        <p:spPr/>
        <p:txBody>
          <a:bodyPr/>
          <a:lstStyle/>
          <a:p>
            <a:fld id="{8ACC8AAF-899D-458E-AA58-D97BF4340CBD}" type="slidenum">
              <a:rPr lang="en-US" smtClean="0"/>
              <a:t>129</a:t>
            </a:fld>
            <a:endParaRPr lang="en-US"/>
          </a:p>
        </p:txBody>
      </p:sp>
    </p:spTree>
    <p:extLst>
      <p:ext uri="{BB962C8B-B14F-4D97-AF65-F5344CB8AC3E}">
        <p14:creationId xmlns:p14="http://schemas.microsoft.com/office/powerpoint/2010/main" val="1887453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xfrm>
            <a:off x="609600" y="1566863"/>
            <a:ext cx="3306763" cy="2479675"/>
          </a:xfrm>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latin typeface="Arial" pitchFamily="-65" charset="0"/>
                <a:ea typeface="ＭＳ Ｐゴシック" pitchFamily="-65" charset="-128"/>
                <a:cs typeface="Arial" pitchFamily="-65" charset="0"/>
              </a:rPr>
              <a:t>Script:</a:t>
            </a:r>
          </a:p>
          <a:p>
            <a:pPr>
              <a:spcBef>
                <a:spcPts val="0"/>
              </a:spcBef>
            </a:pPr>
            <a:r>
              <a:rPr lang="en-US" dirty="0">
                <a:latin typeface="Arial" charset="0"/>
                <a:ea typeface="ＭＳ Ｐゴシック" charset="0"/>
              </a:rPr>
              <a:t>Choose one of the program guidelines and we will take a deeper look inside of the publication. </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Use the handout titled, Program Guidelines.</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Complete the five questions as a table group. </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Trainer Notes:</a:t>
            </a:r>
          </a:p>
          <a:p>
            <a:pPr>
              <a:spcBef>
                <a:spcPts val="0"/>
              </a:spcBef>
            </a:pPr>
            <a:r>
              <a:rPr lang="en-US" dirty="0">
                <a:latin typeface="Arial" charset="0"/>
                <a:ea typeface="ＭＳ Ｐゴシック" charset="0"/>
              </a:rPr>
              <a:t>Allow 15 minutes for this activity.</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When finished, if they have used different age levels, have them share out the information they found. </a:t>
            </a:r>
          </a:p>
        </p:txBody>
      </p:sp>
      <p:sp>
        <p:nvSpPr>
          <p:cNvPr id="2" name="Slide Number Placeholder 1"/>
          <p:cNvSpPr>
            <a:spLocks noGrp="1"/>
          </p:cNvSpPr>
          <p:nvPr>
            <p:ph type="sldNum" sz="quarter" idx="10"/>
          </p:nvPr>
        </p:nvSpPr>
        <p:spPr/>
        <p:txBody>
          <a:bodyPr/>
          <a:lstStyle/>
          <a:p>
            <a:fld id="{8ACC8AAF-899D-458E-AA58-D97BF4340CBD}" type="slidenum">
              <a:rPr lang="en-US" smtClean="0"/>
              <a:t>13</a:t>
            </a:fld>
            <a:endParaRPr lang="en-US"/>
          </a:p>
        </p:txBody>
      </p:sp>
    </p:spTree>
    <p:extLst>
      <p:ext uri="{BB962C8B-B14F-4D97-AF65-F5344CB8AC3E}">
        <p14:creationId xmlns:p14="http://schemas.microsoft.com/office/powerpoint/2010/main" val="16592983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bwMode="auto">
          <a:xfrm>
            <a:off x="609600" y="1566863"/>
            <a:ext cx="3306763" cy="2479675"/>
          </a:xfrm>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latin typeface="Arial" pitchFamily="-111" charset="0"/>
                <a:ea typeface="ＭＳ Ｐゴシック" pitchFamily="-111" charset="-128"/>
              </a:rPr>
              <a:t>Script:</a:t>
            </a:r>
          </a:p>
          <a:p>
            <a:pPr eaLnBrk="1" hangingPunct="1">
              <a:spcBef>
                <a:spcPct val="0"/>
              </a:spcBef>
            </a:pPr>
            <a:r>
              <a:rPr lang="en-US" dirty="0">
                <a:ea typeface="ＭＳ Ｐゴシック" pitchFamily="-1" charset="-128"/>
                <a:cs typeface="ＭＳ Ｐゴシック" pitchFamily="-1" charset="-128"/>
              </a:rPr>
              <a:t>It’s important to plan to observe. When planning an activity for children, think about what to plan in relation to the DRDP.  This does not mean setting up a testing situation, rather creating an invitation for children to have interactions with materials, their peers, or an adult that might provide an observation opportunity related to the DRDP.</a:t>
            </a:r>
          </a:p>
          <a:p>
            <a:pPr eaLnBrk="1" hangingPunct="1">
              <a:spcBef>
                <a:spcPct val="0"/>
              </a:spcBef>
              <a:buFontTx/>
              <a:buChar char="•"/>
            </a:pPr>
            <a:endParaRPr lang="en-US" dirty="0">
              <a:ea typeface="ＭＳ Ｐゴシック" pitchFamily="-1" charset="-128"/>
              <a:cs typeface="ＭＳ Ｐゴシック" pitchFamily="-1" charset="-128"/>
            </a:endParaRPr>
          </a:p>
          <a:p>
            <a:pPr eaLnBrk="1" hangingPunct="1">
              <a:spcBef>
                <a:spcPct val="0"/>
              </a:spcBef>
            </a:pPr>
            <a:endParaRPr lang="en-US" dirty="0">
              <a:ea typeface="ＭＳ Ｐゴシック" pitchFamily="-1" charset="-128"/>
              <a:cs typeface="ＭＳ Ｐゴシック" pitchFamily="-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130</a:t>
            </a:fld>
            <a:endParaRPr lang="en-US"/>
          </a:p>
        </p:txBody>
      </p:sp>
    </p:spTree>
    <p:extLst>
      <p:ext uri="{BB962C8B-B14F-4D97-AF65-F5344CB8AC3E}">
        <p14:creationId xmlns:p14="http://schemas.microsoft.com/office/powerpoint/2010/main" val="19421085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p:cNvSpPr>
          <p:nvPr>
            <p:ph type="sldImg"/>
          </p:nvPr>
        </p:nvSpPr>
        <p:spPr bwMode="auto">
          <a:xfrm>
            <a:off x="609600" y="1566863"/>
            <a:ext cx="3306763" cy="2479675"/>
          </a:xfrm>
          <a:noFill/>
          <a:ln>
            <a:solidFill>
              <a:srgbClr val="000000"/>
            </a:solidFill>
            <a:miter lim="800000"/>
            <a:headEnd/>
            <a:tailEnd/>
          </a:ln>
        </p:spPr>
      </p:sp>
      <p:sp>
        <p:nvSpPr>
          <p:cNvPr id="137219" name="Notes Placeholder 2"/>
          <p:cNvSpPr>
            <a:spLocks noGrp="1"/>
          </p:cNvSpPr>
          <p:nvPr>
            <p:ph type="body" idx="1"/>
          </p:nvPr>
        </p:nvSpPr>
        <p:spPr>
          <a:ln/>
        </p:spPr>
        <p:txBody>
          <a:bodyPr/>
          <a:lstStyle/>
          <a:p>
            <a:pPr eaLnBrk="1" fontAlgn="auto" hangingPunct="1">
              <a:spcBef>
                <a:spcPts val="0"/>
              </a:spcBef>
              <a:spcAft>
                <a:spcPts val="0"/>
              </a:spcAft>
              <a:defRPr/>
            </a:pPr>
            <a:r>
              <a:rPr lang="en-US" b="1" dirty="0">
                <a:latin typeface="Arial" pitchFamily="-111" charset="0"/>
                <a:ea typeface="ＭＳ Ｐゴシック" pitchFamily="-111" charset="-128"/>
              </a:rPr>
              <a:t>Script:</a:t>
            </a:r>
          </a:p>
          <a:p>
            <a:pPr eaLnBrk="1" fontAlgn="auto" hangingPunct="1">
              <a:spcBef>
                <a:spcPts val="0"/>
              </a:spcBef>
              <a:spcAft>
                <a:spcPts val="0"/>
              </a:spcAft>
              <a:defRPr/>
            </a:pPr>
            <a:r>
              <a:rPr lang="en-US" dirty="0">
                <a:ea typeface="ＭＳ Ｐゴシック" pitchFamily="30" charset="-128"/>
              </a:rPr>
              <a:t>This is one example of the data can look like. This is a Progress this Year Report.  In your classroom or agency planning process, you would look at the DRDP data that is provided through your </a:t>
            </a:r>
            <a:r>
              <a:rPr lang="en-US" dirty="0" err="1">
                <a:ea typeface="ＭＳ Ｐゴシック" pitchFamily="30" charset="-128"/>
              </a:rPr>
              <a:t>DRDPtech</a:t>
            </a:r>
            <a:r>
              <a:rPr lang="en-US" dirty="0">
                <a:ea typeface="ＭＳ Ｐゴシック" pitchFamily="30" charset="-128"/>
              </a:rPr>
              <a:t> reports to support planning for the groups of children in your own classroom. </a:t>
            </a:r>
          </a:p>
        </p:txBody>
      </p:sp>
      <p:sp>
        <p:nvSpPr>
          <p:cNvPr id="2" name="Slide Number Placeholder 1"/>
          <p:cNvSpPr>
            <a:spLocks noGrp="1"/>
          </p:cNvSpPr>
          <p:nvPr>
            <p:ph type="sldNum" sz="quarter" idx="10"/>
          </p:nvPr>
        </p:nvSpPr>
        <p:spPr/>
        <p:txBody>
          <a:bodyPr/>
          <a:lstStyle/>
          <a:p>
            <a:fld id="{8ACC8AAF-899D-458E-AA58-D97BF4340CBD}" type="slidenum">
              <a:rPr lang="en-US" smtClean="0"/>
              <a:t>131</a:t>
            </a:fld>
            <a:endParaRPr lang="en-US"/>
          </a:p>
        </p:txBody>
      </p:sp>
    </p:spTree>
    <p:extLst>
      <p:ext uri="{BB962C8B-B14F-4D97-AF65-F5344CB8AC3E}">
        <p14:creationId xmlns:p14="http://schemas.microsoft.com/office/powerpoint/2010/main" val="15705484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xfrm>
            <a:off x="609600" y="1566863"/>
            <a:ext cx="3306763" cy="2479675"/>
          </a:xfrm>
          <a:solidFill>
            <a:srgbClr val="FFFFFF"/>
          </a:solidFill>
          <a:ln/>
        </p:spPr>
      </p:sp>
      <p:sp>
        <p:nvSpPr>
          <p:cNvPr id="275459" name="Notes Placeholder 2"/>
          <p:cNvSpPr>
            <a:spLocks noGrp="1"/>
          </p:cNvSpPr>
          <p:nvPr>
            <p:ph type="body" idx="1"/>
          </p:nvPr>
        </p:nvSpPr>
        <p:spPr>
          <a:no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84" charset="0"/>
                <a:ea typeface="ＭＳ Ｐゴシック" pitchFamily="-84" charset="-128"/>
                <a:cs typeface="ＭＳ Ｐゴシック" pitchFamily="-84" charset="-128"/>
              </a:rPr>
              <a:t>All teachers, whether teaching in a Head Start or state preschool program, must use the results of the DRDP to support each child’s learning and development.</a:t>
            </a:r>
          </a:p>
        </p:txBody>
      </p:sp>
      <p:sp>
        <p:nvSpPr>
          <p:cNvPr id="275460"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prstTxWarp prst="textNoShape">
              <a:avLst/>
            </a:prstTxWarp>
          </a:bodyPr>
          <a:lstStyle/>
          <a:p>
            <a:pPr algn="r"/>
            <a:fld id="{B5437640-7BB8-F341-B121-13D103F55EC2}" type="slidenum">
              <a:rPr lang="en-US" sz="1300"/>
              <a:pPr algn="r"/>
              <a:t>132</a:t>
            </a:fld>
            <a:endParaRPr lang="en-US" sz="1300" dirty="0"/>
          </a:p>
        </p:txBody>
      </p:sp>
    </p:spTree>
    <p:extLst>
      <p:ext uri="{BB962C8B-B14F-4D97-AF65-F5344CB8AC3E}">
        <p14:creationId xmlns:p14="http://schemas.microsoft.com/office/powerpoint/2010/main" val="2266376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820738" y="1524000"/>
            <a:ext cx="3322637" cy="2492375"/>
          </a:xfrm>
          <a:solidFill>
            <a:srgbClr val="FFFFFF"/>
          </a:solidFill>
          <a:ln/>
        </p:spPr>
      </p:sp>
      <p:sp>
        <p:nvSpPr>
          <p:cNvPr id="143363" name="Rectangle 3"/>
          <p:cNvSpPr>
            <a:spLocks noGrp="1" noChangeArrowheads="1"/>
          </p:cNvSpPr>
          <p:nvPr>
            <p:ph type="body" idx="1"/>
          </p:nvPr>
        </p:nvSpPr>
        <p:spPr>
          <a:solidFill>
            <a:srgbClr val="FFFFFF"/>
          </a:solidFill>
          <a:ln/>
        </p:spPr>
        <p:txBody>
          <a:bodyPr/>
          <a:lstStyle/>
          <a:p>
            <a:pPr eaLnBrk="1" hangingPunct="1"/>
            <a:r>
              <a:rPr lang="en-US">
                <a:latin typeface="Arial" pitchFamily="-65" charset="0"/>
                <a:ea typeface="ＭＳ Ｐゴシック" pitchFamily="-65" charset="-128"/>
                <a:cs typeface="Arial" pitchFamily="-65" charset="0"/>
              </a:rPr>
              <a:t>Activity: Writing a Summary of Findings </a:t>
            </a:r>
          </a:p>
        </p:txBody>
      </p:sp>
      <p:sp>
        <p:nvSpPr>
          <p:cNvPr id="3" name="Slide Number Placeholder 2"/>
          <p:cNvSpPr>
            <a:spLocks noGrp="1"/>
          </p:cNvSpPr>
          <p:nvPr>
            <p:ph type="sldNum" sz="quarter" idx="10"/>
          </p:nvPr>
        </p:nvSpPr>
        <p:spPr/>
        <p:txBody>
          <a:bodyPr/>
          <a:lstStyle/>
          <a:p>
            <a:fld id="{8ACC8AAF-899D-458E-AA58-D97BF4340CBD}" type="slidenum">
              <a:rPr lang="en-US" smtClean="0"/>
              <a:t>133</a:t>
            </a:fld>
            <a:endParaRPr lang="en-US"/>
          </a:p>
        </p:txBody>
      </p:sp>
    </p:spTree>
    <p:extLst>
      <p:ext uri="{BB962C8B-B14F-4D97-AF65-F5344CB8AC3E}">
        <p14:creationId xmlns:p14="http://schemas.microsoft.com/office/powerpoint/2010/main" val="6935684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xfrm>
            <a:off x="762000" y="1616075"/>
            <a:ext cx="3200400" cy="2400300"/>
          </a:xfrm>
          <a:solidFill>
            <a:srgbClr val="FFFFFF"/>
          </a:solidFill>
          <a:ln/>
        </p:spPr>
      </p:sp>
      <p:sp>
        <p:nvSpPr>
          <p:cNvPr id="29696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Participants may use calendar pages to plan when they will:</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Train staff to complete the DRDP</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Complete the first and second DRDP, complete each Child’s Developmental Progress Form, and schedule parent/teacher conferences</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Group the DRDP</a:t>
            </a:r>
            <a:r>
              <a:rPr lang="en-US" baseline="30000" dirty="0">
                <a:solidFill>
                  <a:srgbClr val="000000"/>
                </a:solidFill>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data</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Complete the DRDP Summary of Findings per classroom and agency</a:t>
            </a:r>
          </a:p>
        </p:txBody>
      </p:sp>
      <p:sp>
        <p:nvSpPr>
          <p:cNvPr id="2" name="Slide Number Placeholder 1"/>
          <p:cNvSpPr>
            <a:spLocks noGrp="1"/>
          </p:cNvSpPr>
          <p:nvPr>
            <p:ph type="sldNum" sz="quarter" idx="10"/>
          </p:nvPr>
        </p:nvSpPr>
        <p:spPr/>
        <p:txBody>
          <a:bodyPr/>
          <a:lstStyle/>
          <a:p>
            <a:fld id="{8ACC8AAF-899D-458E-AA58-D97BF4340CBD}" type="slidenum">
              <a:rPr lang="en-US" smtClean="0"/>
              <a:t>134</a:t>
            </a:fld>
            <a:endParaRPr lang="en-US"/>
          </a:p>
        </p:txBody>
      </p:sp>
    </p:spTree>
    <p:extLst>
      <p:ext uri="{BB962C8B-B14F-4D97-AF65-F5344CB8AC3E}">
        <p14:creationId xmlns:p14="http://schemas.microsoft.com/office/powerpoint/2010/main" val="119419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97987"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To support participants in planning month to month training activities, direct participants to the DR system self-study checklist in their DR binder. In the Resources section, at the back of the binder, participants will find calendar pages.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Requirements are listed on the checklist with suggested times (months) for completion.</a:t>
            </a:r>
            <a:r>
              <a:rPr lang="en-US" dirty="0">
                <a:latin typeface="Times New Roman" pitchFamily="-65" charset="0"/>
                <a:ea typeface="ＭＳ Ｐゴシック" pitchFamily="-65" charset="-128"/>
                <a:cs typeface="Arial" pitchFamily="-65" charset="0"/>
              </a:rPr>
              <a:t> </a:t>
            </a:r>
          </a:p>
        </p:txBody>
      </p:sp>
      <p:sp>
        <p:nvSpPr>
          <p:cNvPr id="3" name="Slide Number Placeholder 2"/>
          <p:cNvSpPr>
            <a:spLocks noGrp="1"/>
          </p:cNvSpPr>
          <p:nvPr>
            <p:ph type="sldNum" sz="quarter" idx="10"/>
          </p:nvPr>
        </p:nvSpPr>
        <p:spPr/>
        <p:txBody>
          <a:bodyPr/>
          <a:lstStyle/>
          <a:p>
            <a:fld id="{8ACC8AAF-899D-458E-AA58-D97BF4340CBD}" type="slidenum">
              <a:rPr lang="en-US" smtClean="0"/>
              <a:t>135</a:t>
            </a:fld>
            <a:endParaRPr lang="en-US"/>
          </a:p>
        </p:txBody>
      </p:sp>
    </p:spTree>
    <p:extLst>
      <p:ext uri="{BB962C8B-B14F-4D97-AF65-F5344CB8AC3E}">
        <p14:creationId xmlns:p14="http://schemas.microsoft.com/office/powerpoint/2010/main" val="157350683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99011"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Note that there are two sides to the checklist. One is for classroom/FCC home staff and the other side addresses the requirements of program/agency administrators.</a:t>
            </a:r>
            <a:r>
              <a:rPr lang="en-US" dirty="0">
                <a:latin typeface="Times New Roman" pitchFamily="-65" charset="0"/>
                <a:ea typeface="ＭＳ Ｐゴシック" pitchFamily="-65" charset="-128"/>
                <a:cs typeface="Arial" pitchFamily="-65" charset="0"/>
              </a:rPr>
              <a:t> </a:t>
            </a:r>
          </a:p>
          <a:p>
            <a:pPr eaLnBrk="1" hangingPunct="1"/>
            <a:endParaRPr lang="en-US" dirty="0">
              <a:latin typeface="Times New Roman" pitchFamily="-65" charset="0"/>
              <a:ea typeface="ＭＳ Ｐゴシック" pitchFamily="-65" charset="-128"/>
              <a:cs typeface="Arial" pitchFamily="-65" charset="0"/>
            </a:endParaRPr>
          </a:p>
        </p:txBody>
      </p:sp>
      <p:sp>
        <p:nvSpPr>
          <p:cNvPr id="3" name="Slide Number Placeholder 2"/>
          <p:cNvSpPr>
            <a:spLocks noGrp="1"/>
          </p:cNvSpPr>
          <p:nvPr>
            <p:ph type="sldNum" sz="quarter" idx="10"/>
          </p:nvPr>
        </p:nvSpPr>
        <p:spPr/>
        <p:txBody>
          <a:bodyPr/>
          <a:lstStyle/>
          <a:p>
            <a:fld id="{8ACC8AAF-899D-458E-AA58-D97BF4340CBD}" type="slidenum">
              <a:rPr lang="en-US" smtClean="0"/>
              <a:t>136</a:t>
            </a:fld>
            <a:endParaRPr lang="en-US"/>
          </a:p>
        </p:txBody>
      </p:sp>
    </p:spTree>
    <p:extLst>
      <p:ext uri="{BB962C8B-B14F-4D97-AF65-F5344CB8AC3E}">
        <p14:creationId xmlns:p14="http://schemas.microsoft.com/office/powerpoint/2010/main" val="15119445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308227" name="Rectangle 3"/>
          <p:cNvSpPr>
            <a:spLocks noGrp="1" noChangeArrowheads="1"/>
          </p:cNvSpPr>
          <p:nvPr>
            <p:ph type="body" idx="1"/>
          </p:nvPr>
        </p:nvSpPr>
        <p:spPr>
          <a:xfrm>
            <a:off x="974726" y="4560889"/>
            <a:ext cx="5365750" cy="4319587"/>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137</a:t>
            </a:fld>
            <a:endParaRPr lang="en-US"/>
          </a:p>
        </p:txBody>
      </p:sp>
    </p:spTree>
    <p:extLst>
      <p:ext uri="{BB962C8B-B14F-4D97-AF65-F5344CB8AC3E}">
        <p14:creationId xmlns:p14="http://schemas.microsoft.com/office/powerpoint/2010/main" val="2884843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312323" name="Rectangle 3"/>
          <p:cNvSpPr>
            <a:spLocks noGrp="1" noChangeArrowheads="1"/>
          </p:cNvSpPr>
          <p:nvPr>
            <p:ph type="body" idx="1"/>
          </p:nvPr>
        </p:nvSpPr>
        <p:spPr>
          <a:xfrm>
            <a:off x="974726" y="4560889"/>
            <a:ext cx="5365750" cy="4319587"/>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lIns="97563" tIns="48782" rIns="97563" bIns="48782"/>
          <a:lstStyle/>
          <a:p>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138</a:t>
            </a:fld>
            <a:endParaRPr lang="en-US"/>
          </a:p>
        </p:txBody>
      </p:sp>
    </p:spTree>
    <p:extLst>
      <p:ext uri="{BB962C8B-B14F-4D97-AF65-F5344CB8AC3E}">
        <p14:creationId xmlns:p14="http://schemas.microsoft.com/office/powerpoint/2010/main" val="16860472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pitchFamily="-111" charset="0"/>
                <a:ea typeface="ＭＳ Ｐゴシック" pitchFamily="-111" charset="-128"/>
              </a:rPr>
              <a:t>Script:</a:t>
            </a:r>
          </a:p>
          <a:p>
            <a:r>
              <a:rPr lang="en-US" dirty="0"/>
              <a:t>The DRDP (2015)</a:t>
            </a:r>
            <a:r>
              <a:rPr lang="en-US" baseline="0" dirty="0"/>
              <a:t> Portfolio App is another way to collect and organize documentation electronically. The app allows teachers to upload pictures, videos, and or voice recordings and assign the documentation to specific measures. This information can be shared with families and with other teachers. </a:t>
            </a:r>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139</a:t>
            </a:fld>
            <a:endParaRPr lang="en-US"/>
          </a:p>
        </p:txBody>
      </p:sp>
    </p:spTree>
    <p:extLst>
      <p:ext uri="{BB962C8B-B14F-4D97-AF65-F5344CB8AC3E}">
        <p14:creationId xmlns:p14="http://schemas.microsoft.com/office/powerpoint/2010/main" val="2423211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C8AAF-899D-458E-AA58-D97BF4340CBD}" type="slidenum">
              <a:rPr lang="en-US" smtClean="0"/>
              <a:t>14</a:t>
            </a:fld>
            <a:endParaRPr lang="en-US"/>
          </a:p>
        </p:txBody>
      </p:sp>
    </p:spTree>
    <p:extLst>
      <p:ext uri="{BB962C8B-B14F-4D97-AF65-F5344CB8AC3E}">
        <p14:creationId xmlns:p14="http://schemas.microsoft.com/office/powerpoint/2010/main" val="35192112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normAutofit/>
          </a:bodyPr>
          <a:lstStyle/>
          <a:p>
            <a:r>
              <a:rPr lang="en-US" b="1" dirty="0">
                <a:latin typeface="Arial" pitchFamily="-111" charset="0"/>
                <a:ea typeface="ＭＳ Ｐゴシック" pitchFamily="-111" charset="-128"/>
              </a:rPr>
              <a:t>Script:</a:t>
            </a:r>
          </a:p>
          <a:p>
            <a:pPr>
              <a:spcBef>
                <a:spcPts val="0"/>
              </a:spcBef>
            </a:pPr>
            <a:r>
              <a:rPr lang="en-US" dirty="0"/>
              <a:t>There are</a:t>
            </a:r>
            <a:r>
              <a:rPr lang="en-US" baseline="0" dirty="0"/>
              <a:t> DRDP tutorials coming soon in both Spanish and English available on the website.</a:t>
            </a:r>
            <a:endParaRPr lang="en-US" dirty="0">
              <a:latin typeface="Arial" charset="0"/>
              <a:ea typeface="ＭＳ Ｐゴシック" charset="0"/>
              <a:cs typeface="ＭＳ Ｐゴシック"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You can learn more about the DRDP (2015) by using the simple-to-use online tutorials.  </a:t>
            </a:r>
          </a:p>
          <a:p>
            <a:pPr eaLnBrk="1" hangingPunct="1">
              <a:spcBef>
                <a:spcPts val="0"/>
              </a:spcBef>
              <a:buFontTx/>
              <a:buChar char="•"/>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They are very short </a:t>
            </a:r>
            <a:r>
              <a:rPr lang="en-US" dirty="0" err="1">
                <a:latin typeface="Arial" charset="0"/>
                <a:ea typeface="ＭＳ Ｐゴシック" charset="0"/>
                <a:cs typeface="ＭＳ Ｐゴシック" charset="0"/>
              </a:rPr>
              <a:t>PowerPoints</a:t>
            </a:r>
            <a:r>
              <a:rPr lang="en-US" dirty="0">
                <a:latin typeface="Arial" charset="0"/>
                <a:ea typeface="ＭＳ Ｐゴシック" charset="0"/>
                <a:cs typeface="ＭＳ Ｐゴシック" charset="0"/>
              </a:rPr>
              <a:t> with a voice narration.</a:t>
            </a:r>
          </a:p>
          <a:p>
            <a:pPr eaLnBrk="1" hangingPunct="1">
              <a:spcBef>
                <a:spcPts val="0"/>
              </a:spcBef>
            </a:pPr>
            <a:endParaRPr lang="en-US" dirty="0">
              <a:latin typeface="Arial" charset="0"/>
              <a:ea typeface="ＭＳ Ｐゴシック" charset="0"/>
              <a:cs typeface="ＭＳ Ｐゴシック" charset="0"/>
            </a:endParaRPr>
          </a:p>
          <a:p>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140</a:t>
            </a:fld>
            <a:endParaRPr lang="en-US"/>
          </a:p>
        </p:txBody>
      </p:sp>
    </p:spTree>
    <p:extLst>
      <p:ext uri="{BB962C8B-B14F-4D97-AF65-F5344CB8AC3E}">
        <p14:creationId xmlns:p14="http://schemas.microsoft.com/office/powerpoint/2010/main" val="16879821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7"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318468" name="Rectangle 3"/>
          <p:cNvSpPr>
            <a:spLocks noGrp="1" noChangeArrowheads="1"/>
          </p:cNvSpPr>
          <p:nvPr>
            <p:ph type="body" idx="1"/>
          </p:nvPr>
        </p:nvSpPr>
        <p:spPr>
          <a:xfrm>
            <a:off x="974726" y="4560889"/>
            <a:ext cx="5365750" cy="4319587"/>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b="1" dirty="0">
                <a:latin typeface="Arial" pitchFamily="-111" charset="0"/>
                <a:ea typeface="ＭＳ Ｐゴシック" pitchFamily="-111" charset="-128"/>
              </a:rPr>
              <a:t>Script:</a:t>
            </a:r>
          </a:p>
          <a:p>
            <a:pPr eaLnBrk="1" hangingPunct="1">
              <a:spcBef>
                <a:spcPts val="0"/>
              </a:spcBef>
            </a:pPr>
            <a:r>
              <a:rPr lang="en-US" dirty="0">
                <a:latin typeface="Arial" charset="0"/>
                <a:ea typeface="ＭＳ Ｐゴシック" charset="0"/>
                <a:cs typeface="ＭＳ Ｐゴシック" charset="0"/>
              </a:rPr>
              <a:t>These are other support materials. Order forms are available on the Resources page of the DR website. </a:t>
            </a:r>
          </a:p>
          <a:p>
            <a:pPr eaLnBrk="1" hangingPunct="1">
              <a:spcBef>
                <a:spcPts val="0"/>
              </a:spcBef>
            </a:pPr>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141</a:t>
            </a:fld>
            <a:endParaRPr lang="en-US"/>
          </a:p>
        </p:txBody>
      </p:sp>
    </p:spTree>
    <p:extLst>
      <p:ext uri="{BB962C8B-B14F-4D97-AF65-F5344CB8AC3E}">
        <p14:creationId xmlns:p14="http://schemas.microsoft.com/office/powerpoint/2010/main" val="16575391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609600" y="1566863"/>
            <a:ext cx="3306763" cy="2479675"/>
          </a:xfrm>
          <a:ln/>
        </p:spPr>
      </p:sp>
      <p:sp>
        <p:nvSpPr>
          <p:cNvPr id="324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spcAft>
                <a:spcPts val="0"/>
              </a:spcAft>
            </a:pPr>
            <a:r>
              <a:rPr lang="en-US" sz="1400" b="1" dirty="0">
                <a:latin typeface="Arial" pitchFamily="-111" charset="0"/>
                <a:ea typeface="ＭＳ Ｐゴシック" pitchFamily="-111" charset="-128"/>
              </a:rPr>
              <a:t>Script:</a:t>
            </a:r>
          </a:p>
          <a:p>
            <a:pPr>
              <a:spcBef>
                <a:spcPts val="0"/>
              </a:spcBef>
              <a:spcAft>
                <a:spcPts val="0"/>
              </a:spcAft>
            </a:pPr>
            <a:r>
              <a:rPr lang="en-US" sz="1400" dirty="0">
                <a:latin typeface="Arial" charset="0"/>
                <a:ea typeface="ＭＳ Ｐゴシック" charset="0"/>
                <a:cs typeface="ＭＳ Ｐゴシック" charset="0"/>
              </a:rPr>
              <a:t>This Web site provides resources for families based on the </a:t>
            </a:r>
            <a:r>
              <a:rPr lang="en-US" sz="1400" i="1" dirty="0">
                <a:latin typeface="Arial" charset="0"/>
                <a:ea typeface="ＭＳ Ｐゴシック" charset="0"/>
                <a:cs typeface="ＭＳ Ｐゴシック" charset="0"/>
              </a:rPr>
              <a:t>California Infant/Toddler Learning &amp; Development Foundations</a:t>
            </a:r>
            <a:r>
              <a:rPr lang="en-US" sz="1400" dirty="0">
                <a:latin typeface="Arial" charset="0"/>
                <a:ea typeface="ＭＳ Ｐゴシック" charset="0"/>
                <a:cs typeface="ＭＳ Ｐゴシック" charset="0"/>
              </a:rPr>
              <a:t> and the </a:t>
            </a:r>
            <a:r>
              <a:rPr lang="en-US" sz="1400" i="1" dirty="0">
                <a:latin typeface="Arial" charset="0"/>
                <a:ea typeface="ＭＳ Ｐゴシック" charset="0"/>
                <a:cs typeface="ＭＳ Ｐゴシック" charset="0"/>
              </a:rPr>
              <a:t>California Preschool Learning Foundations</a:t>
            </a:r>
            <a:r>
              <a:rPr lang="en-US" sz="1400" dirty="0">
                <a:latin typeface="Arial" charset="0"/>
                <a:ea typeface="ＭＳ Ｐゴシック" charset="0"/>
                <a:cs typeface="ＭＳ Ｐゴシック" charset="0"/>
              </a:rPr>
              <a:t>. </a:t>
            </a:r>
          </a:p>
          <a:p>
            <a:pPr>
              <a:spcBef>
                <a:spcPts val="0"/>
              </a:spcBef>
              <a:spcAft>
                <a:spcPts val="0"/>
              </a:spcAft>
            </a:pPr>
            <a:endParaRPr lang="en-US" sz="1400" dirty="0">
              <a:latin typeface="Arial" charset="0"/>
              <a:ea typeface="ＭＳ Ｐゴシック" charset="0"/>
              <a:cs typeface="ＭＳ Ｐゴシック" charset="0"/>
            </a:endParaRPr>
          </a:p>
          <a:p>
            <a:pPr>
              <a:spcBef>
                <a:spcPts val="0"/>
              </a:spcBef>
              <a:spcAft>
                <a:spcPts val="0"/>
              </a:spcAft>
            </a:pPr>
            <a:r>
              <a:rPr lang="en-US" sz="1400" dirty="0">
                <a:latin typeface="Arial" charset="0"/>
                <a:ea typeface="ＭＳ Ｐゴシック" charset="0"/>
                <a:cs typeface="ＭＳ Ｐゴシック" charset="0"/>
              </a:rPr>
              <a:t>Parents and family members can find out what skills help children from birth to five learn;</a:t>
            </a:r>
            <a:r>
              <a:rPr lang="en-US" sz="1400" baseline="0" dirty="0">
                <a:latin typeface="Arial" charset="0"/>
                <a:ea typeface="ＭＳ Ｐゴシック" charset="0"/>
                <a:cs typeface="ＭＳ Ｐゴシック" charset="0"/>
              </a:rPr>
              <a:t> </a:t>
            </a:r>
            <a:r>
              <a:rPr lang="en-US" sz="1400" dirty="0">
                <a:latin typeface="Arial" charset="0"/>
                <a:ea typeface="ＭＳ Ｐゴシック" charset="0"/>
                <a:cs typeface="ＭＳ Ｐゴシック" charset="0"/>
              </a:rPr>
              <a:t>how they learn language, how they learn about feelings and relationships, how they learn about numbers, and how they become skillful at moving their bodies. </a:t>
            </a:r>
          </a:p>
          <a:p>
            <a:pPr>
              <a:spcBef>
                <a:spcPts val="0"/>
              </a:spcBef>
              <a:spcAft>
                <a:spcPts val="0"/>
              </a:spcAft>
            </a:pPr>
            <a:endParaRPr lang="en-US" sz="1400" dirty="0">
              <a:latin typeface="Arial" charset="0"/>
              <a:ea typeface="ＭＳ Ｐゴシック" charset="0"/>
              <a:cs typeface="ＭＳ Ｐゴシック" charset="0"/>
            </a:endParaRPr>
          </a:p>
          <a:p>
            <a:pPr>
              <a:spcBef>
                <a:spcPts val="0"/>
              </a:spcBef>
              <a:spcAft>
                <a:spcPts val="0"/>
              </a:spcAft>
            </a:pPr>
            <a:r>
              <a:rPr lang="en-US" sz="1400" dirty="0">
                <a:latin typeface="Arial" charset="0"/>
                <a:ea typeface="ＭＳ Ｐゴシック" charset="0"/>
                <a:cs typeface="ＭＳ Ｐゴシック" charset="0"/>
              </a:rPr>
              <a:t>The name of the Web site is </a:t>
            </a:r>
            <a:r>
              <a:rPr lang="en-US" sz="1400" b="1" i="1" dirty="0">
                <a:latin typeface="Arial" charset="0"/>
                <a:ea typeface="ＭＳ Ｐゴシック" charset="0"/>
                <a:cs typeface="ＭＳ Ｐゴシック" charset="0"/>
              </a:rPr>
              <a:t>All About Young Children</a:t>
            </a:r>
            <a:r>
              <a:rPr lang="en-US" sz="1400" i="1" dirty="0">
                <a:latin typeface="Arial" charset="0"/>
                <a:ea typeface="ＭＳ Ｐゴシック" charset="0"/>
                <a:cs typeface="ＭＳ Ｐゴシック" charset="0"/>
              </a:rPr>
              <a:t>,</a:t>
            </a:r>
            <a:r>
              <a:rPr lang="en-US" sz="1400" dirty="0">
                <a:latin typeface="Arial" charset="0"/>
                <a:ea typeface="ＭＳ Ｐゴシック" charset="0"/>
                <a:cs typeface="ＭＳ Ｐゴシック" charset="0"/>
              </a:rPr>
              <a:t> and includes video clips of children's activities followed by parents' discussion, print materials of five domains in five age groups, audio files, and downloadable materials.</a:t>
            </a:r>
          </a:p>
          <a:p>
            <a:pPr>
              <a:spcBef>
                <a:spcPts val="0"/>
              </a:spcBef>
              <a:spcAft>
                <a:spcPts val="0"/>
              </a:spcAft>
            </a:pPr>
            <a:r>
              <a:rPr lang="en-US" sz="1400" dirty="0">
                <a:latin typeface="Arial" charset="0"/>
                <a:ea typeface="ＭＳ Ｐゴシック" charset="0"/>
                <a:cs typeface="ＭＳ Ｐゴシック" charset="0"/>
              </a:rPr>
              <a:t> </a:t>
            </a:r>
          </a:p>
          <a:p>
            <a:pPr>
              <a:spcBef>
                <a:spcPts val="0"/>
              </a:spcBef>
              <a:spcAft>
                <a:spcPts val="0"/>
              </a:spcAft>
            </a:pPr>
            <a:r>
              <a:rPr lang="en-US" sz="1400" dirty="0">
                <a:latin typeface="Arial" charset="0"/>
                <a:ea typeface="ＭＳ Ｐゴシック" charset="0"/>
                <a:cs typeface="ＭＳ Ｐゴシック" charset="0"/>
              </a:rPr>
              <a:t>This Web site provides resources in eight different languages and for different age levels.  </a:t>
            </a:r>
          </a:p>
          <a:p>
            <a:pPr>
              <a:spcBef>
                <a:spcPts val="0"/>
              </a:spcBef>
              <a:spcAft>
                <a:spcPts val="0"/>
              </a:spcAft>
              <a:buFontTx/>
              <a:buChar char="•"/>
            </a:pPr>
            <a:endParaRPr lang="en-US" sz="1400" dirty="0">
              <a:latin typeface="Arial" charset="0"/>
              <a:ea typeface="ＭＳ Ｐゴシック" charset="0"/>
              <a:cs typeface="ＭＳ Ｐゴシック" charset="0"/>
            </a:endParaRPr>
          </a:p>
          <a:p>
            <a:pPr>
              <a:spcBef>
                <a:spcPts val="0"/>
              </a:spcBef>
              <a:spcAft>
                <a:spcPts val="0"/>
              </a:spcAft>
            </a:pPr>
            <a:endParaRPr lang="en-US" sz="1400" dirty="0">
              <a:latin typeface="Arial" charset="0"/>
              <a:ea typeface="ＭＳ Ｐゴシック" charset="0"/>
              <a:cs typeface="ＭＳ Ｐゴシック" charset="0"/>
            </a:endParaRPr>
          </a:p>
          <a:p>
            <a:pPr>
              <a:spcBef>
                <a:spcPts val="0"/>
              </a:spcBef>
              <a:spcAft>
                <a:spcPts val="0"/>
              </a:spcAft>
            </a:pPr>
            <a:endParaRPr lang="en-US" sz="1400"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142</a:t>
            </a:fld>
            <a:endParaRPr lang="en-US"/>
          </a:p>
        </p:txBody>
      </p:sp>
    </p:spTree>
    <p:extLst>
      <p:ext uri="{BB962C8B-B14F-4D97-AF65-F5344CB8AC3E}">
        <p14:creationId xmlns:p14="http://schemas.microsoft.com/office/powerpoint/2010/main" val="11034150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charset="0"/>
                <a:ea typeface="ＭＳ Ｐゴシック" charset="0"/>
                <a:cs typeface="ＭＳ Ｐゴシック" charset="0"/>
              </a:rPr>
              <a:t>Script:</a:t>
            </a:r>
          </a:p>
          <a:p>
            <a:r>
              <a:rPr lang="en-US" dirty="0"/>
              <a:t>There are downloadable</a:t>
            </a:r>
            <a:r>
              <a:rPr lang="en-US" baseline="0" dirty="0"/>
              <a:t> PDF documents available for multiple ages and domains in eight different languages.</a:t>
            </a:r>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143</a:t>
            </a:fld>
            <a:endParaRPr lang="en-US"/>
          </a:p>
        </p:txBody>
      </p:sp>
    </p:spTree>
    <p:extLst>
      <p:ext uri="{BB962C8B-B14F-4D97-AF65-F5344CB8AC3E}">
        <p14:creationId xmlns:p14="http://schemas.microsoft.com/office/powerpoint/2010/main" val="15187100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xfrm>
            <a:off x="609600" y="1566863"/>
            <a:ext cx="3306763" cy="2479675"/>
          </a:xfrm>
          <a:ln/>
        </p:spPr>
      </p:sp>
      <p:sp>
        <p:nvSpPr>
          <p:cNvPr id="3" name="Notes Placeholder 2"/>
          <p:cNvSpPr>
            <a:spLocks noGrp="1"/>
          </p:cNvSpPr>
          <p:nvPr>
            <p:ph type="body" idx="1"/>
          </p:nvPr>
        </p:nvSpPr>
        <p:spPr/>
        <p:txBody>
          <a:bodyPr>
            <a:normAutofit/>
          </a:bodyPr>
          <a:lstStyle/>
          <a:p>
            <a:pPr defTabSz="966526">
              <a:defRPr/>
            </a:pPr>
            <a:r>
              <a:rPr lang="en-US" b="1" dirty="0">
                <a:latin typeface="Arial" pitchFamily="-111" charset="0"/>
                <a:ea typeface="ＭＳ Ｐゴシック" pitchFamily="-111" charset="-128"/>
              </a:rPr>
              <a:t>Script:</a:t>
            </a:r>
          </a:p>
          <a:p>
            <a:pPr defTabSz="966526">
              <a:defRPr/>
            </a:pPr>
            <a:r>
              <a:rPr lang="en-US" dirty="0"/>
              <a:t>This is another helpful Web site for your professional growth. </a:t>
            </a:r>
          </a:p>
          <a:p>
            <a:pPr marL="285750" indent="-285750" defTabSz="966526">
              <a:buFont typeface="Arial" panose="020B0604020202020204" pitchFamily="34" charset="0"/>
              <a:buChar char="•"/>
              <a:defRPr/>
            </a:pPr>
            <a:r>
              <a:rPr lang="en-US" dirty="0" err="1"/>
              <a:t>CompSAT</a:t>
            </a:r>
            <a:r>
              <a:rPr lang="en-US" dirty="0"/>
              <a:t> helps early childhood professionals reflect on their everyday practice and examine what they know and are able to do. There are 12 competencies that are considered.</a:t>
            </a:r>
          </a:p>
          <a:p>
            <a:pPr marL="285750" indent="-285750" defTabSz="966526">
              <a:buFont typeface="Arial" panose="020B0604020202020204" pitchFamily="34" charset="0"/>
              <a:buChar char="•"/>
              <a:defRPr/>
            </a:pPr>
            <a:r>
              <a:rPr lang="en-US" dirty="0"/>
              <a:t>Users are able to learn and grow at your own pace.</a:t>
            </a:r>
          </a:p>
          <a:p>
            <a:pPr marL="285750" indent="-285750" defTabSz="966526">
              <a:buFont typeface="Arial" panose="020B0604020202020204" pitchFamily="34" charset="0"/>
              <a:buChar char="•"/>
              <a:defRPr/>
            </a:pPr>
            <a:r>
              <a:rPr lang="en-US" dirty="0"/>
              <a:t>The website has interactive, multimedia tools, that enhance learning, and identify strengths and needs. </a:t>
            </a:r>
          </a:p>
          <a:p>
            <a:pPr marL="285750" indent="-285750" defTabSz="966526">
              <a:buFont typeface="Arial" panose="020B0604020202020204" pitchFamily="34" charset="0"/>
              <a:buChar char="•"/>
              <a:defRPr/>
            </a:pPr>
            <a:r>
              <a:rPr lang="en-US" dirty="0" err="1"/>
              <a:t>CompSAT</a:t>
            </a:r>
            <a:r>
              <a:rPr lang="en-US" dirty="0"/>
              <a:t> is the companion guide to the ECE Competencies.</a:t>
            </a:r>
          </a:p>
          <a:p>
            <a:pPr>
              <a:defRPr/>
            </a:pPr>
            <a:endParaRPr lang="en-US" dirty="0"/>
          </a:p>
        </p:txBody>
      </p:sp>
      <p:sp>
        <p:nvSpPr>
          <p:cNvPr id="2" name="Slide Number Placeholder 1"/>
          <p:cNvSpPr>
            <a:spLocks noGrp="1"/>
          </p:cNvSpPr>
          <p:nvPr>
            <p:ph type="sldNum" sz="quarter" idx="10"/>
          </p:nvPr>
        </p:nvSpPr>
        <p:spPr/>
        <p:txBody>
          <a:bodyPr/>
          <a:lstStyle/>
          <a:p>
            <a:fld id="{8ACC8AAF-899D-458E-AA58-D97BF4340CBD}" type="slidenum">
              <a:rPr lang="en-US" smtClean="0"/>
              <a:t>144</a:t>
            </a:fld>
            <a:endParaRPr lang="en-US"/>
          </a:p>
        </p:txBody>
      </p:sp>
    </p:spTree>
    <p:extLst>
      <p:ext uri="{BB962C8B-B14F-4D97-AF65-F5344CB8AC3E}">
        <p14:creationId xmlns:p14="http://schemas.microsoft.com/office/powerpoint/2010/main" val="15762098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xfrm>
            <a:off x="609600" y="1566863"/>
            <a:ext cx="3306763" cy="2479675"/>
          </a:xfrm>
          <a:ln/>
        </p:spPr>
      </p:sp>
      <p:sp>
        <p:nvSpPr>
          <p:cNvPr id="3205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latin typeface="Arial" pitchFamily="-111" charset="0"/>
                <a:ea typeface="ＭＳ Ｐゴシック" pitchFamily="-111" charset="-128"/>
              </a:rPr>
              <a:t>Script:</a:t>
            </a:r>
          </a:p>
          <a:p>
            <a:pPr>
              <a:spcBef>
                <a:spcPts val="0"/>
              </a:spcBef>
            </a:pPr>
            <a:r>
              <a:rPr lang="en-US" dirty="0">
                <a:latin typeface="Arial" charset="0"/>
                <a:ea typeface="ＭＳ Ｐゴシック" charset="0"/>
                <a:cs typeface="Arial" charset="0"/>
              </a:rPr>
              <a:t>The courses provided on the California Early Childhood Online (CECO) website are FREE and enable teachers to increase content knowledge and ability to provide developmentally appropriate experiences for children in their care. </a:t>
            </a:r>
          </a:p>
          <a:p>
            <a:pPr>
              <a:spcBef>
                <a:spcPts val="0"/>
              </a:spcBef>
            </a:pPr>
            <a:endParaRPr lang="en-US" dirty="0">
              <a:latin typeface="Arial" charset="0"/>
              <a:ea typeface="ＭＳ Ｐゴシック" charset="0"/>
              <a:cs typeface="Arial" charset="0"/>
            </a:endParaRPr>
          </a:p>
          <a:p>
            <a:pPr>
              <a:spcBef>
                <a:spcPts val="0"/>
              </a:spcBef>
            </a:pPr>
            <a:r>
              <a:rPr lang="en-US" dirty="0">
                <a:latin typeface="Arial" charset="0"/>
                <a:ea typeface="ＭＳ Ｐゴシック" charset="0"/>
                <a:cs typeface="Arial" charset="0"/>
              </a:rPr>
              <a:t>CECO provides access to comprehensive resources and courses in one centralized location to meet the ever-changing needs of the early childhood field. </a:t>
            </a:r>
          </a:p>
          <a:p>
            <a:pPr>
              <a:spcBef>
                <a:spcPts val="0"/>
              </a:spcBef>
              <a:buFontTx/>
              <a:buChar char="•"/>
            </a:pPr>
            <a:endParaRPr lang="en-US" dirty="0">
              <a:latin typeface="Arial" charset="0"/>
              <a:ea typeface="ＭＳ Ｐゴシック" charset="0"/>
              <a:cs typeface="Arial" charset="0"/>
            </a:endParaRPr>
          </a:p>
          <a:p>
            <a:pPr>
              <a:spcBef>
                <a:spcPts val="0"/>
              </a:spcBef>
            </a:pPr>
            <a:r>
              <a:rPr lang="en-US" dirty="0">
                <a:latin typeface="Arial" charset="0"/>
                <a:ea typeface="ＭＳ Ｐゴシック" charset="0"/>
                <a:cs typeface="Arial" charset="0"/>
              </a:rPr>
              <a:t>When you complete a module, you receive a certificate that is good for professional growth hours.</a:t>
            </a:r>
          </a:p>
        </p:txBody>
      </p:sp>
      <p:sp>
        <p:nvSpPr>
          <p:cNvPr id="2" name="Slide Number Placeholder 1"/>
          <p:cNvSpPr>
            <a:spLocks noGrp="1"/>
          </p:cNvSpPr>
          <p:nvPr>
            <p:ph type="sldNum" sz="quarter" idx="10"/>
          </p:nvPr>
        </p:nvSpPr>
        <p:spPr/>
        <p:txBody>
          <a:bodyPr/>
          <a:lstStyle/>
          <a:p>
            <a:fld id="{8ACC8AAF-899D-458E-AA58-D97BF4340CBD}" type="slidenum">
              <a:rPr lang="en-US" smtClean="0"/>
              <a:t>145</a:t>
            </a:fld>
            <a:endParaRPr lang="en-US"/>
          </a:p>
        </p:txBody>
      </p:sp>
    </p:spTree>
    <p:extLst>
      <p:ext uri="{BB962C8B-B14F-4D97-AF65-F5344CB8AC3E}">
        <p14:creationId xmlns:p14="http://schemas.microsoft.com/office/powerpoint/2010/main" val="1753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609600" y="1566863"/>
            <a:ext cx="3306763" cy="2479675"/>
          </a:xfrm>
          <a:ln/>
        </p:spPr>
      </p:sp>
      <p:sp>
        <p:nvSpPr>
          <p:cNvPr id="68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endParaRPr lang="en-US" dirty="0">
              <a:latin typeface="Arial" charset="0"/>
              <a:ea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146</a:t>
            </a:fld>
            <a:endParaRPr lang="en-US"/>
          </a:p>
        </p:txBody>
      </p:sp>
    </p:spTree>
    <p:extLst>
      <p:ext uri="{BB962C8B-B14F-4D97-AF65-F5344CB8AC3E}">
        <p14:creationId xmlns:p14="http://schemas.microsoft.com/office/powerpoint/2010/main" val="7995901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373764" name="Rectangle 3"/>
          <p:cNvSpPr>
            <a:spLocks noGrp="1" noChangeArrowheads="1"/>
          </p:cNvSpPr>
          <p:nvPr>
            <p:ph type="body" idx="1"/>
          </p:nvPr>
        </p:nvSpPr>
        <p:spPr>
          <a:xfrm>
            <a:off x="914400" y="4495800"/>
            <a:ext cx="5578475" cy="4319587"/>
          </a:xfrm>
          <a:solidFill>
            <a:srgbClr val="FFFFFF"/>
          </a:solidFill>
          <a:ln>
            <a:noFill/>
          </a:ln>
        </p:spPr>
        <p:txBody>
          <a:bodyPr/>
          <a:lstStyle/>
          <a:p>
            <a:pPr eaLnBrk="1" hangingPunct="1">
              <a:spcBef>
                <a:spcPts val="0"/>
              </a:spcBef>
            </a:pPr>
            <a:r>
              <a:rPr lang="en-US" sz="1400" dirty="0">
                <a:latin typeface="Arial" pitchFamily="-111" charset="0"/>
                <a:ea typeface="ＭＳ Ｐゴシック" pitchFamily="-111" charset="-128"/>
                <a:cs typeface="ＭＳ Ｐゴシック" pitchFamily="-111" charset="-128"/>
              </a:rPr>
              <a:t>Final Jeopardy</a:t>
            </a:r>
          </a:p>
          <a:p>
            <a:pPr eaLnBrk="1" hangingPunct="1">
              <a:spcBef>
                <a:spcPts val="0"/>
              </a:spcBef>
            </a:pPr>
            <a:r>
              <a:rPr lang="en-US" sz="1400" b="1" dirty="0">
                <a:latin typeface="Arial" pitchFamily="-111" charset="0"/>
                <a:ea typeface="ＭＳ Ｐゴシック" pitchFamily="-111" charset="-128"/>
              </a:rPr>
              <a:t>Script:</a:t>
            </a:r>
            <a:endParaRPr lang="en-US" sz="1400" dirty="0">
              <a:latin typeface="Arial" pitchFamily="-111" charset="0"/>
              <a:ea typeface="ＭＳ Ｐゴシック" pitchFamily="-111" charset="-128"/>
              <a:cs typeface="ＭＳ Ｐゴシック" pitchFamily="-111" charset="-128"/>
            </a:endParaRPr>
          </a:p>
          <a:p>
            <a:pPr eaLnBrk="1" hangingPunct="1">
              <a:spcBef>
                <a:spcPts val="0"/>
              </a:spcBef>
            </a:pPr>
            <a:r>
              <a:rPr lang="en-US" sz="1400" dirty="0">
                <a:latin typeface="Arial" pitchFamily="-111" charset="0"/>
                <a:ea typeface="ＭＳ Ｐゴシック" pitchFamily="-111" charset="-128"/>
                <a:cs typeface="ＭＳ Ｐゴシック" pitchFamily="-111" charset="-128"/>
              </a:rPr>
              <a:t>Table teams can wager some or all of your winnings up to this point on this final question. Write the amount of the wager on the white board. </a:t>
            </a:r>
          </a:p>
          <a:p>
            <a:pPr eaLnBrk="1" hangingPunct="1">
              <a:spcBef>
                <a:spcPts val="0"/>
              </a:spcBef>
            </a:pPr>
            <a:endParaRPr lang="en-US" sz="1400" dirty="0">
              <a:latin typeface="Arial" pitchFamily="-111" charset="0"/>
              <a:ea typeface="ＭＳ Ｐゴシック" pitchFamily="-111" charset="-128"/>
              <a:cs typeface="ＭＳ Ｐゴシック" pitchFamily="-111" charset="-128"/>
            </a:endParaRPr>
          </a:p>
          <a:p>
            <a:pPr eaLnBrk="1" hangingPunct="1">
              <a:spcBef>
                <a:spcPts val="0"/>
              </a:spcBef>
            </a:pPr>
            <a:r>
              <a:rPr lang="en-US" sz="1400" b="1" dirty="0">
                <a:latin typeface="Arial" pitchFamily="-111" charset="0"/>
                <a:ea typeface="ＭＳ Ｐゴシック" pitchFamily="-111" charset="-128"/>
                <a:cs typeface="ＭＳ Ｐゴシック" pitchFamily="-111" charset="-128"/>
              </a:rPr>
              <a:t>Trainer Notes:</a:t>
            </a:r>
          </a:p>
          <a:p>
            <a:pPr eaLnBrk="1" hangingPunct="1">
              <a:spcBef>
                <a:spcPts val="0"/>
              </a:spcBef>
            </a:pPr>
            <a:r>
              <a:rPr lang="en-US" sz="1400" dirty="0">
                <a:latin typeface="Arial" pitchFamily="-111" charset="0"/>
                <a:ea typeface="ＭＳ Ｐゴシック" pitchFamily="-111" charset="-128"/>
                <a:cs typeface="ＭＳ Ｐゴシック" pitchFamily="-111" charset="-128"/>
              </a:rPr>
              <a:t>Ensure that all teams have followed the instructions. </a:t>
            </a:r>
          </a:p>
          <a:p>
            <a:pPr eaLnBrk="1" hangingPunct="1">
              <a:spcBef>
                <a:spcPts val="0"/>
              </a:spcBef>
            </a:pPr>
            <a:endParaRPr lang="en-US" sz="1400" dirty="0">
              <a:latin typeface="Arial" pitchFamily="-111" charset="0"/>
              <a:ea typeface="ＭＳ Ｐゴシック" pitchFamily="-111" charset="-128"/>
              <a:cs typeface="ＭＳ Ｐゴシック" pitchFamily="-111" charset="-128"/>
            </a:endParaRPr>
          </a:p>
          <a:p>
            <a:pPr eaLnBrk="1" hangingPunct="1">
              <a:spcBef>
                <a:spcPts val="0"/>
              </a:spcBef>
            </a:pPr>
            <a:r>
              <a:rPr lang="en-US" sz="1400" dirty="0">
                <a:latin typeface="Arial" pitchFamily="-111" charset="0"/>
                <a:ea typeface="ＭＳ Ｐゴシック" pitchFamily="-111" charset="-128"/>
                <a:cs typeface="ＭＳ Ｐゴシック" pitchFamily="-111" charset="-128"/>
              </a:rPr>
              <a:t>Play the Jeopardy tune or sing/hum the music as the answer/question is quietly discussed and written on the white board.</a:t>
            </a:r>
          </a:p>
          <a:p>
            <a:pPr eaLnBrk="1" hangingPunct="1">
              <a:spcBef>
                <a:spcPts val="0"/>
              </a:spcBef>
            </a:pPr>
            <a:endParaRPr lang="en-US" sz="1400" dirty="0">
              <a:latin typeface="Arial" pitchFamily="-111" charset="0"/>
              <a:ea typeface="ＭＳ Ｐゴシック" pitchFamily="-111" charset="-128"/>
              <a:cs typeface="ＭＳ Ｐゴシック" pitchFamily="-111" charset="-128"/>
            </a:endParaRPr>
          </a:p>
          <a:p>
            <a:pPr eaLnBrk="1" hangingPunct="1">
              <a:spcBef>
                <a:spcPts val="0"/>
              </a:spcBef>
            </a:pPr>
            <a:r>
              <a:rPr lang="en-US" sz="1400" dirty="0">
                <a:latin typeface="Arial" pitchFamily="-111" charset="0"/>
                <a:ea typeface="ＭＳ Ｐゴシック" pitchFamily="-111" charset="-128"/>
                <a:cs typeface="ＭＳ Ｐゴシック" pitchFamily="-111" charset="-128"/>
              </a:rPr>
              <a:t>Allow sufficient time to complete writing before advancing to the next slide.</a:t>
            </a:r>
          </a:p>
          <a:p>
            <a:pPr eaLnBrk="1" hangingPunct="1">
              <a:spcBef>
                <a:spcPts val="0"/>
              </a:spcBef>
            </a:pPr>
            <a:endParaRPr lang="en-US" sz="1400" dirty="0">
              <a:latin typeface="Arial" pitchFamily="-111" charset="0"/>
              <a:ea typeface="ＭＳ Ｐゴシック" pitchFamily="-111" charset="-128"/>
              <a:cs typeface="ＭＳ Ｐゴシック" pitchFamily="-111" charset="-128"/>
            </a:endParaRPr>
          </a:p>
          <a:p>
            <a:pPr eaLnBrk="1" hangingPunct="1">
              <a:spcBef>
                <a:spcPts val="0"/>
              </a:spcBef>
            </a:pPr>
            <a:r>
              <a:rPr lang="en-US" sz="1400" dirty="0">
                <a:latin typeface="Arial" pitchFamily="-111" charset="0"/>
                <a:ea typeface="ＭＳ Ｐゴシック" pitchFamily="-111" charset="-128"/>
                <a:cs typeface="ＭＳ Ｐゴシック" pitchFamily="-111" charset="-128"/>
              </a:rPr>
              <a:t>NOTE: This activity can get a bit rowdy and competitive. Make sure the wagering rules are followed and ask people to hold up paddles for others to see. Sometimes it helps to know what the total is for those who got PERFECT scores.</a:t>
            </a:r>
          </a:p>
        </p:txBody>
      </p:sp>
      <p:sp>
        <p:nvSpPr>
          <p:cNvPr id="2" name="Slide Number Placeholder 1"/>
          <p:cNvSpPr>
            <a:spLocks noGrp="1"/>
          </p:cNvSpPr>
          <p:nvPr>
            <p:ph type="sldNum" sz="quarter" idx="10"/>
          </p:nvPr>
        </p:nvSpPr>
        <p:spPr/>
        <p:txBody>
          <a:bodyPr/>
          <a:lstStyle/>
          <a:p>
            <a:fld id="{8ACC8AAF-899D-458E-AA58-D97BF4340CBD}" type="slidenum">
              <a:rPr lang="en-US" smtClean="0"/>
              <a:t>147</a:t>
            </a:fld>
            <a:endParaRPr lang="en-US"/>
          </a:p>
        </p:txBody>
      </p:sp>
    </p:spTree>
    <p:extLst>
      <p:ext uri="{BB962C8B-B14F-4D97-AF65-F5344CB8AC3E}">
        <p14:creationId xmlns:p14="http://schemas.microsoft.com/office/powerpoint/2010/main" val="19071272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prstTxWarp prst="textNoShape">
              <a:avLst/>
            </a:prstTxWarp>
          </a:bodyPr>
          <a:lstStyle/>
          <a:p>
            <a:pPr algn="r"/>
            <a:fld id="{E1BB2EAA-338A-9C41-85B6-9413C80CBF81}" type="slidenum">
              <a:rPr lang="en-US" sz="1300">
                <a:ea typeface="ＭＳ Ｐゴシック" pitchFamily="-111" charset="-128"/>
                <a:cs typeface="ＭＳ Ｐゴシック" pitchFamily="-111" charset="-128"/>
              </a:rPr>
              <a:pPr algn="r"/>
              <a:t>148</a:t>
            </a:fld>
            <a:endParaRPr lang="en-US" sz="1300">
              <a:ea typeface="ＭＳ Ｐゴシック" pitchFamily="-111" charset="-128"/>
              <a:cs typeface="ＭＳ Ｐゴシック" pitchFamily="-111" charset="-128"/>
            </a:endParaRPr>
          </a:p>
        </p:txBody>
      </p:sp>
      <p:sp>
        <p:nvSpPr>
          <p:cNvPr id="375811"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375812" name="Rectangle 3"/>
          <p:cNvSpPr>
            <a:spLocks noGrp="1" noChangeArrowheads="1"/>
          </p:cNvSpPr>
          <p:nvPr>
            <p:ph type="body" idx="1"/>
          </p:nvPr>
        </p:nvSpPr>
        <p:spPr>
          <a:solidFill>
            <a:srgbClr val="FFFFFF"/>
          </a:solidFill>
          <a:ln>
            <a:noFill/>
          </a:ln>
        </p:spPr>
        <p:txBody>
          <a:bodyPr/>
          <a:lstStyle/>
          <a:p>
            <a:pPr eaLnBrk="1" hangingPunct="1"/>
            <a:endParaRPr lang="en-US">
              <a:latin typeface="Arial" pitchFamily="-111" charset="0"/>
              <a:ea typeface="ＭＳ Ｐゴシック" pitchFamily="-111" charset="-128"/>
            </a:endParaRPr>
          </a:p>
        </p:txBody>
      </p:sp>
    </p:spTree>
    <p:extLst>
      <p:ext uri="{BB962C8B-B14F-4D97-AF65-F5344CB8AC3E}">
        <p14:creationId xmlns:p14="http://schemas.microsoft.com/office/powerpoint/2010/main" val="18941584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prstTxWarp prst="textNoShape">
              <a:avLst/>
            </a:prstTxWarp>
          </a:bodyPr>
          <a:lstStyle/>
          <a:p>
            <a:pPr algn="r"/>
            <a:fld id="{4F21F377-5E18-8447-8D94-F2D84A868561}" type="slidenum">
              <a:rPr lang="en-US" sz="1300">
                <a:ea typeface="ＭＳ Ｐゴシック" pitchFamily="-111" charset="-128"/>
                <a:cs typeface="ＭＳ Ｐゴシック" pitchFamily="-111" charset="-128"/>
              </a:rPr>
              <a:pPr algn="r"/>
              <a:t>149</a:t>
            </a:fld>
            <a:endParaRPr lang="en-US" sz="1300">
              <a:ea typeface="ＭＳ Ｐゴシック" pitchFamily="-111" charset="-128"/>
              <a:cs typeface="ＭＳ Ｐゴシック" pitchFamily="-111" charset="-128"/>
            </a:endParaRPr>
          </a:p>
        </p:txBody>
      </p:sp>
      <p:sp>
        <p:nvSpPr>
          <p:cNvPr id="377859"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377860" name="Rectangle 3"/>
          <p:cNvSpPr>
            <a:spLocks noGrp="1" noChangeArrowheads="1"/>
          </p:cNvSpPr>
          <p:nvPr>
            <p:ph type="body" idx="1"/>
          </p:nvPr>
        </p:nvSpPr>
        <p:spPr>
          <a:solidFill>
            <a:srgbClr val="FFFFFF"/>
          </a:solidFill>
          <a:ln>
            <a:noFill/>
          </a:ln>
        </p:spPr>
        <p:txBody>
          <a:bodyPr/>
          <a:lstStyle/>
          <a:p>
            <a:pPr eaLnBrk="1" hangingPunct="1"/>
            <a:endParaRPr lang="en-US" dirty="0">
              <a:latin typeface="Arial" pitchFamily="-111" charset="0"/>
              <a:ea typeface="ＭＳ Ｐゴシック" pitchFamily="-111" charset="-128"/>
            </a:endParaRPr>
          </a:p>
        </p:txBody>
      </p:sp>
    </p:spTree>
    <p:extLst>
      <p:ext uri="{BB962C8B-B14F-4D97-AF65-F5344CB8AC3E}">
        <p14:creationId xmlns:p14="http://schemas.microsoft.com/office/powerpoint/2010/main" val="823200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C8AAF-899D-458E-AA58-D97BF4340CBD}" type="slidenum">
              <a:rPr lang="en-US" smtClean="0"/>
              <a:t>15</a:t>
            </a:fld>
            <a:endParaRPr lang="en-US"/>
          </a:p>
        </p:txBody>
      </p:sp>
    </p:spTree>
    <p:extLst>
      <p:ext uri="{BB962C8B-B14F-4D97-AF65-F5344CB8AC3E}">
        <p14:creationId xmlns:p14="http://schemas.microsoft.com/office/powerpoint/2010/main" val="32786024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xfrm>
            <a:off x="609600" y="1566863"/>
            <a:ext cx="3306763" cy="2479675"/>
          </a:xfrm>
          <a:ln/>
        </p:spPr>
      </p:sp>
      <p:sp>
        <p:nvSpPr>
          <p:cNvPr id="379907" name="Notes Placeholder 2"/>
          <p:cNvSpPr>
            <a:spLocks noGrp="1"/>
          </p:cNvSpPr>
          <p:nvPr>
            <p:ph type="body" idx="1"/>
          </p:nvPr>
        </p:nvSpPr>
        <p:spPr>
          <a:noFill/>
          <a:ln/>
        </p:spPr>
        <p:txBody>
          <a:bodyPr/>
          <a:lstStyle/>
          <a:p>
            <a:endParaRPr lang="en-US">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150</a:t>
            </a:fld>
            <a:endParaRPr lang="en-US"/>
          </a:p>
        </p:txBody>
      </p:sp>
    </p:spTree>
    <p:extLst>
      <p:ext uri="{BB962C8B-B14F-4D97-AF65-F5344CB8AC3E}">
        <p14:creationId xmlns:p14="http://schemas.microsoft.com/office/powerpoint/2010/main" val="1437838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95939" name="Rectangle 3"/>
          <p:cNvSpPr>
            <a:spLocks noGrp="1" noChangeArrowheads="1"/>
          </p:cNvSpPr>
          <p:nvPr>
            <p:ph type="body" idx="1"/>
          </p:nvPr>
        </p:nvSpPr>
        <p:spPr>
          <a:solidFill>
            <a:srgbClr val="FFFFFF"/>
          </a:solidFill>
          <a:ln/>
        </p:spPr>
        <p:txBody>
          <a:bodyPr/>
          <a:lstStyle/>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151</a:t>
            </a:fld>
            <a:endParaRPr lang="en-US"/>
          </a:p>
        </p:txBody>
      </p:sp>
    </p:spTree>
    <p:extLst>
      <p:ext uri="{BB962C8B-B14F-4D97-AF65-F5344CB8AC3E}">
        <p14:creationId xmlns:p14="http://schemas.microsoft.com/office/powerpoint/2010/main" val="28837243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xfrm>
            <a:off x="609600" y="1566863"/>
            <a:ext cx="3306763" cy="2479675"/>
          </a:xfrm>
          <a:ln/>
        </p:spPr>
      </p:sp>
      <p:sp>
        <p:nvSpPr>
          <p:cNvPr id="384003" name="Notes Placeholder 2"/>
          <p:cNvSpPr>
            <a:spLocks noGrp="1"/>
          </p:cNvSpPr>
          <p:nvPr>
            <p:ph type="body" idx="1"/>
          </p:nvPr>
        </p:nvSpPr>
        <p:spPr>
          <a:noFill/>
          <a:ln/>
        </p:spPr>
        <p:txBody>
          <a:bodyPr/>
          <a:lstStyle/>
          <a:p>
            <a:endParaRPr lang="en-US">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152</a:t>
            </a:fld>
            <a:endParaRPr lang="en-US"/>
          </a:p>
        </p:txBody>
      </p:sp>
    </p:spTree>
    <p:extLst>
      <p:ext uri="{BB962C8B-B14F-4D97-AF65-F5344CB8AC3E}">
        <p14:creationId xmlns:p14="http://schemas.microsoft.com/office/powerpoint/2010/main" val="38518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Rot="1" noChangeAspect="1" noChangeArrowheads="1" noTextEdit="1"/>
          </p:cNvSpPr>
          <p:nvPr>
            <p:ph type="sldImg"/>
          </p:nvPr>
        </p:nvSpPr>
        <p:spPr>
          <a:xfrm>
            <a:off x="609600" y="1566863"/>
            <a:ext cx="3306763" cy="2479675"/>
          </a:xfrm>
          <a:ln/>
        </p:spPr>
      </p:sp>
      <p:sp>
        <p:nvSpPr>
          <p:cNvPr id="190468" name="Rectangle 3"/>
          <p:cNvSpPr>
            <a:spLocks noGrp="1" noChangeArrowheads="1"/>
          </p:cNvSpPr>
          <p:nvPr>
            <p:ph type="body" idx="1"/>
          </p:nvPr>
        </p:nvSpPr>
        <p:spPr>
          <a:noFill/>
          <a:ln/>
        </p:spPr>
        <p:txBody>
          <a:bodyPr/>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dirty="0">
                <a:latin typeface="Arial" pitchFamily="-65" charset="0"/>
                <a:ea typeface="ＭＳ Ｐゴシック" pitchFamily="-65" charset="-128"/>
                <a:cs typeface="Arial" pitchFamily="-65" charset="0"/>
              </a:rPr>
              <a:t>Another element of the system includes the Curriculum Framework. The framework offers guidance on how programs and teachers can support the learning and development that are described in the foundations</a:t>
            </a:r>
            <a:r>
              <a:rPr lang="en-US" baseline="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through environments and experiences that are linguistically and developmentally appropriate, as well as individually and culturally meaningful and connected.</a:t>
            </a:r>
          </a:p>
          <a:p>
            <a:pPr eaLnBrk="1" hangingPunct="1">
              <a:spcBef>
                <a:spcPts val="475"/>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16</a:t>
            </a:fld>
            <a:endParaRPr lang="en-US"/>
          </a:p>
        </p:txBody>
      </p:sp>
    </p:spTree>
    <p:extLst>
      <p:ext uri="{BB962C8B-B14F-4D97-AF65-F5344CB8AC3E}">
        <p14:creationId xmlns:p14="http://schemas.microsoft.com/office/powerpoint/2010/main" val="1443116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609600" y="1566863"/>
            <a:ext cx="3306763" cy="2479675"/>
          </a:xfrm>
          <a:ln/>
        </p:spPr>
      </p:sp>
      <p:sp>
        <p:nvSpPr>
          <p:cNvPr id="2" name="Slide Number Placeholder 1"/>
          <p:cNvSpPr>
            <a:spLocks noGrp="1"/>
          </p:cNvSpPr>
          <p:nvPr>
            <p:ph type="sldNum" sz="quarter" idx="10"/>
          </p:nvPr>
        </p:nvSpPr>
        <p:spPr/>
        <p:txBody>
          <a:bodyPr/>
          <a:lstStyle/>
          <a:p>
            <a:fld id="{8ACC8AAF-899D-458E-AA58-D97BF4340CBD}" type="slidenum">
              <a:rPr lang="en-US" smtClean="0"/>
              <a:t>17</a:t>
            </a:fld>
            <a:endParaRPr lang="en-US"/>
          </a:p>
        </p:txBody>
      </p:sp>
    </p:spTree>
    <p:extLst>
      <p:ext uri="{BB962C8B-B14F-4D97-AF65-F5344CB8AC3E}">
        <p14:creationId xmlns:p14="http://schemas.microsoft.com/office/powerpoint/2010/main" val="1397158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609600" y="1566863"/>
            <a:ext cx="3306763" cy="2479675"/>
          </a:xfrm>
          <a:ln/>
        </p:spPr>
      </p:sp>
      <p:sp>
        <p:nvSpPr>
          <p:cNvPr id="61443" name="Notes Placeholder 2"/>
          <p:cNvSpPr>
            <a:spLocks noGrp="1"/>
          </p:cNvSpPr>
          <p:nvPr>
            <p:ph type="body" idx="1"/>
          </p:nvPr>
        </p:nvSpPr>
        <p:spPr>
          <a:xfrm>
            <a:off x="493713" y="4267200"/>
            <a:ext cx="6359525" cy="5029200"/>
          </a:xfrm>
        </p:spPr>
        <p:txBody>
          <a:bodyPr>
            <a:noAutofit/>
          </a:bodyPr>
          <a:lstStyle/>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Refer to Handout - </a:t>
            </a:r>
            <a:r>
              <a:rPr lang="en-US" sz="1100" b="1" dirty="0">
                <a:latin typeface="Arial" pitchFamily="-65" charset="0"/>
                <a:ea typeface="ＭＳ Ｐゴシック" pitchFamily="-65" charset="-128"/>
                <a:cs typeface="ＭＳ Ｐゴシック" pitchFamily="-65" charset="-128"/>
              </a:rPr>
              <a:t>California Department of Education Early Education &amp; Support Division (CDE/EESD) Professional Development Resources </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The Program for Infant Toddler Care (PITC) seeks to ensure that America's infants get a safe, healthy, emotionally secure and intellectually rich start in life. </a:t>
            </a:r>
            <a:r>
              <a:rPr lang="en-US" sz="1100" u="sng" dirty="0">
                <a:latin typeface="Arial" pitchFamily="-65" charset="0"/>
                <a:ea typeface="ＭＳ Ｐゴシック" pitchFamily="-65" charset="-128"/>
                <a:cs typeface="ＭＳ Ｐゴシック" pitchFamily="-65" charset="-128"/>
                <a:hlinkClick r:id="rId3"/>
              </a:rPr>
              <a:t>http://www.pitc.org/</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California Preschool Instructional Network (CPIN) provides professional development and technical assistance to preschool teachers and administrators to ensure preschool children are ready for school. </a:t>
            </a:r>
            <a:r>
              <a:rPr lang="en-US" sz="1100" u="sng" dirty="0">
                <a:latin typeface="Arial" pitchFamily="-65" charset="0"/>
                <a:ea typeface="ＭＳ Ｐゴシック" pitchFamily="-65" charset="-128"/>
                <a:cs typeface="ＭＳ Ｐゴシック" pitchFamily="-65" charset="-128"/>
                <a:hlinkClick r:id="rId4"/>
              </a:rPr>
              <a:t>http://www.cpin.us/</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The Preschool English Learner Training provides teaching strategies, materials, and trainings to individuals interested in achieving optimal educational outcomes for children who attend public preschool programs and speak a language other than English. </a:t>
            </a:r>
            <a:r>
              <a:rPr lang="en-US" sz="1100" u="sng" dirty="0">
                <a:latin typeface="Arial" pitchFamily="-65" charset="0"/>
                <a:ea typeface="ＭＳ Ｐゴシック" pitchFamily="-65" charset="-128"/>
                <a:cs typeface="ＭＳ Ｐゴシック" pitchFamily="-65" charset="-128"/>
                <a:hlinkClick r:id="rId5"/>
              </a:rPr>
              <a:t>http://www.cpin.us/p/pel/</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California School-Age Consortium (</a:t>
            </a:r>
            <a:r>
              <a:rPr lang="en-US" sz="1100" dirty="0" err="1">
                <a:latin typeface="Arial" pitchFamily="-65" charset="0"/>
                <a:ea typeface="ＭＳ Ｐゴシック" pitchFamily="-65" charset="-128"/>
                <a:cs typeface="ＭＳ Ｐゴシック" pitchFamily="-65" charset="-128"/>
              </a:rPr>
              <a:t>CalSAC</a:t>
            </a:r>
            <a:r>
              <a:rPr lang="en-US" sz="1100" dirty="0">
                <a:latin typeface="Arial" pitchFamily="-65" charset="0"/>
                <a:ea typeface="ＭＳ Ｐゴシック" pitchFamily="-65" charset="-128"/>
                <a:cs typeface="ＭＳ Ｐゴシック" pitchFamily="-65" charset="-128"/>
              </a:rPr>
              <a:t>) - </a:t>
            </a:r>
            <a:r>
              <a:rPr lang="en-US" sz="1100" dirty="0" err="1">
                <a:latin typeface="Arial" pitchFamily="-65" charset="0"/>
                <a:ea typeface="ＭＳ Ｐゴシック" pitchFamily="-65" charset="-128"/>
                <a:cs typeface="ＭＳ Ｐゴシック" pitchFamily="-65" charset="-128"/>
              </a:rPr>
              <a:t>CalSAC’s</a:t>
            </a:r>
            <a:r>
              <a:rPr lang="en-US" sz="1100" dirty="0">
                <a:latin typeface="Arial" pitchFamily="-65" charset="0"/>
                <a:ea typeface="ＭＳ Ｐゴシック" pitchFamily="-65" charset="-128"/>
                <a:cs typeface="ＭＳ Ｐゴシック" pitchFamily="-65" charset="-128"/>
              </a:rPr>
              <a:t> mission is to enhance the performance of California out-of-school program providers by building connections, competence, and community. </a:t>
            </a:r>
            <a:r>
              <a:rPr lang="en-US" sz="1100" u="sng" dirty="0">
                <a:latin typeface="Arial" pitchFamily="-65" charset="0"/>
                <a:ea typeface="ＭＳ Ｐゴシック" pitchFamily="-65" charset="-128"/>
                <a:cs typeface="ＭＳ Ｐゴシック" pitchFamily="-65" charset="-128"/>
                <a:hlinkClick r:id="rId6"/>
              </a:rPr>
              <a:t>http://www.calsac.org/</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Family Child Care at Its Best provides high-quality, university-based child development education to thousands of licensed and license-exempt family childcare providers throughout California. </a:t>
            </a:r>
            <a:r>
              <a:rPr lang="en-US" sz="1100" u="sng" dirty="0">
                <a:latin typeface="Arial" pitchFamily="-65" charset="0"/>
                <a:ea typeface="ＭＳ Ｐゴシック" pitchFamily="-65" charset="-128"/>
                <a:cs typeface="ＭＳ Ｐゴシック" pitchFamily="-65" charset="-128"/>
                <a:hlinkClick r:id="rId7"/>
              </a:rPr>
              <a:t>http://humanservices.ucdavis.edu/ChildDev/Programs/FamilyChildCare.aspx?unit=CHLDEV</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Desired Results Training and Technical Assistance Project  provides training and technical assistance in the implementation of the Desired Results system, including assessing children with the Desired Results Developmental Profile</a:t>
            </a:r>
            <a:r>
              <a:rPr lang="en-US" sz="1100" baseline="30000" dirty="0">
                <a:latin typeface="Arial" pitchFamily="-65" charset="0"/>
                <a:ea typeface="ＭＳ Ｐゴシック" pitchFamily="-65" charset="-128"/>
                <a:cs typeface="ＭＳ Ｐゴシック" pitchFamily="-65" charset="-128"/>
              </a:rPr>
              <a:t>©</a:t>
            </a:r>
            <a:r>
              <a:rPr lang="en-US" sz="1100" dirty="0">
                <a:latin typeface="Arial" pitchFamily="-65" charset="0"/>
                <a:ea typeface="ＭＳ Ｐゴシック" pitchFamily="-65" charset="-128"/>
                <a:cs typeface="ＭＳ Ｐゴシック" pitchFamily="-65" charset="-128"/>
              </a:rPr>
              <a:t>. </a:t>
            </a:r>
            <a:r>
              <a:rPr lang="en-US" sz="1100" u="sng" dirty="0">
                <a:latin typeface="Arial" pitchFamily="-65" charset="0"/>
                <a:ea typeface="ＭＳ Ｐゴシック" pitchFamily="-65" charset="-128"/>
                <a:cs typeface="ＭＳ Ｐゴシック" pitchFamily="-65" charset="-128"/>
                <a:hlinkClick r:id="rId8"/>
              </a:rPr>
              <a:t>http://www.desiredresults.us</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The California Early Childhood Mentor Program provides resources and support to aspiring and experienced teachers and administrators in programs serving children birth to five and before- and after-school programs. </a:t>
            </a:r>
            <a:r>
              <a:rPr lang="en-US" sz="1100" u="sng" dirty="0">
                <a:latin typeface="Arial" pitchFamily="-65" charset="0"/>
                <a:ea typeface="ＭＳ Ｐゴシック" pitchFamily="-65" charset="-128"/>
                <a:cs typeface="ＭＳ Ｐゴシック" pitchFamily="-65" charset="-128"/>
                <a:hlinkClick r:id="rId9"/>
              </a:rPr>
              <a:t>http://www.ecementor.org/</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CDE/ECE Faculty Initiative Project aligns and integrates essential content and competencies of key CDE/EESD materials and initiatives with core early childhood education curriculum of the California Community College (CCC) and the California State University (CSU) systems. </a:t>
            </a:r>
            <a:r>
              <a:rPr lang="en-US" sz="1100" u="sng" dirty="0">
                <a:latin typeface="Arial" pitchFamily="-65" charset="0"/>
                <a:ea typeface="ＭＳ Ｐゴシック" pitchFamily="-65" charset="-128"/>
                <a:cs typeface="ＭＳ Ｐゴシック" pitchFamily="-65" charset="-128"/>
                <a:hlinkClick r:id="rId10"/>
              </a:rPr>
              <a:t>http://www.wested.org/facultyinitiative/</a:t>
            </a:r>
            <a:endParaRPr lang="en-US" sz="1100" dirty="0">
              <a:latin typeface="Arial" pitchFamily="-65" charset="0"/>
              <a:ea typeface="ＭＳ Ｐゴシック" pitchFamily="-65" charset="-128"/>
              <a:cs typeface="ＭＳ Ｐゴシック" pitchFamily="-65" charset="-128"/>
            </a:endParaRP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80000"/>
              </a:lnSpc>
              <a:spcBef>
                <a:spcPct val="0"/>
              </a:spcBef>
            </a:pPr>
            <a:r>
              <a:rPr lang="en-US" sz="1100" dirty="0">
                <a:latin typeface="Arial" pitchFamily="-65" charset="0"/>
                <a:ea typeface="ＭＳ Ｐゴシック" pitchFamily="-65" charset="-128"/>
                <a:cs typeface="ＭＳ Ｐゴシック" pitchFamily="-65" charset="-128"/>
              </a:rPr>
              <a:t>The Child Development Training Consortium promotes high quality early education to California’s children and families by providing financial and technical assistance to child development students and professionals. </a:t>
            </a:r>
            <a:r>
              <a:rPr lang="en-US" sz="1100" u="sng" dirty="0">
                <a:latin typeface="Arial" pitchFamily="-65" charset="0"/>
                <a:ea typeface="ＭＳ Ｐゴシック" pitchFamily="-65" charset="-128"/>
                <a:cs typeface="ＭＳ Ｐゴシック" pitchFamily="-65" charset="-128"/>
                <a:hlinkClick r:id="rId11"/>
              </a:rPr>
              <a:t>http://www.childdevelopment.org</a:t>
            </a:r>
            <a:r>
              <a:rPr lang="en-US" sz="1100" dirty="0">
                <a:latin typeface="Arial" pitchFamily="-65" charset="0"/>
                <a:ea typeface="ＭＳ Ｐゴシック" pitchFamily="-65" charset="-128"/>
                <a:cs typeface="ＭＳ Ｐゴシック" pitchFamily="-65" charset="-128"/>
              </a:rPr>
              <a:t> </a:t>
            </a:r>
          </a:p>
        </p:txBody>
      </p:sp>
      <p:sp>
        <p:nvSpPr>
          <p:cNvPr id="2" name="Slide Number Placeholder 1"/>
          <p:cNvSpPr>
            <a:spLocks noGrp="1"/>
          </p:cNvSpPr>
          <p:nvPr>
            <p:ph type="sldNum" sz="quarter" idx="10"/>
          </p:nvPr>
        </p:nvSpPr>
        <p:spPr/>
        <p:txBody>
          <a:bodyPr/>
          <a:lstStyle/>
          <a:p>
            <a:fld id="{8ACC8AAF-899D-458E-AA58-D97BF4340CBD}" type="slidenum">
              <a:rPr lang="en-US" smtClean="0"/>
              <a:t>18</a:t>
            </a:fld>
            <a:endParaRPr lang="en-US"/>
          </a:p>
        </p:txBody>
      </p:sp>
    </p:spTree>
    <p:extLst>
      <p:ext uri="{BB962C8B-B14F-4D97-AF65-F5344CB8AC3E}">
        <p14:creationId xmlns:p14="http://schemas.microsoft.com/office/powerpoint/2010/main" val="87941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609600" y="1566863"/>
            <a:ext cx="3306763" cy="2479675"/>
          </a:xfrm>
          <a:ln/>
        </p:spPr>
      </p:sp>
      <p:sp>
        <p:nvSpPr>
          <p:cNvPr id="1935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itchFamily="-65" charset="0"/>
                <a:ea typeface="ＭＳ Ｐゴシック" pitchFamily="-65" charset="-128"/>
                <a:cs typeface="Arial" pitchFamily="-65" charset="0"/>
              </a:rPr>
              <a:t>Script:</a:t>
            </a:r>
          </a:p>
          <a:p>
            <a:r>
              <a:rPr lang="en-US" dirty="0">
                <a:latin typeface="Arial" charset="0"/>
                <a:ea typeface="ＭＳ Ｐゴシック" charset="0"/>
                <a:cs typeface="Arial" charset="0"/>
              </a:rPr>
              <a:t>The system includes the assessment, the ERS, parent surveys and Program Self Evaluation. </a:t>
            </a:r>
          </a:p>
        </p:txBody>
      </p:sp>
      <p:sp>
        <p:nvSpPr>
          <p:cNvPr id="2" name="Slide Number Placeholder 1"/>
          <p:cNvSpPr>
            <a:spLocks noGrp="1"/>
          </p:cNvSpPr>
          <p:nvPr>
            <p:ph type="sldNum" sz="quarter" idx="10"/>
          </p:nvPr>
        </p:nvSpPr>
        <p:spPr/>
        <p:txBody>
          <a:bodyPr/>
          <a:lstStyle/>
          <a:p>
            <a:fld id="{8ACC8AAF-899D-458E-AA58-D97BF4340CBD}" type="slidenum">
              <a:rPr lang="en-US" smtClean="0"/>
              <a:t>19</a:t>
            </a:fld>
            <a:endParaRPr lang="en-US"/>
          </a:p>
        </p:txBody>
      </p:sp>
    </p:spTree>
    <p:extLst>
      <p:ext uri="{BB962C8B-B14F-4D97-AF65-F5344CB8AC3E}">
        <p14:creationId xmlns:p14="http://schemas.microsoft.com/office/powerpoint/2010/main" val="227228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609600" y="1566863"/>
            <a:ext cx="3306763" cy="2479675"/>
          </a:xfrm>
          <a:ln/>
        </p:spPr>
      </p:sp>
      <p:sp>
        <p:nvSpPr>
          <p:cNvPr id="2" name="Slide Number Placeholder 1"/>
          <p:cNvSpPr>
            <a:spLocks noGrp="1"/>
          </p:cNvSpPr>
          <p:nvPr>
            <p:ph type="sldNum" sz="quarter" idx="10"/>
          </p:nvPr>
        </p:nvSpPr>
        <p:spPr/>
        <p:txBody>
          <a:bodyPr/>
          <a:lstStyle/>
          <a:p>
            <a:fld id="{8ACC8AAF-899D-458E-AA58-D97BF4340CBD}" type="slidenum">
              <a:rPr lang="en-US" smtClean="0"/>
              <a:t>2</a:t>
            </a:fld>
            <a:endParaRPr lang="en-US"/>
          </a:p>
        </p:txBody>
      </p:sp>
    </p:spTree>
    <p:extLst>
      <p:ext uri="{BB962C8B-B14F-4D97-AF65-F5344CB8AC3E}">
        <p14:creationId xmlns:p14="http://schemas.microsoft.com/office/powerpoint/2010/main" val="1595824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Rot="1" noChangeAspect="1" noChangeArrowheads="1" noTextEdit="1"/>
          </p:cNvSpPr>
          <p:nvPr>
            <p:ph type="sldImg"/>
          </p:nvPr>
        </p:nvSpPr>
        <p:spPr>
          <a:xfrm>
            <a:off x="609600" y="1566863"/>
            <a:ext cx="3306763" cy="2479675"/>
          </a:xfrm>
          <a:ln/>
        </p:spPr>
      </p:sp>
      <p:sp>
        <p:nvSpPr>
          <p:cNvPr id="196611" name="Rectangle 1027"/>
          <p:cNvSpPr>
            <a:spLocks noGrp="1" noChangeArrowheads="1"/>
          </p:cNvSpPr>
          <p:nvPr>
            <p:ph type="body" idx="1"/>
          </p:nvPr>
        </p:nvSpPr>
        <p:spPr>
          <a:xfrm>
            <a:off x="731838" y="4560888"/>
            <a:ext cx="5851525" cy="4319587"/>
          </a:xfrm>
          <a:ln/>
        </p:spPr>
        <p:txBody>
          <a:bodyPr/>
          <a:lstStyle/>
          <a:p>
            <a:pPr eaLnBrk="1" hangingPunct="1"/>
            <a:r>
              <a:rPr lang="en-US" dirty="0">
                <a:latin typeface="Arial" pitchFamily="-65" charset="0"/>
                <a:ea typeface="ＭＳ Ｐゴシック" pitchFamily="-65" charset="-128"/>
                <a:cs typeface="Arial" pitchFamily="-65" charset="0"/>
              </a:rPr>
              <a:t>Activity: KWL</a:t>
            </a:r>
          </a:p>
          <a:p>
            <a:pPr eaLnBrk="1" hangingPunct="1"/>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Take</a:t>
            </a:r>
            <a:r>
              <a:rPr lang="en-US" baseline="0" dirty="0">
                <a:latin typeface="Arial" pitchFamily="-65" charset="0"/>
                <a:ea typeface="ＭＳ Ｐゴシック" pitchFamily="-65" charset="-128"/>
                <a:cs typeface="Arial" pitchFamily="-65" charset="0"/>
              </a:rPr>
              <a:t> three sticky notes on the table. On the first note, write  what you already know about the Desired Results system. </a:t>
            </a:r>
          </a:p>
          <a:p>
            <a:pPr eaLnBrk="1" hangingPunct="1"/>
            <a:r>
              <a:rPr lang="en-US" baseline="0" dirty="0">
                <a:latin typeface="Arial" pitchFamily="-65" charset="0"/>
                <a:ea typeface="ＭＳ Ｐゴシック" pitchFamily="-65" charset="-128"/>
                <a:cs typeface="Arial" pitchFamily="-65" charset="0"/>
              </a:rPr>
              <a:t>On the second sticky note, write what you want to know about the desired results system.</a:t>
            </a:r>
          </a:p>
          <a:p>
            <a:pPr eaLnBrk="1" hangingPunct="1"/>
            <a:r>
              <a:rPr lang="en-US" baseline="0" dirty="0">
                <a:latin typeface="Arial" pitchFamily="-65" charset="0"/>
                <a:ea typeface="ＭＳ Ｐゴシック" pitchFamily="-65" charset="-128"/>
                <a:cs typeface="Arial" pitchFamily="-65" charset="0"/>
              </a:rPr>
              <a:t>On the third sticky note write the letter “L” at the top.</a:t>
            </a:r>
            <a:endParaRPr lang="en-US" dirty="0">
              <a:latin typeface="Arial" pitchFamily="-65" charset="0"/>
              <a:ea typeface="ＭＳ Ｐゴシック" pitchFamily="-65" charset="-128"/>
              <a:cs typeface="Arial" pitchFamily="-65" charset="0"/>
            </a:endParaRPr>
          </a:p>
          <a:p>
            <a:pPr eaLnBrk="1" hangingPunct="1"/>
            <a:endParaRPr lang="en-US" sz="1000" dirty="0">
              <a:latin typeface="Times New Roman" pitchFamily="-65" charset="0"/>
              <a:ea typeface="ＭＳ Ｐゴシック" pitchFamily="-65" charset="-128"/>
              <a:cs typeface="Arial" pitchFamily="-65"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8" y="7010400"/>
            <a:ext cx="1605400" cy="2105848"/>
          </a:xfrm>
          <a:prstGeom prst="rect">
            <a:avLst/>
          </a:prstGeom>
          <a:ln>
            <a:solidFill>
              <a:schemeClr val="tx1"/>
            </a:solidFill>
          </a:ln>
        </p:spPr>
      </p:pic>
      <p:sp>
        <p:nvSpPr>
          <p:cNvPr id="3" name="Slide Number Placeholder 2"/>
          <p:cNvSpPr>
            <a:spLocks noGrp="1"/>
          </p:cNvSpPr>
          <p:nvPr>
            <p:ph type="sldNum" sz="quarter" idx="10"/>
          </p:nvPr>
        </p:nvSpPr>
        <p:spPr/>
        <p:txBody>
          <a:bodyPr/>
          <a:lstStyle/>
          <a:p>
            <a:fld id="{8ACC8AAF-899D-458E-AA58-D97BF4340CBD}" type="slidenum">
              <a:rPr lang="en-US" smtClean="0"/>
              <a:t>20</a:t>
            </a:fld>
            <a:endParaRPr lang="en-US"/>
          </a:p>
        </p:txBody>
      </p:sp>
    </p:spTree>
    <p:extLst>
      <p:ext uri="{BB962C8B-B14F-4D97-AF65-F5344CB8AC3E}">
        <p14:creationId xmlns:p14="http://schemas.microsoft.com/office/powerpoint/2010/main" val="780195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a:xfrm>
            <a:off x="609600" y="4267200"/>
            <a:ext cx="6095999" cy="4319587"/>
          </a:xfrm>
        </p:spPr>
        <p:txBody>
          <a:bodyPr/>
          <a:lstStyle/>
          <a:p>
            <a:pPr eaLnBrk="1" hangingPunct="1">
              <a:spcBef>
                <a:spcPts val="0"/>
              </a:spcBef>
            </a:pPr>
            <a:r>
              <a:rPr lang="en-US" dirty="0">
                <a:latin typeface="Arial" pitchFamily="-65" charset="0"/>
                <a:ea typeface="ＭＳ Ｐゴシック" pitchFamily="-65" charset="-128"/>
                <a:cs typeface="Arial" pitchFamily="-65" charset="0"/>
              </a:rPr>
              <a:t>Activity: Opening Activity- KWL</a:t>
            </a:r>
          </a:p>
          <a:p>
            <a:pPr eaLnBrk="1" hangingPunct="1">
              <a:spcBef>
                <a:spcPts val="0"/>
              </a:spcBef>
            </a:pPr>
            <a:endParaRPr lang="en-US" b="1"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baseline="0" dirty="0">
                <a:latin typeface="Arial" pitchFamily="-65" charset="0"/>
                <a:ea typeface="ＭＳ Ｐゴシック" pitchFamily="-65" charset="-128"/>
                <a:cs typeface="Arial" pitchFamily="-65" charset="0"/>
              </a:rPr>
              <a:t>When you are done please take your sticky to the appropriate charts. </a:t>
            </a:r>
          </a:p>
          <a:p>
            <a:pPr eaLnBrk="1" hangingPunct="1">
              <a:spcBef>
                <a:spcPts val="0"/>
              </a:spcBef>
            </a:pPr>
            <a:endParaRPr lang="en-US" baseline="0" dirty="0">
              <a:latin typeface="Arial" pitchFamily="-65" charset="0"/>
              <a:ea typeface="ＭＳ Ｐゴシック" pitchFamily="-65" charset="-128"/>
              <a:cs typeface="Arial" pitchFamily="-65" charset="0"/>
            </a:endParaRPr>
          </a:p>
          <a:p>
            <a:pPr eaLnBrk="1" hangingPunct="1">
              <a:spcBef>
                <a:spcPts val="0"/>
              </a:spcBef>
            </a:pPr>
            <a:r>
              <a:rPr lang="en-US" baseline="0" dirty="0">
                <a:latin typeface="Arial" pitchFamily="-65" charset="0"/>
                <a:ea typeface="ＭＳ Ｐゴシック" pitchFamily="-65" charset="-128"/>
                <a:cs typeface="Arial" pitchFamily="-65" charset="0"/>
              </a:rPr>
              <a:t>The K chart is </a:t>
            </a:r>
            <a:r>
              <a:rPr lang="en-US" dirty="0">
                <a:latin typeface="Arial" pitchFamily="-65" charset="0"/>
                <a:ea typeface="ＭＳ Ｐゴシック" pitchFamily="-65" charset="-128"/>
                <a:cs typeface="Arial" pitchFamily="-65" charset="0"/>
              </a:rPr>
              <a:t>for </a:t>
            </a:r>
            <a:r>
              <a:rPr lang="en-US" baseline="0" dirty="0">
                <a:latin typeface="Arial" pitchFamily="-65" charset="0"/>
                <a:ea typeface="ＭＳ Ｐゴシック" pitchFamily="-65" charset="-128"/>
                <a:cs typeface="Arial" pitchFamily="-65" charset="0"/>
              </a:rPr>
              <a:t>what you know. Place the</a:t>
            </a:r>
            <a:r>
              <a:rPr lang="en-US" dirty="0">
                <a:latin typeface="Arial" pitchFamily="-65" charset="0"/>
                <a:ea typeface="ＭＳ Ｐゴシック" pitchFamily="-65" charset="-128"/>
                <a:cs typeface="Arial" pitchFamily="-65" charset="0"/>
              </a:rPr>
              <a:t> </a:t>
            </a:r>
            <a:r>
              <a:rPr lang="en-US" baseline="0" dirty="0">
                <a:latin typeface="Arial" pitchFamily="-65" charset="0"/>
                <a:ea typeface="ＭＳ Ｐゴシック" pitchFamily="-65" charset="-128"/>
                <a:cs typeface="Arial" pitchFamily="-65" charset="0"/>
              </a:rPr>
              <a:t>first sticky note there.</a:t>
            </a:r>
          </a:p>
          <a:p>
            <a:pPr eaLnBrk="1" hangingPunct="1">
              <a:spcBef>
                <a:spcPts val="0"/>
              </a:spcBef>
            </a:pPr>
            <a:endParaRPr lang="en-US" baseline="0" dirty="0">
              <a:latin typeface="Arial" pitchFamily="-65" charset="0"/>
              <a:ea typeface="ＭＳ Ｐゴシック" pitchFamily="-65" charset="-128"/>
              <a:cs typeface="Arial" pitchFamily="-65" charset="0"/>
            </a:endParaRPr>
          </a:p>
          <a:p>
            <a:pPr eaLnBrk="1" hangingPunct="1">
              <a:spcBef>
                <a:spcPts val="0"/>
              </a:spcBef>
            </a:pPr>
            <a:r>
              <a:rPr lang="en-US" baseline="0" dirty="0">
                <a:latin typeface="Arial" pitchFamily="-65" charset="0"/>
                <a:ea typeface="ＭＳ Ｐゴシック" pitchFamily="-65" charset="-128"/>
                <a:cs typeface="Arial" pitchFamily="-65" charset="0"/>
              </a:rPr>
              <a:t>The W chart is what you want to know. Place second sticky there.</a:t>
            </a:r>
          </a:p>
          <a:p>
            <a:pPr eaLnBrk="1" hangingPunct="1">
              <a:spcBef>
                <a:spcPts val="0"/>
              </a:spcBef>
            </a:pPr>
            <a:endParaRPr lang="en-US" baseline="0" dirty="0">
              <a:latin typeface="Arial" pitchFamily="-65" charset="0"/>
              <a:ea typeface="ＭＳ Ｐゴシック" pitchFamily="-65" charset="-128"/>
              <a:cs typeface="Arial" pitchFamily="-65" charset="0"/>
            </a:endParaRPr>
          </a:p>
          <a:p>
            <a:pPr eaLnBrk="1" hangingPunct="1">
              <a:spcBef>
                <a:spcPts val="0"/>
              </a:spcBef>
            </a:pPr>
            <a:r>
              <a:rPr lang="en-US" baseline="0" dirty="0">
                <a:latin typeface="Arial" pitchFamily="-65" charset="0"/>
                <a:ea typeface="ＭＳ Ｐゴシック" pitchFamily="-65" charset="-128"/>
                <a:cs typeface="Arial" pitchFamily="-65" charset="0"/>
              </a:rPr>
              <a:t>Please keep your third sticky for the end of the day</a:t>
            </a:r>
            <a:r>
              <a:rPr lang="en-US" dirty="0">
                <a:latin typeface="Arial" pitchFamily="-65" charset="0"/>
                <a:ea typeface="ＭＳ Ｐゴシック" pitchFamily="-65" charset="-128"/>
                <a:cs typeface="Arial" pitchFamily="-65" charset="0"/>
              </a:rPr>
              <a:t>.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Notes:</a:t>
            </a:r>
          </a:p>
          <a:p>
            <a:pPr eaLnBrk="1" hangingPunct="1">
              <a:spcBef>
                <a:spcPts val="0"/>
              </a:spcBef>
            </a:pPr>
            <a:r>
              <a:rPr lang="en-US" dirty="0">
                <a:latin typeface="Arial" pitchFamily="-65" charset="0"/>
                <a:ea typeface="ＭＳ Ｐゴシック" pitchFamily="-65" charset="-128"/>
                <a:cs typeface="Arial" pitchFamily="-65" charset="0"/>
              </a:rPr>
              <a:t>Participants will use this note at the end of the day to write two things they learned and how they will take it back to their programs.</a:t>
            </a:r>
          </a:p>
          <a:p>
            <a:pPr eaLnBrk="1" hangingPunct="1">
              <a:spcBef>
                <a:spcPts val="0"/>
              </a:spcBef>
            </a:pPr>
            <a:endParaRPr lang="en-US" baseline="0" dirty="0">
              <a:latin typeface="Arial" pitchFamily="-65" charset="0"/>
              <a:ea typeface="ＭＳ Ｐゴシック" pitchFamily="-65" charset="-128"/>
              <a:cs typeface="Arial" pitchFamily="-65" charset="0"/>
            </a:endParaRPr>
          </a:p>
        </p:txBody>
      </p:sp>
      <p:sp>
        <p:nvSpPr>
          <p:cNvPr id="4" name="Slide Number Placeholder 3"/>
          <p:cNvSpPr>
            <a:spLocks noGrp="1"/>
          </p:cNvSpPr>
          <p:nvPr>
            <p:ph type="sldNum" sz="quarter" idx="10"/>
          </p:nvPr>
        </p:nvSpPr>
        <p:spPr/>
        <p:txBody>
          <a:bodyPr/>
          <a:lstStyle/>
          <a:p>
            <a:fld id="{8ACC8AAF-899D-458E-AA58-D97BF4340CBD}" type="slidenum">
              <a:rPr lang="en-US" smtClean="0"/>
              <a:t>21</a:t>
            </a:fld>
            <a:endParaRPr lang="en-US"/>
          </a:p>
        </p:txBody>
      </p:sp>
    </p:spTree>
    <p:extLst>
      <p:ext uri="{BB962C8B-B14F-4D97-AF65-F5344CB8AC3E}">
        <p14:creationId xmlns:p14="http://schemas.microsoft.com/office/powerpoint/2010/main" val="1232627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9684"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9685" name="Rectangle 5"/>
          <p:cNvSpPr>
            <a:spLocks noGrp="1" noRot="1" noChangeAspect="1" noChangeArrowheads="1" noTextEdit="1"/>
          </p:cNvSpPr>
          <p:nvPr>
            <p:ph type="sldImg"/>
          </p:nvPr>
        </p:nvSpPr>
        <p:spPr>
          <a:xfrm>
            <a:off x="762000" y="1762125"/>
            <a:ext cx="3211513" cy="2408238"/>
          </a:xfrm>
          <a:solidFill>
            <a:srgbClr val="FFFFFF"/>
          </a:solidFill>
          <a:ln w="12700" cap="flat"/>
        </p:spPr>
      </p:sp>
      <p:sp>
        <p:nvSpPr>
          <p:cNvPr id="197638" name="Rectangle 6"/>
          <p:cNvSpPr>
            <a:spLocks noGrp="1" noChangeArrowheads="1"/>
          </p:cNvSpPr>
          <p:nvPr>
            <p:ph type="body" idx="1"/>
          </p:nvPr>
        </p:nvSpPr>
        <p:spPr>
          <a:xfrm>
            <a:off x="762000" y="4495800"/>
            <a:ext cx="5822950" cy="4319588"/>
          </a:xfrm>
          <a:ln/>
        </p:spPr>
        <p:txBody>
          <a:bodyPr lIns="95654" tIns="46988" rIns="95654" bIns="46988"/>
          <a:lstStyle/>
          <a:p>
            <a:pPr eaLnBrk="1" hangingPunct="1">
              <a:defRPr/>
            </a:pPr>
            <a:r>
              <a:rPr lang="en-US" b="1" dirty="0">
                <a:latin typeface="Arial" pitchFamily="-65" charset="0"/>
                <a:ea typeface="ＭＳ Ｐゴシック" pitchFamily="-65" charset="-128"/>
                <a:cs typeface="Arial" pitchFamily="-65" charset="0"/>
              </a:rPr>
              <a:t>Script: </a:t>
            </a:r>
            <a:r>
              <a:rPr lang="en-US" dirty="0">
                <a:latin typeface="Arial" pitchFamily="-65" charset="0"/>
                <a:ea typeface="ＭＳ Ｐゴシック" pitchFamily="-65" charset="-128"/>
                <a:cs typeface="Arial" pitchFamily="-65" charset="0"/>
              </a:rPr>
              <a:t>(</a:t>
            </a:r>
            <a:r>
              <a:rPr lang="en-US" dirty="0"/>
              <a:t>Review the four desired results for children.)</a:t>
            </a:r>
          </a:p>
          <a:p>
            <a:pPr eaLnBrk="1" hangingPunct="1">
              <a:defRPr/>
            </a:pPr>
            <a:r>
              <a:rPr lang="en-US" dirty="0"/>
              <a:t>These are the overarching goals for children.</a:t>
            </a:r>
          </a:p>
          <a:p>
            <a:pPr eaLnBrk="1" hangingPunct="1">
              <a:defRPr/>
            </a:pPr>
            <a:endParaRPr lang="en-US" sz="1050" dirty="0">
              <a:latin typeface="Times New Roman" pitchFamily="18" charset="0"/>
            </a:endParaRPr>
          </a:p>
          <a:p>
            <a:pPr eaLnBrk="1" hangingPunct="1">
              <a:defRPr/>
            </a:pPr>
            <a:r>
              <a:rPr lang="en-US" sz="1050" dirty="0">
                <a:latin typeface="Times New Roman" pitchFamily="18" charset="0"/>
              </a:rPr>
              <a:t> </a:t>
            </a:r>
          </a:p>
        </p:txBody>
      </p:sp>
      <p:sp>
        <p:nvSpPr>
          <p:cNvPr id="2" name="Slide Number Placeholder 1"/>
          <p:cNvSpPr>
            <a:spLocks noGrp="1"/>
          </p:cNvSpPr>
          <p:nvPr>
            <p:ph type="sldNum" sz="quarter" idx="10"/>
          </p:nvPr>
        </p:nvSpPr>
        <p:spPr/>
        <p:txBody>
          <a:bodyPr/>
          <a:lstStyle/>
          <a:p>
            <a:fld id="{8ACC8AAF-899D-458E-AA58-D97BF4340CBD}" type="slidenum">
              <a:rPr lang="en-US" smtClean="0"/>
              <a:t>22</a:t>
            </a:fld>
            <a:endParaRPr lang="en-US"/>
          </a:p>
        </p:txBody>
      </p:sp>
    </p:spTree>
    <p:extLst>
      <p:ext uri="{BB962C8B-B14F-4D97-AF65-F5344CB8AC3E}">
        <p14:creationId xmlns:p14="http://schemas.microsoft.com/office/powerpoint/2010/main" val="2480492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0708"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0709" name="Rectangle 5"/>
          <p:cNvSpPr>
            <a:spLocks noGrp="1" noRot="1" noChangeAspect="1" noChangeArrowheads="1" noTextEdit="1"/>
          </p:cNvSpPr>
          <p:nvPr>
            <p:ph type="sldImg"/>
          </p:nvPr>
        </p:nvSpPr>
        <p:spPr>
          <a:xfrm>
            <a:off x="687388" y="1295400"/>
            <a:ext cx="3457575" cy="2593975"/>
          </a:xfrm>
          <a:solidFill>
            <a:srgbClr val="FFFFFF"/>
          </a:solidFill>
          <a:ln w="12700" cap="flat"/>
        </p:spPr>
      </p:sp>
      <p:sp>
        <p:nvSpPr>
          <p:cNvPr id="200710" name="Rectangle 6"/>
          <p:cNvSpPr>
            <a:spLocks noGrp="1" noChangeArrowheads="1"/>
          </p:cNvSpPr>
          <p:nvPr>
            <p:ph type="body" idx="1"/>
          </p:nvPr>
        </p:nvSpPr>
        <p:spPr>
          <a:noFill/>
          <a:ln/>
        </p:spPr>
        <p:txBody>
          <a:bodyPr lIns="95654" tIns="46988" rIns="95654" bIns="46988"/>
          <a:lstStyle/>
          <a:p>
            <a:pPr eaLnBrk="1" hangingPunct="1">
              <a:spcBef>
                <a:spcPts val="0"/>
              </a:spcBef>
            </a:pPr>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Parent Survey will help determine the achievement of these results. Parents will be supported in their role as their child’s first and most important teacher.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Notes: </a:t>
            </a:r>
          </a:p>
          <a:p>
            <a:pPr eaLnBrk="1" hangingPunct="1">
              <a:spcBef>
                <a:spcPts val="0"/>
              </a:spcBef>
            </a:pPr>
            <a:r>
              <a:rPr lang="en-US" dirty="0">
                <a:latin typeface="Arial" pitchFamily="-65" charset="0"/>
                <a:ea typeface="ＭＳ Ｐゴシック" pitchFamily="-65" charset="-128"/>
                <a:cs typeface="Arial" pitchFamily="-65" charset="0"/>
              </a:rPr>
              <a:t>Introduce the two desired results for families.</a:t>
            </a:r>
          </a:p>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23</a:t>
            </a:fld>
            <a:endParaRPr lang="en-US"/>
          </a:p>
        </p:txBody>
      </p:sp>
    </p:spTree>
    <p:extLst>
      <p:ext uri="{BB962C8B-B14F-4D97-AF65-F5344CB8AC3E}">
        <p14:creationId xmlns:p14="http://schemas.microsoft.com/office/powerpoint/2010/main" val="260021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Rot="1" noChangeAspect="1" noChangeArrowheads="1" noTextEdit="1"/>
          </p:cNvSpPr>
          <p:nvPr>
            <p:ph type="sldImg"/>
          </p:nvPr>
        </p:nvSpPr>
        <p:spPr>
          <a:xfrm>
            <a:off x="609600" y="1566863"/>
            <a:ext cx="3306763" cy="2479675"/>
          </a:xfrm>
          <a:ln/>
        </p:spPr>
      </p:sp>
      <p:sp>
        <p:nvSpPr>
          <p:cNvPr id="199683" name="Rectangle 1027"/>
          <p:cNvSpPr>
            <a:spLocks noGrp="1" noChangeArrowheads="1"/>
          </p:cNvSpPr>
          <p:nvPr>
            <p:ph type="body" idx="1"/>
          </p:nvPr>
        </p:nvSpPr>
        <p:spPr>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This model is a graphic organizer of the DR.</a:t>
            </a:r>
          </a:p>
          <a:p>
            <a:pPr eaLnBrk="1" hangingPunct="1"/>
            <a:endParaRPr lang="en-US" sz="1000" dirty="0">
              <a:latin typeface="Times New Roman" pitchFamily="-65" charset="0"/>
              <a:ea typeface="ＭＳ Ｐゴシック" pitchFamily="-65" charset="-128"/>
              <a:cs typeface="Arial" pitchFamily="-65"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66093"/>
            <a:ext cx="1923536" cy="1481908"/>
          </a:xfrm>
          <a:prstGeom prst="rect">
            <a:avLst/>
          </a:prstGeom>
          <a:ln>
            <a:solidFill>
              <a:schemeClr val="bg1">
                <a:lumMod val="75000"/>
              </a:schemeClr>
            </a:solidFill>
          </a:ln>
        </p:spPr>
      </p:pic>
      <p:sp>
        <p:nvSpPr>
          <p:cNvPr id="3" name="Slide Number Placeholder 2"/>
          <p:cNvSpPr>
            <a:spLocks noGrp="1"/>
          </p:cNvSpPr>
          <p:nvPr>
            <p:ph type="sldNum" sz="quarter" idx="10"/>
          </p:nvPr>
        </p:nvSpPr>
        <p:spPr/>
        <p:txBody>
          <a:bodyPr/>
          <a:lstStyle/>
          <a:p>
            <a:fld id="{8ACC8AAF-899D-458E-AA58-D97BF4340CBD}" type="slidenum">
              <a:rPr lang="en-US" smtClean="0"/>
              <a:t>24</a:t>
            </a:fld>
            <a:endParaRPr lang="en-US"/>
          </a:p>
        </p:txBody>
      </p:sp>
    </p:spTree>
    <p:extLst>
      <p:ext uri="{BB962C8B-B14F-4D97-AF65-F5344CB8AC3E}">
        <p14:creationId xmlns:p14="http://schemas.microsoft.com/office/powerpoint/2010/main" val="95232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Rot="1" noChangeAspect="1" noChangeArrowheads="1" noTextEdit="1"/>
          </p:cNvSpPr>
          <p:nvPr>
            <p:ph type="sldImg"/>
          </p:nvPr>
        </p:nvSpPr>
        <p:spPr>
          <a:xfrm>
            <a:off x="609600" y="1566863"/>
            <a:ext cx="3306763" cy="2479675"/>
          </a:xfrm>
          <a:ln/>
        </p:spPr>
      </p:sp>
      <p:sp>
        <p:nvSpPr>
          <p:cNvPr id="202756"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It is important to understand that the foundations describe the knowledge and skills that all young children typically exhibit:</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at about 8, 18, and 36 months for infants and toddlers</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at about 48 months and about 60 months of age for preschool children</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as they complete their first or second year of preschool;</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with appropriate support; and</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when attending a high-quality preschool program.</a:t>
            </a:r>
          </a:p>
          <a:p>
            <a:pPr eaLnBrk="1" hangingPunct="1"/>
            <a:r>
              <a:rPr lang="en-US" dirty="0">
                <a:latin typeface="Arial" pitchFamily="-65" charset="0"/>
                <a:ea typeface="ＭＳ Ｐゴシック" pitchFamily="-65" charset="-128"/>
                <a:cs typeface="Arial" pitchFamily="-65" charset="0"/>
              </a:rPr>
              <a:t>The DRDP is the child observational assessment tool that is used by teachers to record a child’s progress on a developmental continuum.</a:t>
            </a:r>
          </a:p>
        </p:txBody>
      </p:sp>
      <p:sp>
        <p:nvSpPr>
          <p:cNvPr id="2" name="Slide Number Placeholder 1"/>
          <p:cNvSpPr>
            <a:spLocks noGrp="1"/>
          </p:cNvSpPr>
          <p:nvPr>
            <p:ph type="sldNum" sz="quarter" idx="10"/>
          </p:nvPr>
        </p:nvSpPr>
        <p:spPr/>
        <p:txBody>
          <a:bodyPr/>
          <a:lstStyle/>
          <a:p>
            <a:fld id="{8ACC8AAF-899D-458E-AA58-D97BF4340CBD}" type="slidenum">
              <a:rPr lang="en-US" smtClean="0"/>
              <a:t>25</a:t>
            </a:fld>
            <a:endParaRPr lang="en-US"/>
          </a:p>
        </p:txBody>
      </p:sp>
    </p:spTree>
    <p:extLst>
      <p:ext uri="{BB962C8B-B14F-4D97-AF65-F5344CB8AC3E}">
        <p14:creationId xmlns:p14="http://schemas.microsoft.com/office/powerpoint/2010/main" val="3416525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3780"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3781" name="Rectangle 5"/>
          <p:cNvSpPr>
            <a:spLocks noGrp="1" noRot="1" noChangeAspect="1" noChangeArrowheads="1" noTextEdit="1"/>
          </p:cNvSpPr>
          <p:nvPr>
            <p:ph type="sldImg"/>
          </p:nvPr>
        </p:nvSpPr>
        <p:spPr>
          <a:xfrm>
            <a:off x="547688" y="1392238"/>
            <a:ext cx="3109912" cy="2332037"/>
          </a:xfrm>
          <a:solidFill>
            <a:srgbClr val="FFFFFF"/>
          </a:solidFill>
          <a:ln w="12700" cap="flat"/>
        </p:spPr>
      </p:sp>
      <p:sp>
        <p:nvSpPr>
          <p:cNvPr id="201734" name="Rectangle 6"/>
          <p:cNvSpPr>
            <a:spLocks noGrp="1" noChangeArrowheads="1"/>
          </p:cNvSpPr>
          <p:nvPr>
            <p:ph type="body" idx="1"/>
          </p:nvPr>
        </p:nvSpPr>
        <p:spPr>
          <a:ln/>
        </p:spPr>
        <p:txBody>
          <a:bodyPr lIns="95654" tIns="46988" rIns="95654" bIns="46988"/>
          <a:lstStyle/>
          <a:p>
            <a:pPr eaLnBrk="1" hangingPunct="1">
              <a:spcBef>
                <a:spcPts val="0"/>
              </a:spcBef>
            </a:pPr>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In this diagram, programs begin at the top left box of the cycle, with implementing the Program Quality Dimensions and moving clock-wise around the cycle each program year. After adjustments have been made, administrators analyze and evaluate the progress to determine what subsequent actions should be taken to ensure continued progress.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Notes: </a:t>
            </a:r>
          </a:p>
          <a:p>
            <a:pPr eaLnBrk="1" hangingPunct="1">
              <a:spcBef>
                <a:spcPts val="0"/>
              </a:spcBef>
            </a:pPr>
            <a:r>
              <a:rPr lang="en-US" dirty="0">
                <a:latin typeface="Arial" pitchFamily="-65" charset="0"/>
                <a:ea typeface="ＭＳ Ｐゴシック" pitchFamily="-65" charset="-128"/>
                <a:cs typeface="Arial" pitchFamily="-65" charset="0"/>
              </a:rPr>
              <a:t>Ask participants to follow along on the DR System Process for Continuous Improvement handout.</a:t>
            </a:r>
          </a:p>
          <a:p>
            <a:pPr eaLnBrk="1" hangingPunct="1">
              <a:spcBef>
                <a:spcPts val="0"/>
              </a:spcBef>
            </a:pPr>
            <a:endParaRPr lang="en-US" sz="1000" dirty="0">
              <a:latin typeface="Times New Roman" pitchFamily="-65" charset="0"/>
              <a:ea typeface="ＭＳ Ｐゴシック" pitchFamily="-65" charset="-128"/>
              <a:cs typeface="Arial" pitchFamily="-65"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873" y="1600200"/>
            <a:ext cx="2027602" cy="1567011"/>
          </a:xfrm>
          <a:prstGeom prst="rect">
            <a:avLst/>
          </a:prstGeom>
        </p:spPr>
      </p:pic>
      <p:sp>
        <p:nvSpPr>
          <p:cNvPr id="3" name="Slide Number Placeholder 2"/>
          <p:cNvSpPr>
            <a:spLocks noGrp="1"/>
          </p:cNvSpPr>
          <p:nvPr>
            <p:ph type="sldNum" sz="quarter" idx="10"/>
          </p:nvPr>
        </p:nvSpPr>
        <p:spPr/>
        <p:txBody>
          <a:bodyPr/>
          <a:lstStyle/>
          <a:p>
            <a:fld id="{8ACC8AAF-899D-458E-AA58-D97BF4340CBD}" type="slidenum">
              <a:rPr lang="en-US" smtClean="0"/>
              <a:t>26</a:t>
            </a:fld>
            <a:endParaRPr lang="en-US"/>
          </a:p>
        </p:txBody>
      </p:sp>
    </p:spTree>
    <p:extLst>
      <p:ext uri="{BB962C8B-B14F-4D97-AF65-F5344CB8AC3E}">
        <p14:creationId xmlns:p14="http://schemas.microsoft.com/office/powerpoint/2010/main" val="2000916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609600" y="1566863"/>
            <a:ext cx="3306763" cy="2479675"/>
          </a:xfrm>
          <a:ln/>
        </p:spPr>
      </p:sp>
      <p:sp>
        <p:nvSpPr>
          <p:cNvPr id="205827" name="Rectangle 3"/>
          <p:cNvSpPr>
            <a:spLocks noGrp="1" noChangeArrowheads="1"/>
          </p:cNvSpPr>
          <p:nvPr>
            <p:ph type="body" idx="1"/>
          </p:nvPr>
        </p:nvSpPr>
        <p:spPr>
          <a:noFill/>
          <a:ln/>
        </p:spPr>
        <p:txBody>
          <a:bodyPr/>
          <a:lstStyle/>
          <a:p>
            <a:pPr eaLnBrk="1" hangingPunct="1">
              <a:spcBef>
                <a:spcPts val="0"/>
              </a:spcBef>
            </a:pPr>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DRDP serves as a framework for documenting the progress children demonstrate over time.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It provides teachers with concrete information that will help them tailor their curriculum to meet the needs of the children.   </a:t>
            </a:r>
          </a:p>
          <a:p>
            <a:pPr eaLnBrk="1" hangingPunct="1">
              <a:spcBef>
                <a:spcPts val="0"/>
              </a:spcBef>
              <a:buFontTx/>
              <a:buChar char="•"/>
            </a:pPr>
            <a:endParaRPr lang="en-US"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Notes: </a:t>
            </a:r>
          </a:p>
          <a:p>
            <a:pPr eaLnBrk="1" hangingPunct="1">
              <a:spcBef>
                <a:spcPts val="0"/>
              </a:spcBef>
            </a:pPr>
            <a:r>
              <a:rPr lang="en-US" dirty="0">
                <a:latin typeface="Arial" pitchFamily="-65" charset="0"/>
                <a:ea typeface="ＭＳ Ｐゴシック" pitchFamily="-65" charset="-128"/>
                <a:cs typeface="Arial" pitchFamily="-65" charset="0"/>
              </a:rPr>
              <a:t>Briefly ask how many people have used the DRDP to assess children. </a:t>
            </a:r>
          </a:p>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27</a:t>
            </a:fld>
            <a:endParaRPr lang="en-US"/>
          </a:p>
        </p:txBody>
      </p:sp>
    </p:spTree>
    <p:extLst>
      <p:ext uri="{BB962C8B-B14F-4D97-AF65-F5344CB8AC3E}">
        <p14:creationId xmlns:p14="http://schemas.microsoft.com/office/powerpoint/2010/main" val="3181195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6852"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6853" name="Rectangle 5"/>
          <p:cNvSpPr>
            <a:spLocks noGrp="1" noRot="1" noChangeAspect="1" noChangeArrowheads="1" noTextEdit="1"/>
          </p:cNvSpPr>
          <p:nvPr>
            <p:ph type="sldImg"/>
          </p:nvPr>
        </p:nvSpPr>
        <p:spPr>
          <a:xfrm>
            <a:off x="763588" y="1447800"/>
            <a:ext cx="3381375" cy="2536825"/>
          </a:xfrm>
          <a:solidFill>
            <a:srgbClr val="FFFFFF"/>
          </a:solidFill>
          <a:ln w="12700" cap="flat"/>
        </p:spPr>
      </p:sp>
      <p:sp>
        <p:nvSpPr>
          <p:cNvPr id="206854" name="Rectangle 6"/>
          <p:cNvSpPr>
            <a:spLocks noGrp="1" noChangeArrowheads="1"/>
          </p:cNvSpPr>
          <p:nvPr>
            <p:ph type="body" idx="1"/>
          </p:nvPr>
        </p:nvSpPr>
        <p:spPr>
          <a:noFill/>
          <a:ln/>
        </p:spPr>
        <p:txBody>
          <a:bodyPr lIns="95654" tIns="46988" rIns="95654" bIns="46988"/>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Parent Survey is the questionnaire to evaluate parents’ satisfaction with programs.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Parent Survey:</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Gives programs access to information from parents to improve program quality</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Determines parent satisfaction with their child’s program</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 Is conducted at least once per year</a:t>
            </a:r>
          </a:p>
          <a:p>
            <a:pPr eaLnBrk="1" hangingPunct="1">
              <a:buFontTx/>
              <a:buChar char="•"/>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28</a:t>
            </a:fld>
            <a:endParaRPr lang="en-US"/>
          </a:p>
        </p:txBody>
      </p:sp>
    </p:spTree>
    <p:extLst>
      <p:ext uri="{BB962C8B-B14F-4D97-AF65-F5344CB8AC3E}">
        <p14:creationId xmlns:p14="http://schemas.microsoft.com/office/powerpoint/2010/main" val="1434185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026"/>
          <p:cNvSpPr>
            <a:spLocks noGrp="1" noRot="1" noChangeAspect="1" noChangeArrowheads="1" noTextEdit="1"/>
          </p:cNvSpPr>
          <p:nvPr>
            <p:ph type="sldImg"/>
          </p:nvPr>
        </p:nvSpPr>
        <p:spPr>
          <a:xfrm>
            <a:off x="609600" y="1566863"/>
            <a:ext cx="3306763" cy="2479675"/>
          </a:xfrm>
          <a:ln/>
        </p:spPr>
      </p:sp>
      <p:sp>
        <p:nvSpPr>
          <p:cNvPr id="207875" name="Rectangle 1027"/>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The Environment Rating Scales allow programs to assess their learning environments.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Research projects have discovered a meaningful relationship between ERS scores and child outcome measures, as well as between ERS scores and teacher characteristics, teacher behaviors, and compensation.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Environment Rating Scale is used to measure implementation of Program Quality Dimensions.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Each classroom, family childcare home, and school age facility must be assessed at least once per program year.</a:t>
            </a:r>
            <a:r>
              <a:rPr lang="en-US" dirty="0">
                <a:latin typeface="Times New Roman" pitchFamily="-65" charset="0"/>
                <a:ea typeface="ＭＳ Ｐゴシック" pitchFamily="-65" charset="-128"/>
                <a:cs typeface="Arial" pitchFamily="-65" charset="0"/>
              </a:rPr>
              <a:t> </a:t>
            </a: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29</a:t>
            </a:fld>
            <a:endParaRPr lang="en-US"/>
          </a:p>
        </p:txBody>
      </p:sp>
    </p:spTree>
    <p:extLst>
      <p:ext uri="{BB962C8B-B14F-4D97-AF65-F5344CB8AC3E}">
        <p14:creationId xmlns:p14="http://schemas.microsoft.com/office/powerpoint/2010/main" val="34552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184323" name="Rectangle 3"/>
          <p:cNvSpPr>
            <a:spLocks noGrp="1" noChangeArrowheads="1"/>
          </p:cNvSpPr>
          <p:nvPr>
            <p:ph type="body" idx="1"/>
          </p:nvPr>
        </p:nvSpPr>
        <p:spPr>
          <a:noFill/>
          <a:ln/>
        </p:spPr>
        <p:txBody>
          <a:bodyPr/>
          <a:lstStyle/>
          <a:p>
            <a:endParaRPr lang="en-US" b="1" dirty="0">
              <a:latin typeface="Arial" pitchFamily="-65" charset="0"/>
              <a:ea typeface="ＭＳ Ｐゴシック" pitchFamily="-65" charset="-128"/>
              <a:cs typeface="Arial" pitchFamily="-65" charset="0"/>
            </a:endParaRPr>
          </a:p>
          <a:p>
            <a:endParaRPr lang="en-US" b="1" dirty="0">
              <a:latin typeface="Arial" pitchFamily="-65" charset="0"/>
              <a:ea typeface="ＭＳ Ｐゴシック" pitchFamily="-65" charset="-128"/>
              <a:cs typeface="Arial" pitchFamily="-65" charset="0"/>
            </a:endParaRPr>
          </a:p>
          <a:p>
            <a:endParaRPr lang="en-US" b="1" dirty="0">
              <a:latin typeface="Arial" pitchFamily="-65" charset="0"/>
              <a:ea typeface="ＭＳ Ｐゴシック" pitchFamily="-65" charset="-128"/>
              <a:cs typeface="Arial" pitchFamily="-65" charset="0"/>
            </a:endParaRPr>
          </a:p>
          <a:p>
            <a:endParaRPr lang="en-US" b="1" dirty="0">
              <a:latin typeface="Arial" pitchFamily="-65" charset="0"/>
              <a:ea typeface="ＭＳ Ｐゴシック" pitchFamily="-65" charset="-128"/>
              <a:cs typeface="Arial" pitchFamily="-65" charset="0"/>
            </a:endParaRPr>
          </a:p>
          <a:p>
            <a:endParaRPr lang="en-US" b="1"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Notes:</a:t>
            </a:r>
          </a:p>
          <a:p>
            <a:r>
              <a:rPr lang="en-US" dirty="0">
                <a:latin typeface="Arial" pitchFamily="-65" charset="0"/>
                <a:ea typeface="ＭＳ Ｐゴシック" pitchFamily="-65" charset="-128"/>
                <a:cs typeface="Arial" pitchFamily="-65" charset="0"/>
              </a:rPr>
              <a:t>Slide optional: Chart the agreements even if this slide is used as a reminder to participants during the training.</a:t>
            </a:r>
          </a:p>
          <a:p>
            <a:endParaRPr lang="en-US" b="1"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3</a:t>
            </a:fld>
            <a:endParaRPr lang="en-US"/>
          </a:p>
        </p:txBody>
      </p:sp>
    </p:spTree>
    <p:extLst>
      <p:ext uri="{BB962C8B-B14F-4D97-AF65-F5344CB8AC3E}">
        <p14:creationId xmlns:p14="http://schemas.microsoft.com/office/powerpoint/2010/main" val="1771286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8900"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8901" name="Rectangle 5"/>
          <p:cNvSpPr>
            <a:spLocks noGrp="1" noRot="1" noChangeAspect="1" noChangeArrowheads="1" noTextEdit="1"/>
          </p:cNvSpPr>
          <p:nvPr>
            <p:ph type="sldImg"/>
          </p:nvPr>
        </p:nvSpPr>
        <p:spPr>
          <a:xfrm>
            <a:off x="660400" y="1371600"/>
            <a:ext cx="3381375" cy="2536825"/>
          </a:xfrm>
          <a:solidFill>
            <a:srgbClr val="FFFFFF"/>
          </a:solidFill>
          <a:ln w="12700" cap="flat"/>
        </p:spPr>
      </p:sp>
      <p:sp>
        <p:nvSpPr>
          <p:cNvPr id="208902" name="Rectangle 6"/>
          <p:cNvSpPr>
            <a:spLocks noGrp="1" noChangeArrowheads="1"/>
          </p:cNvSpPr>
          <p:nvPr>
            <p:ph type="body" idx="1"/>
          </p:nvPr>
        </p:nvSpPr>
        <p:spPr>
          <a:noFill/>
          <a:ln/>
        </p:spPr>
        <p:txBody>
          <a:bodyPr lIns="95654" tIns="46988" rIns="95654" bIns="46988"/>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dirty="0">
                <a:latin typeface="Arial" pitchFamily="-65" charset="0"/>
                <a:ea typeface="ＭＳ Ｐゴシック" pitchFamily="-65" charset="-128"/>
                <a:cs typeface="Arial" pitchFamily="-65" charset="0"/>
              </a:rPr>
              <a:t>The program self-evaluation process gives agencies an opportunity to recognize their strengths and areas that require improvements. </a:t>
            </a:r>
          </a:p>
        </p:txBody>
      </p:sp>
      <p:sp>
        <p:nvSpPr>
          <p:cNvPr id="2" name="Slide Number Placeholder 1"/>
          <p:cNvSpPr>
            <a:spLocks noGrp="1"/>
          </p:cNvSpPr>
          <p:nvPr>
            <p:ph type="sldNum" sz="quarter" idx="10"/>
          </p:nvPr>
        </p:nvSpPr>
        <p:spPr/>
        <p:txBody>
          <a:bodyPr/>
          <a:lstStyle/>
          <a:p>
            <a:fld id="{8ACC8AAF-899D-458E-AA58-D97BF4340CBD}" type="slidenum">
              <a:rPr lang="en-US" smtClean="0"/>
              <a:t>30</a:t>
            </a:fld>
            <a:endParaRPr lang="en-US"/>
          </a:p>
        </p:txBody>
      </p:sp>
    </p:spTree>
    <p:extLst>
      <p:ext uri="{BB962C8B-B14F-4D97-AF65-F5344CB8AC3E}">
        <p14:creationId xmlns:p14="http://schemas.microsoft.com/office/powerpoint/2010/main" val="3372025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762000" y="1447800"/>
            <a:ext cx="3251200" cy="2438400"/>
          </a:xfrm>
          <a:solidFill>
            <a:srgbClr val="FFFFFF"/>
          </a:solidFill>
          <a:ln/>
        </p:spPr>
      </p:sp>
      <p:sp>
        <p:nvSpPr>
          <p:cNvPr id="209923" name="Rectangle 3"/>
          <p:cNvSpPr>
            <a:spLocks noGrp="1" noChangeArrowheads="1"/>
          </p:cNvSpPr>
          <p:nvPr>
            <p:ph type="body" idx="1"/>
          </p:nvPr>
        </p:nvSpPr>
        <p:spPr>
          <a:solidFill>
            <a:srgbClr val="FFFFFF"/>
          </a:solidFill>
          <a:ln/>
        </p:spPr>
        <p:txBody>
          <a:bodyPr/>
          <a:lstStyle/>
          <a:p>
            <a:pPr eaLnBrk="1" hangingPunct="1">
              <a:spcBef>
                <a:spcPct val="0"/>
              </a:spcBef>
            </a:pPr>
            <a:r>
              <a:rPr lang="en-US" b="1" dirty="0">
                <a:latin typeface="Arial" pitchFamily="-65" charset="0"/>
                <a:ea typeface="ＭＳ Ｐゴシック" pitchFamily="-65" charset="-128"/>
                <a:cs typeface="Arial" pitchFamily="-65" charset="0"/>
              </a:rPr>
              <a:t>Script: </a:t>
            </a:r>
            <a:r>
              <a:rPr lang="en-US" dirty="0">
                <a:latin typeface="Arial" pitchFamily="-65" charset="0"/>
                <a:ea typeface="ＭＳ Ｐゴシック" pitchFamily="-65" charset="-128"/>
                <a:cs typeface="Arial" pitchFamily="-65" charset="0"/>
              </a:rPr>
              <a:t>(Review slide)</a:t>
            </a:r>
          </a:p>
          <a:p>
            <a:pPr eaLnBrk="1" hangingPunct="1">
              <a:spcBef>
                <a:spcPct val="0"/>
              </a:spcBef>
            </a:pPr>
            <a:endParaRPr lang="en-US" dirty="0">
              <a:latin typeface="Arial" pitchFamily="-65" charset="0"/>
              <a:ea typeface="ＭＳ Ｐゴシック" pitchFamily="-65" charset="-128"/>
              <a:cs typeface="Arial" pitchFamily="-65" charset="0"/>
            </a:endParaRPr>
          </a:p>
          <a:p>
            <a:pPr eaLnBrk="1" hangingPunct="1">
              <a:spcBef>
                <a:spcPct val="0"/>
              </a:spcBef>
            </a:pPr>
            <a:r>
              <a:rPr lang="en-US" dirty="0">
                <a:latin typeface="Arial" pitchFamily="-65" charset="0"/>
                <a:ea typeface="ＭＳ Ｐゴシック" pitchFamily="-65" charset="-128"/>
                <a:cs typeface="Arial" pitchFamily="-65" charset="0"/>
              </a:rPr>
              <a:t>These forms will be described in more detail during online webinars.</a:t>
            </a:r>
          </a:p>
        </p:txBody>
      </p:sp>
      <p:sp>
        <p:nvSpPr>
          <p:cNvPr id="2" name="Slide Number Placeholder 1"/>
          <p:cNvSpPr>
            <a:spLocks noGrp="1"/>
          </p:cNvSpPr>
          <p:nvPr>
            <p:ph type="sldNum" sz="quarter" idx="10"/>
          </p:nvPr>
        </p:nvSpPr>
        <p:spPr/>
        <p:txBody>
          <a:bodyPr/>
          <a:lstStyle/>
          <a:p>
            <a:fld id="{8ACC8AAF-899D-458E-AA58-D97BF4340CBD}" type="slidenum">
              <a:rPr lang="en-US" smtClean="0"/>
              <a:t>31</a:t>
            </a:fld>
            <a:endParaRPr lang="en-US"/>
          </a:p>
        </p:txBody>
      </p:sp>
    </p:spTree>
    <p:extLst>
      <p:ext uri="{BB962C8B-B14F-4D97-AF65-F5344CB8AC3E}">
        <p14:creationId xmlns:p14="http://schemas.microsoft.com/office/powerpoint/2010/main" val="2546091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xfrm>
            <a:off x="609600" y="1566863"/>
            <a:ext cx="3306763" cy="2479675"/>
          </a:xfrm>
          <a:ln/>
        </p:spPr>
      </p:sp>
      <p:sp>
        <p:nvSpPr>
          <p:cNvPr id="210947"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Desired Results system documents the progress made by children and families in achieving desired results. It also provides information to help practitioners improve their child care and development services.</a:t>
            </a:r>
            <a:r>
              <a:rPr lang="en-US" dirty="0">
                <a:latin typeface="Times New Roman" pitchFamily="-65" charset="0"/>
                <a:ea typeface="ＭＳ Ｐゴシック" pitchFamily="-65" charset="-128"/>
                <a:cs typeface="Arial" pitchFamily="-65" charset="0"/>
              </a:rPr>
              <a:t> </a:t>
            </a: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32</a:t>
            </a:fld>
            <a:endParaRPr lang="en-US"/>
          </a:p>
        </p:txBody>
      </p:sp>
    </p:spTree>
    <p:extLst>
      <p:ext uri="{BB962C8B-B14F-4D97-AF65-F5344CB8AC3E}">
        <p14:creationId xmlns:p14="http://schemas.microsoft.com/office/powerpoint/2010/main" val="461830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11972"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11973" name="Rectangle 5"/>
          <p:cNvSpPr>
            <a:spLocks noGrp="1" noRot="1" noChangeAspect="1" noChangeArrowheads="1" noTextEdit="1"/>
          </p:cNvSpPr>
          <p:nvPr>
            <p:ph type="sldImg"/>
          </p:nvPr>
        </p:nvSpPr>
        <p:spPr>
          <a:xfrm>
            <a:off x="762000" y="1316038"/>
            <a:ext cx="3211513" cy="2408237"/>
          </a:xfrm>
          <a:solidFill>
            <a:srgbClr val="FFFFFF"/>
          </a:solidFill>
          <a:ln w="12700" cap="flat"/>
        </p:spPr>
      </p:sp>
      <p:sp>
        <p:nvSpPr>
          <p:cNvPr id="211974" name="Rectangle 6"/>
          <p:cNvSpPr>
            <a:spLocks noGrp="1" noChangeArrowheads="1"/>
          </p:cNvSpPr>
          <p:nvPr>
            <p:ph type="body" idx="1"/>
          </p:nvPr>
        </p:nvSpPr>
        <p:spPr>
          <a:noFill/>
          <a:ln/>
        </p:spPr>
        <p:txBody>
          <a:bodyPr lIns="95654" tIns="46988" rIns="95654" bIns="46988"/>
          <a:lstStyle/>
          <a:p>
            <a:pPr eaLnBrk="1" hangingPunct="1">
              <a:spcBef>
                <a:spcPct val="0"/>
              </a:spcBef>
            </a:pPr>
            <a:endParaRPr lang="en-US">
              <a:latin typeface="Arial" pitchFamily="-65" charset="0"/>
              <a:ea typeface="ＭＳ Ｐゴシック" pitchFamily="-65" charset="-128"/>
              <a:cs typeface="Arial" pitchFamily="-65" charset="0"/>
            </a:endParaRPr>
          </a:p>
          <a:p>
            <a:pPr eaLnBrk="1" hangingPunct="1">
              <a:spcBef>
                <a:spcPct val="0"/>
              </a:spcBef>
            </a:pPr>
            <a:endParaRPr lang="en-US" sz="900">
              <a:latin typeface="Times"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33</a:t>
            </a:fld>
            <a:endParaRPr lang="en-US"/>
          </a:p>
        </p:txBody>
      </p:sp>
    </p:spTree>
    <p:extLst>
      <p:ext uri="{BB962C8B-B14F-4D97-AF65-F5344CB8AC3E}">
        <p14:creationId xmlns:p14="http://schemas.microsoft.com/office/powerpoint/2010/main" val="199158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609600" y="1566863"/>
            <a:ext cx="3306763" cy="2479675"/>
          </a:xfrm>
          <a:ln/>
        </p:spPr>
      </p:sp>
      <p:sp>
        <p:nvSpPr>
          <p:cNvPr id="2" name="Slide Number Placeholder 1"/>
          <p:cNvSpPr>
            <a:spLocks noGrp="1"/>
          </p:cNvSpPr>
          <p:nvPr>
            <p:ph type="sldNum" sz="quarter" idx="10"/>
          </p:nvPr>
        </p:nvSpPr>
        <p:spPr/>
        <p:txBody>
          <a:bodyPr/>
          <a:lstStyle/>
          <a:p>
            <a:fld id="{8ACC8AAF-899D-458E-AA58-D97BF4340CBD}" type="slidenum">
              <a:rPr lang="en-US" smtClean="0"/>
              <a:t>34</a:t>
            </a:fld>
            <a:endParaRPr lang="en-US"/>
          </a:p>
        </p:txBody>
      </p:sp>
    </p:spTree>
    <p:extLst>
      <p:ext uri="{BB962C8B-B14F-4D97-AF65-F5344CB8AC3E}">
        <p14:creationId xmlns:p14="http://schemas.microsoft.com/office/powerpoint/2010/main" val="2433906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09600" y="1566863"/>
            <a:ext cx="3306763" cy="2479675"/>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In this session, participants will learn about the Desired Results Developmental Profile. There are three views for the DRDP (2015) and</a:t>
            </a:r>
            <a:r>
              <a:rPr lang="en-US" baseline="0" dirty="0">
                <a:latin typeface="Arial" pitchFamily="-65" charset="0"/>
                <a:ea typeface="ＭＳ Ｐゴシック" pitchFamily="-65" charset="-128"/>
                <a:cs typeface="Arial" pitchFamily="-65" charset="0"/>
              </a:rPr>
              <a:t> two views of the DRDP SA 2010</a:t>
            </a:r>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We will focus on observation skills, rating the DRDP, collecting the DRDP data, the Summary of Findings, and the Child’s Developmental Progress form.</a:t>
            </a:r>
          </a:p>
          <a:p>
            <a:pPr eaLnBrk="1" hangingPunct="1">
              <a:spcBef>
                <a:spcPct val="0"/>
              </a:spcBef>
            </a:pPr>
            <a:endParaRPr lang="en-US" dirty="0">
              <a:latin typeface="Arial"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35</a:t>
            </a:fld>
            <a:endParaRPr lang="en-US"/>
          </a:p>
        </p:txBody>
      </p:sp>
    </p:spTree>
    <p:extLst>
      <p:ext uri="{BB962C8B-B14F-4D97-AF65-F5344CB8AC3E}">
        <p14:creationId xmlns:p14="http://schemas.microsoft.com/office/powerpoint/2010/main" val="650034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687388" y="1524000"/>
            <a:ext cx="3273425" cy="2455863"/>
          </a:xfrm>
          <a:solidFill>
            <a:srgbClr val="FFFFFF"/>
          </a:solidFill>
          <a:ln/>
        </p:spPr>
      </p:sp>
      <p:sp>
        <p:nvSpPr>
          <p:cNvPr id="215043"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Teachers observe children in their natural, daily activities. Agencies are able to describe children’s achievements in learning and development to advocate the strengths and benefits of the program to families and the larger community. </a:t>
            </a:r>
          </a:p>
        </p:txBody>
      </p:sp>
      <p:sp>
        <p:nvSpPr>
          <p:cNvPr id="2" name="Slide Number Placeholder 1"/>
          <p:cNvSpPr>
            <a:spLocks noGrp="1"/>
          </p:cNvSpPr>
          <p:nvPr>
            <p:ph type="sldNum" sz="quarter" idx="10"/>
          </p:nvPr>
        </p:nvSpPr>
        <p:spPr/>
        <p:txBody>
          <a:bodyPr/>
          <a:lstStyle/>
          <a:p>
            <a:fld id="{8ACC8AAF-899D-458E-AA58-D97BF4340CBD}" type="slidenum">
              <a:rPr lang="en-US" smtClean="0"/>
              <a:t>36</a:t>
            </a:fld>
            <a:endParaRPr lang="en-US"/>
          </a:p>
        </p:txBody>
      </p:sp>
    </p:spTree>
    <p:extLst>
      <p:ext uri="{BB962C8B-B14F-4D97-AF65-F5344CB8AC3E}">
        <p14:creationId xmlns:p14="http://schemas.microsoft.com/office/powerpoint/2010/main" val="872377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685800" y="1371600"/>
            <a:ext cx="3303588" cy="2478088"/>
          </a:xfrm>
          <a:solidFill>
            <a:srgbClr val="FFFFFF"/>
          </a:solidFill>
          <a:ln/>
        </p:spPr>
      </p:sp>
      <p:sp>
        <p:nvSpPr>
          <p:cNvPr id="216067" name="Rectangle 3"/>
          <p:cNvSpPr>
            <a:spLocks noGrp="1" noChangeArrowheads="1"/>
          </p:cNvSpPr>
          <p:nvPr>
            <p:ph type="body" idx="1"/>
          </p:nvPr>
        </p:nvSpPr>
        <p:spPr>
          <a:solidFill>
            <a:srgbClr val="FFFFFF"/>
          </a:solidFill>
          <a:ln/>
        </p:spPr>
        <p:txBody>
          <a:bodyPr lIns="96653" tIns="48326" rIns="96653" bIns="48326"/>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Good observation and recording methods over time are the cornerstones for using the DRDP effectively.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DRDP is not a test, but an observation based assessment for children.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person who is the designated teacher should complete the DRDP.  Assistants, parents, and other staff should contribute observations. For children with IEPs,</a:t>
            </a:r>
            <a:r>
              <a:rPr lang="en-US" baseline="0" dirty="0">
                <a:latin typeface="Arial" pitchFamily="-65" charset="0"/>
                <a:ea typeface="ＭＳ Ｐゴシック" pitchFamily="-65" charset="-128"/>
                <a:cs typeface="Arial" pitchFamily="-65" charset="0"/>
              </a:rPr>
              <a:t> be sure and collaborate with their service providers.</a:t>
            </a:r>
            <a:r>
              <a:rPr lang="en-US" dirty="0">
                <a:latin typeface="Arial" pitchFamily="-65" charset="0"/>
                <a:ea typeface="ＭＳ Ｐゴシック" pitchFamily="-65" charset="-128"/>
                <a:cs typeface="Arial" pitchFamily="-65" charset="0"/>
              </a:rPr>
              <a:t>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b="1" dirty="0">
                <a:latin typeface="Arial" pitchFamily="-65" charset="0"/>
                <a:ea typeface="ＭＳ Ｐゴシック" pitchFamily="-65" charset="-128"/>
                <a:cs typeface="Arial" pitchFamily="-65" charset="0"/>
              </a:rPr>
              <a:t>Trainer Notes: </a:t>
            </a:r>
          </a:p>
          <a:p>
            <a:pPr eaLnBrk="1" hangingPunct="1">
              <a:spcBef>
                <a:spcPts val="0"/>
              </a:spcBef>
            </a:pPr>
            <a:r>
              <a:rPr lang="en-US" dirty="0">
                <a:latin typeface="Arial" pitchFamily="-65" charset="0"/>
                <a:ea typeface="ＭＳ Ｐゴシック" pitchFamily="-65" charset="-128"/>
                <a:cs typeface="Arial" pitchFamily="-65" charset="0"/>
              </a:rPr>
              <a:t>Family Child Care Networks have a “teacher identified” person complete the DRDP. This person may be the case manager who oversees the network care providers. The case manager consults with care providers and parents in completing the DRDP. </a:t>
            </a:r>
          </a:p>
        </p:txBody>
      </p:sp>
      <p:sp>
        <p:nvSpPr>
          <p:cNvPr id="2" name="Slide Number Placeholder 1"/>
          <p:cNvSpPr>
            <a:spLocks noGrp="1"/>
          </p:cNvSpPr>
          <p:nvPr>
            <p:ph type="sldNum" sz="quarter" idx="10"/>
          </p:nvPr>
        </p:nvSpPr>
        <p:spPr/>
        <p:txBody>
          <a:bodyPr/>
          <a:lstStyle/>
          <a:p>
            <a:fld id="{8ACC8AAF-899D-458E-AA58-D97BF4340CBD}" type="slidenum">
              <a:rPr lang="en-US" smtClean="0"/>
              <a:t>37</a:t>
            </a:fld>
            <a:endParaRPr lang="en-US"/>
          </a:p>
        </p:txBody>
      </p:sp>
    </p:spTree>
    <p:extLst>
      <p:ext uri="{BB962C8B-B14F-4D97-AF65-F5344CB8AC3E}">
        <p14:creationId xmlns:p14="http://schemas.microsoft.com/office/powerpoint/2010/main" val="1183095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677863" y="1524000"/>
            <a:ext cx="3465512" cy="2599134"/>
          </a:xfrm>
          <a:solidFill>
            <a:srgbClr val="FFFFFF"/>
          </a:solidFill>
          <a:ln/>
        </p:spPr>
      </p:sp>
      <p:sp>
        <p:nvSpPr>
          <p:cNvPr id="217091"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Teachers collect a substantial number of anecdotal notes, photos, work samples, and other pieces of documentation</a:t>
            </a:r>
            <a:r>
              <a:rPr lang="en-US" baseline="0" dirty="0">
                <a:latin typeface="Arial" pitchFamily="-65" charset="0"/>
                <a:ea typeface="ＭＳ Ｐゴシック" pitchFamily="-65" charset="-128"/>
                <a:cs typeface="Arial" pitchFamily="-65" charset="0"/>
              </a:rPr>
              <a:t> from family members and other staff,</a:t>
            </a:r>
            <a:r>
              <a:rPr lang="en-US" dirty="0">
                <a:latin typeface="Arial" pitchFamily="-65" charset="0"/>
                <a:ea typeface="ＭＳ Ｐゴシック" pitchFamily="-65" charset="-128"/>
                <a:cs typeface="Arial" pitchFamily="-65" charset="0"/>
              </a:rPr>
              <a:t> that demonstrate the children’s mastered developmental levels. The organization of collected documentation can be achieved through “portfolios.” </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38</a:t>
            </a:fld>
            <a:endParaRPr lang="en-US"/>
          </a:p>
        </p:txBody>
      </p:sp>
    </p:spTree>
    <p:extLst>
      <p:ext uri="{BB962C8B-B14F-4D97-AF65-F5344CB8AC3E}">
        <p14:creationId xmlns:p14="http://schemas.microsoft.com/office/powerpoint/2010/main" val="734022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xfrm>
            <a:off x="838200" y="1447800"/>
            <a:ext cx="3424767" cy="2568575"/>
          </a:xfrm>
          <a:solidFill>
            <a:srgbClr val="FFFFFF"/>
          </a:solidFill>
          <a:ln/>
        </p:spPr>
      </p:sp>
      <p:sp>
        <p:nvSpPr>
          <p:cNvPr id="219139"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DRDP findings provide information for agencies to use to improve programs.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Information is shared with families during parent conferences to support parents in supporting the child’s progress.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Information can also be shared with the community to demonstrate how children benefit from involvement in the program. </a:t>
            </a:r>
          </a:p>
        </p:txBody>
      </p:sp>
      <p:sp>
        <p:nvSpPr>
          <p:cNvPr id="2" name="Slide Number Placeholder 1"/>
          <p:cNvSpPr>
            <a:spLocks noGrp="1"/>
          </p:cNvSpPr>
          <p:nvPr>
            <p:ph type="sldNum" sz="quarter" idx="10"/>
          </p:nvPr>
        </p:nvSpPr>
        <p:spPr/>
        <p:txBody>
          <a:bodyPr/>
          <a:lstStyle/>
          <a:p>
            <a:fld id="{8ACC8AAF-899D-458E-AA58-D97BF4340CBD}" type="slidenum">
              <a:rPr lang="en-US" smtClean="0"/>
              <a:t>39</a:t>
            </a:fld>
            <a:endParaRPr lang="en-US"/>
          </a:p>
        </p:txBody>
      </p:sp>
    </p:spTree>
    <p:extLst>
      <p:ext uri="{BB962C8B-B14F-4D97-AF65-F5344CB8AC3E}">
        <p14:creationId xmlns:p14="http://schemas.microsoft.com/office/powerpoint/2010/main" val="157728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185347" name="Rectangle 3"/>
          <p:cNvSpPr>
            <a:spLocks noGrp="1" noChangeArrowheads="1"/>
          </p:cNvSpPr>
          <p:nvPr>
            <p:ph type="body" idx="1"/>
          </p:nvPr>
        </p:nvSpPr>
        <p:spPr>
          <a:noFill/>
          <a:ln/>
        </p:spPr>
        <p:txBody>
          <a:bodyPr/>
          <a:lstStyle/>
          <a:p>
            <a:pPr>
              <a:spcBef>
                <a:spcPts val="0"/>
              </a:spcBef>
            </a:pPr>
            <a:r>
              <a:rPr lang="en-US" b="1" dirty="0">
                <a:latin typeface="Arial" pitchFamily="-65" charset="0"/>
                <a:ea typeface="ＭＳ Ｐゴシック" pitchFamily="-65" charset="-128"/>
                <a:cs typeface="Arial" pitchFamily="-65" charset="0"/>
              </a:rPr>
              <a:t>Script:</a:t>
            </a:r>
          </a:p>
          <a:p>
            <a:pPr>
              <a:spcBef>
                <a:spcPts val="0"/>
              </a:spcBef>
            </a:pPr>
            <a:r>
              <a:rPr lang="en-US" dirty="0">
                <a:latin typeface="Arial" pitchFamily="-65" charset="0"/>
                <a:ea typeface="ＭＳ Ｐゴシック" pitchFamily="-65" charset="-128"/>
                <a:cs typeface="Arial" pitchFamily="-65" charset="0"/>
              </a:rPr>
              <a:t>Please post questions in the Parking Lot. We will try to answer as many questions as possible during the training. </a:t>
            </a:r>
          </a:p>
          <a:p>
            <a:pPr>
              <a:spcBef>
                <a:spcPts val="0"/>
              </a:spcBef>
            </a:pPr>
            <a:endParaRPr lang="en-US" dirty="0">
              <a:latin typeface="Arial" pitchFamily="-65" charset="0"/>
              <a:ea typeface="ＭＳ Ｐゴシック" pitchFamily="-65" charset="-128"/>
              <a:cs typeface="Arial" pitchFamily="-65" charset="0"/>
            </a:endParaRPr>
          </a:p>
          <a:p>
            <a:pPr>
              <a:spcBef>
                <a:spcPts val="0"/>
              </a:spcBef>
            </a:pPr>
            <a:r>
              <a:rPr lang="en-US" dirty="0">
                <a:latin typeface="Arial" pitchFamily="-65" charset="0"/>
                <a:ea typeface="ＭＳ Ｐゴシック" pitchFamily="-65" charset="-128"/>
                <a:cs typeface="Arial" pitchFamily="-65" charset="0"/>
              </a:rPr>
              <a:t>Questions that we do not have answers will be researched for the next training. </a:t>
            </a:r>
          </a:p>
          <a:p>
            <a:pPr>
              <a:spcBef>
                <a:spcPts val="0"/>
              </a:spcBef>
            </a:pPr>
            <a:endParaRPr lang="en-US" dirty="0">
              <a:latin typeface="Arial" pitchFamily="-65" charset="0"/>
              <a:ea typeface="ＭＳ Ｐゴシック" pitchFamily="-65" charset="-128"/>
              <a:cs typeface="Arial" pitchFamily="-65" charset="0"/>
            </a:endParaRPr>
          </a:p>
          <a:p>
            <a:pPr>
              <a:spcBef>
                <a:spcPts val="0"/>
              </a:spcBef>
            </a:pPr>
            <a:r>
              <a:rPr lang="en-US" b="1" dirty="0">
                <a:latin typeface="Arial" pitchFamily="-65" charset="0"/>
                <a:ea typeface="ＭＳ Ｐゴシック" pitchFamily="-65" charset="-128"/>
                <a:cs typeface="Arial" pitchFamily="-65" charset="0"/>
              </a:rPr>
              <a:t>Trainer Notes:</a:t>
            </a:r>
          </a:p>
          <a:p>
            <a:pPr>
              <a:spcBef>
                <a:spcPts val="0"/>
              </a:spcBef>
            </a:pPr>
            <a:r>
              <a:rPr lang="en-US" dirty="0">
                <a:latin typeface="Arial" pitchFamily="-65" charset="0"/>
                <a:ea typeface="ＭＳ Ｐゴシック" pitchFamily="-65" charset="-128"/>
                <a:cs typeface="Arial" pitchFamily="-65" charset="0"/>
              </a:rPr>
              <a:t>Slide optional: Place two Parking Lot posters in the room. </a:t>
            </a:r>
          </a:p>
          <a:p>
            <a:pPr>
              <a:spcBef>
                <a:spcPts val="0"/>
              </a:spcBef>
            </a:pPr>
            <a:endParaRPr lang="en-US" dirty="0">
              <a:latin typeface="Arial" pitchFamily="-65" charset="0"/>
              <a:ea typeface="ＭＳ Ｐゴシック" pitchFamily="-65" charset="-128"/>
              <a:cs typeface="Arial" pitchFamily="-65" charset="0"/>
            </a:endParaRPr>
          </a:p>
          <a:p>
            <a:pPr>
              <a:spcBef>
                <a:spcPts val="0"/>
              </a:spcBef>
            </a:pPr>
            <a:r>
              <a:rPr lang="en-US" dirty="0">
                <a:latin typeface="Arial" pitchFamily="-65" charset="0"/>
                <a:ea typeface="ＭＳ Ｐゴシック" pitchFamily="-65" charset="-128"/>
                <a:cs typeface="Arial" pitchFamily="-65" charset="0"/>
              </a:rPr>
              <a:t>Call the Desired Results Project during a session break or lunch for answers to unanswered questions (800-770-6339).</a:t>
            </a:r>
          </a:p>
        </p:txBody>
      </p:sp>
      <p:sp>
        <p:nvSpPr>
          <p:cNvPr id="2" name="Slide Number Placeholder 1"/>
          <p:cNvSpPr>
            <a:spLocks noGrp="1"/>
          </p:cNvSpPr>
          <p:nvPr>
            <p:ph type="sldNum" sz="quarter" idx="10"/>
          </p:nvPr>
        </p:nvSpPr>
        <p:spPr/>
        <p:txBody>
          <a:bodyPr/>
          <a:lstStyle/>
          <a:p>
            <a:fld id="{8ACC8AAF-899D-458E-AA58-D97BF4340CBD}" type="slidenum">
              <a:rPr lang="en-US" smtClean="0"/>
              <a:t>4</a:t>
            </a:fld>
            <a:endParaRPr lang="en-US"/>
          </a:p>
        </p:txBody>
      </p:sp>
    </p:spTree>
    <p:extLst>
      <p:ext uri="{BB962C8B-B14F-4D97-AF65-F5344CB8AC3E}">
        <p14:creationId xmlns:p14="http://schemas.microsoft.com/office/powerpoint/2010/main" val="489589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685800" y="1423988"/>
            <a:ext cx="3457575" cy="2592387"/>
          </a:xfrm>
          <a:solidFill>
            <a:srgbClr val="FFFFFF"/>
          </a:solidFill>
          <a:ln/>
        </p:spPr>
      </p:sp>
      <p:sp>
        <p:nvSpPr>
          <p:cNvPr id="220163" name="Rectangle 3"/>
          <p:cNvSpPr>
            <a:spLocks noGrp="1" noChangeArrowheads="1"/>
          </p:cNvSpPr>
          <p:nvPr>
            <p:ph type="body" idx="1"/>
          </p:nvPr>
        </p:nvSpPr>
        <p:spPr>
          <a:solidFill>
            <a:srgbClr val="FFFFFF"/>
          </a:solidFill>
          <a:ln/>
        </p:spPr>
        <p:txBody>
          <a:bodyPr lIns="96653" tIns="48326" rIns="96653" bIns="48326"/>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The DRDP documents the kind of work that quality programs are already doing every day.</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As teachers learn more about the children in their care, the DRDP information assists them in adapting and modifying curriculum plans and activities for the individual child, as well as activities for small and large groups. </a:t>
            </a:r>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CC8AAF-899D-458E-AA58-D97BF4340C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6287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xfrm>
            <a:off x="677863" y="1447800"/>
            <a:ext cx="3465512" cy="2598738"/>
          </a:xfrm>
          <a:solidFill>
            <a:srgbClr val="FFFFFF"/>
          </a:solidFill>
          <a:ln/>
        </p:spPr>
      </p:sp>
      <p:sp>
        <p:nvSpPr>
          <p:cNvPr id="221187"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Children grow and change quickly, so a completed DRDP is a “snapshot” (i.e., a representative moment in time) of a child’s development.  </a:t>
            </a:r>
          </a:p>
          <a:p>
            <a:pPr eaLnBrk="1" hangingPunct="1"/>
            <a:r>
              <a:rPr lang="en-US" dirty="0">
                <a:latin typeface="Arial" pitchFamily="-65" charset="0"/>
                <a:ea typeface="ＭＳ Ｐゴシック" pitchFamily="-65" charset="-128"/>
                <a:cs typeface="Arial" pitchFamily="-65" charset="0"/>
              </a:rPr>
              <a:t>All succeeding observations will document changes that result from growth and progress.  </a:t>
            </a:r>
          </a:p>
        </p:txBody>
      </p:sp>
      <p:sp>
        <p:nvSpPr>
          <p:cNvPr id="2" name="Slide Number Placeholder 1"/>
          <p:cNvSpPr>
            <a:spLocks noGrp="1"/>
          </p:cNvSpPr>
          <p:nvPr>
            <p:ph type="sldNum" sz="quarter" idx="10"/>
          </p:nvPr>
        </p:nvSpPr>
        <p:spPr/>
        <p:txBody>
          <a:bodyPr/>
          <a:lstStyle/>
          <a:p>
            <a:fld id="{8ACC8AAF-899D-458E-AA58-D97BF4340CBD}" type="slidenum">
              <a:rPr lang="en-US" smtClean="0"/>
              <a:t>41</a:t>
            </a:fld>
            <a:endParaRPr lang="en-US"/>
          </a:p>
        </p:txBody>
      </p:sp>
    </p:spTree>
    <p:extLst>
      <p:ext uri="{BB962C8B-B14F-4D97-AF65-F5344CB8AC3E}">
        <p14:creationId xmlns:p14="http://schemas.microsoft.com/office/powerpoint/2010/main" val="21435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677863" y="1447800"/>
            <a:ext cx="3465512" cy="2598738"/>
          </a:xfrm>
          <a:solidFill>
            <a:srgbClr val="FFFFFF"/>
          </a:solidFill>
          <a:ln/>
        </p:spPr>
      </p:sp>
      <p:sp>
        <p:nvSpPr>
          <p:cNvPr id="222211" name="Rectangle 3"/>
          <p:cNvSpPr>
            <a:spLocks noGrp="1" noChangeArrowheads="1"/>
          </p:cNvSpPr>
          <p:nvPr>
            <p:ph type="body" idx="1"/>
          </p:nvPr>
        </p:nvSpPr>
        <p:spPr>
          <a:xfrm>
            <a:off x="677863" y="4572000"/>
            <a:ext cx="6035675" cy="4319587"/>
          </a:xfrm>
          <a:solidFill>
            <a:srgbClr val="FFFFFF"/>
          </a:solidFill>
          <a:ln/>
        </p:spPr>
        <p:txBody>
          <a:bodyPr lIns="91424" tIns="45712" rIns="91424" bIns="45712"/>
          <a:lstStyle/>
          <a:p>
            <a:pPr eaLnBrk="1" hangingPunct="1">
              <a:spcBef>
                <a:spcPts val="0"/>
              </a:spcBef>
              <a:defRPr/>
            </a:pPr>
            <a:r>
              <a:rPr lang="en-US" sz="1200" b="1" dirty="0">
                <a:ea typeface="ＭＳ Ｐゴシック" pitchFamily="-65" charset="-128"/>
              </a:rPr>
              <a:t>Script:</a:t>
            </a:r>
          </a:p>
          <a:p>
            <a:pPr marL="0" marR="0" indent="0" algn="l" defTabSz="914400" rtl="0" eaLnBrk="1" fontAlgn="base" latinLnBrk="0" hangingPunct="1">
              <a:lnSpc>
                <a:spcPct val="100000"/>
              </a:lnSpc>
              <a:spcBef>
                <a:spcPts val="0"/>
              </a:spcBef>
              <a:spcAft>
                <a:spcPct val="0"/>
              </a:spcAft>
              <a:buClrTx/>
              <a:buSzTx/>
              <a:buFontTx/>
              <a:buNone/>
              <a:tabLst/>
              <a:defRPr/>
            </a:pPr>
            <a:r>
              <a:rPr lang="en-US" sz="1200" dirty="0">
                <a:ea typeface="ＭＳ Ｐゴシック" pitchFamily="-65" charset="-128"/>
              </a:rPr>
              <a:t>Each age-level instrument provides a framework that serves in monitoring children’s progress throughout the program year. There is a suite of  DRDP instruments:</a:t>
            </a:r>
          </a:p>
          <a:p>
            <a:pPr eaLnBrk="1" hangingPunct="1">
              <a:spcBef>
                <a:spcPts val="0"/>
              </a:spcBef>
            </a:pPr>
            <a:endParaRPr lang="en-US" sz="1200" baseline="0" dirty="0">
              <a:ea typeface="ＭＳ Ｐゴシック" pitchFamily="-65" charset="-128"/>
            </a:endParaRPr>
          </a:p>
          <a:p>
            <a:pPr eaLnBrk="1" hangingPunct="1">
              <a:spcBef>
                <a:spcPts val="0"/>
              </a:spcBef>
            </a:pPr>
            <a:r>
              <a:rPr lang="en-US" sz="1200" baseline="0" dirty="0">
                <a:ea typeface="ＭＳ Ｐゴシック" pitchFamily="-65" charset="-128"/>
              </a:rPr>
              <a:t>The DRDP (2015) is one instrument with three views. </a:t>
            </a:r>
          </a:p>
          <a:p>
            <a:pPr marL="171450" indent="-171450" eaLnBrk="1" hangingPunct="1">
              <a:spcBef>
                <a:spcPts val="0"/>
              </a:spcBef>
              <a:buFont typeface="Arial" panose="020B0604020202020204" pitchFamily="34" charset="0"/>
              <a:buChar char="•"/>
            </a:pPr>
            <a:r>
              <a:rPr lang="en-US" sz="1200" baseline="0" dirty="0">
                <a:ea typeface="ＭＳ Ｐゴシック" pitchFamily="-65" charset="-128"/>
              </a:rPr>
              <a:t>The DRDP (2015) is a full continuum instrument used for all children infancy through kindergarten entry including children with special needs.</a:t>
            </a:r>
          </a:p>
          <a:p>
            <a:pPr marL="171450" indent="-171450" eaLnBrk="1" hangingPunct="1">
              <a:spcBef>
                <a:spcPts val="0"/>
              </a:spcBef>
              <a:buFont typeface="Arial" panose="020B0604020202020204" pitchFamily="34" charset="0"/>
              <a:buChar char="•"/>
            </a:pPr>
            <a:endParaRPr lang="en-US" sz="1200" dirty="0">
              <a:ea typeface="ＭＳ Ｐゴシック" pitchFamily="-65" charset="-128"/>
            </a:endParaRPr>
          </a:p>
          <a:p>
            <a:pPr marL="171450" indent="-171450" eaLnBrk="1" hangingPunct="1">
              <a:spcBef>
                <a:spcPts val="0"/>
              </a:spcBef>
              <a:buFont typeface="Arial" panose="020B0604020202020204" pitchFamily="34" charset="0"/>
              <a:buChar char="•"/>
            </a:pPr>
            <a:r>
              <a:rPr lang="en-US" sz="1200" baseline="0" dirty="0">
                <a:ea typeface="ＭＳ Ｐゴシック" pitchFamily="-65" charset="-128"/>
              </a:rPr>
              <a:t>The</a:t>
            </a:r>
            <a:r>
              <a:rPr lang="en-US" sz="1200" dirty="0">
                <a:ea typeface="ＭＳ Ｐゴシック" pitchFamily="-65" charset="-128"/>
              </a:rPr>
              <a:t> I</a:t>
            </a:r>
            <a:r>
              <a:rPr lang="en-US" sz="1200" baseline="0" dirty="0">
                <a:ea typeface="ＭＳ Ｐゴシック" pitchFamily="-65" charset="-128"/>
              </a:rPr>
              <a:t>nfant/Toddler </a:t>
            </a:r>
            <a:r>
              <a:rPr lang="en-US" sz="1200" dirty="0">
                <a:ea typeface="ＭＳ Ｐゴシック" pitchFamily="-65" charset="-128"/>
              </a:rPr>
              <a:t>V</a:t>
            </a:r>
            <a:r>
              <a:rPr lang="en-US" sz="1200" baseline="0" dirty="0">
                <a:ea typeface="ＭＳ Ｐゴシック" pitchFamily="-65" charset="-128"/>
              </a:rPr>
              <a:t>iew for use with children infancy to 36 months and there are two views for use with preschool age children. The Comprehensive View and the Fundamental View of the assessment are used to assess preschool age children until kindergarten entry.</a:t>
            </a:r>
          </a:p>
          <a:p>
            <a:pPr eaLnBrk="1" hangingPunct="1">
              <a:spcBef>
                <a:spcPts val="0"/>
              </a:spcBef>
            </a:pPr>
            <a:endParaRPr lang="en-US" sz="1200" baseline="0" dirty="0">
              <a:ea typeface="ＭＳ Ｐゴシック" pitchFamily="-65" charset="-128"/>
            </a:endParaRPr>
          </a:p>
          <a:p>
            <a:pPr eaLnBrk="1" hangingPunct="1">
              <a:spcBef>
                <a:spcPts val="0"/>
              </a:spcBef>
            </a:pPr>
            <a:r>
              <a:rPr lang="en-US" sz="1200" baseline="0" dirty="0">
                <a:ea typeface="ＭＳ Ｐゴシック" pitchFamily="-65" charset="-128"/>
              </a:rPr>
              <a:t>DRDP School-Age is</a:t>
            </a:r>
            <a:r>
              <a:rPr lang="en-US" sz="1200" dirty="0">
                <a:ea typeface="ＭＳ Ｐゴシック" pitchFamily="-65" charset="-128"/>
              </a:rPr>
              <a:t> available in two versions. </a:t>
            </a:r>
          </a:p>
          <a:p>
            <a:pPr marL="228600" indent="-228600" eaLnBrk="1" hangingPunct="1">
              <a:spcBef>
                <a:spcPts val="0"/>
              </a:spcBef>
              <a:buFont typeface="+mj-lt"/>
              <a:buAutoNum type="arabicPeriod"/>
            </a:pPr>
            <a:r>
              <a:rPr lang="en-US" sz="1200" dirty="0">
                <a:ea typeface="ＭＳ Ｐゴシック" pitchFamily="-65" charset="-128"/>
              </a:rPr>
              <a:t>DRDP–SA Complete version which has all 35 measures </a:t>
            </a:r>
          </a:p>
          <a:p>
            <a:pPr marL="228600" indent="-228600" eaLnBrk="1" hangingPunct="1">
              <a:spcBef>
                <a:spcPts val="0"/>
              </a:spcBef>
              <a:buFont typeface="+mj-lt"/>
              <a:buAutoNum type="arabicPeriod"/>
            </a:pPr>
            <a:r>
              <a:rPr lang="en-US" sz="1200" dirty="0">
                <a:ea typeface="ＭＳ Ｐゴシック" pitchFamily="-65" charset="-128"/>
              </a:rPr>
              <a:t>DRDP-SA</a:t>
            </a:r>
            <a:r>
              <a:rPr lang="en-US" sz="1200" baseline="30000" dirty="0">
                <a:ea typeface="ＭＳ Ｐゴシック" pitchFamily="-65" charset="-128"/>
              </a:rPr>
              <a:t>© </a:t>
            </a:r>
            <a:r>
              <a:rPr lang="en-US" sz="1200" dirty="0">
                <a:ea typeface="ＭＳ Ｐゴシック" pitchFamily="-65" charset="-128"/>
              </a:rPr>
              <a:t>(2010) Simplified version, which has 2 domains with 13 measures.</a:t>
            </a:r>
          </a:p>
          <a:p>
            <a:pPr eaLnBrk="1" hangingPunct="1">
              <a:spcBef>
                <a:spcPts val="0"/>
              </a:spcBef>
            </a:pPr>
            <a:endParaRPr lang="en-US" sz="1200" dirty="0">
              <a:ea typeface="ＭＳ Ｐゴシック" pitchFamily="-65" charset="-128"/>
            </a:endParaRPr>
          </a:p>
          <a:p>
            <a:pPr eaLnBrk="1" hangingPunct="1">
              <a:spcBef>
                <a:spcPts val="0"/>
              </a:spcBef>
            </a:pPr>
            <a:r>
              <a:rPr lang="en-US" sz="1200" dirty="0">
                <a:ea typeface="ＭＳ Ｐゴシック" pitchFamily="-65" charset="-128"/>
              </a:rPr>
              <a:t>The DRDP-SA</a:t>
            </a:r>
            <a:r>
              <a:rPr lang="en-US" sz="1200" baseline="30000" dirty="0">
                <a:ea typeface="ＭＳ Ｐゴシック" pitchFamily="-65" charset="-128"/>
              </a:rPr>
              <a:t>©</a:t>
            </a:r>
            <a:r>
              <a:rPr lang="en-US" sz="1200" dirty="0">
                <a:ea typeface="ＭＳ Ｐゴシック" pitchFamily="-65" charset="-128"/>
              </a:rPr>
              <a:t>(2010) was simplified because the other areas were already being assessed during the school day (e.g., reading, math, etc.). EESD felt it was still important to assess </a:t>
            </a:r>
            <a:r>
              <a:rPr lang="en-US" sz="1200" i="1" dirty="0">
                <a:ea typeface="ＭＳ Ｐゴシック" pitchFamily="-65" charset="-128"/>
              </a:rPr>
              <a:t>Self and Social Development </a:t>
            </a:r>
            <a:r>
              <a:rPr lang="en-US" sz="1200" dirty="0">
                <a:ea typeface="ＭＳ Ｐゴシック" pitchFamily="-65" charset="-128"/>
              </a:rPr>
              <a:t>as well as </a:t>
            </a:r>
            <a:r>
              <a:rPr lang="en-US" sz="1200" i="1" dirty="0">
                <a:ea typeface="ＭＳ Ｐゴシック" pitchFamily="-65" charset="-128"/>
              </a:rPr>
              <a:t>Heath and Safety</a:t>
            </a:r>
            <a:r>
              <a:rPr lang="en-US" sz="1200" dirty="0">
                <a:ea typeface="ＭＳ Ｐゴシック" pitchFamily="-65" charset="-128"/>
              </a:rPr>
              <a:t>.</a:t>
            </a:r>
          </a:p>
          <a:p>
            <a:pPr eaLnBrk="1" hangingPunct="1">
              <a:spcBef>
                <a:spcPts val="0"/>
              </a:spcBef>
            </a:pPr>
            <a:endParaRPr lang="en-US" sz="1200" dirty="0">
              <a:ea typeface="ＭＳ Ｐゴシック" pitchFamily="-65" charset="-128"/>
            </a:endParaRPr>
          </a:p>
          <a:p>
            <a:pPr eaLnBrk="1" hangingPunct="1">
              <a:spcBef>
                <a:spcPts val="0"/>
              </a:spcBef>
            </a:pPr>
            <a:r>
              <a:rPr lang="en-US" sz="1200" dirty="0">
                <a:ea typeface="ＭＳ Ｐゴシック" pitchFamily="-65" charset="-128"/>
              </a:rPr>
              <a:t>Each profile provides guidance in documenting observations that reflect the developmental growth for each age group. </a:t>
            </a:r>
          </a:p>
          <a:p>
            <a:pPr eaLnBrk="1" hangingPunct="1">
              <a:spcBef>
                <a:spcPts val="0"/>
              </a:spcBef>
            </a:pPr>
            <a:endParaRPr lang="en-US" sz="1200" dirty="0">
              <a:ea typeface="ＭＳ Ｐゴシック" pitchFamily="-65" charset="-128"/>
            </a:endParaRPr>
          </a:p>
          <a:p>
            <a:pPr eaLnBrk="1" hangingPunct="1">
              <a:spcBef>
                <a:spcPts val="0"/>
              </a:spcBef>
            </a:pPr>
            <a:endParaRPr lang="en-US" sz="1200" dirty="0">
              <a:ea typeface="ＭＳ Ｐゴシック" pitchFamily="-65"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42</a:t>
            </a:fld>
            <a:endParaRPr lang="en-US"/>
          </a:p>
        </p:txBody>
      </p:sp>
    </p:spTree>
    <p:extLst>
      <p:ext uri="{BB962C8B-B14F-4D97-AF65-F5344CB8AC3E}">
        <p14:creationId xmlns:p14="http://schemas.microsoft.com/office/powerpoint/2010/main" val="1636460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609600" y="1566863"/>
            <a:ext cx="3306763" cy="2479675"/>
          </a:xfrm>
          <a:ln/>
        </p:spPr>
      </p:sp>
      <p:sp>
        <p:nvSpPr>
          <p:cNvPr id="224259" name="Notes Placeholder 2"/>
          <p:cNvSpPr>
            <a:spLocks noGrp="1"/>
          </p:cNvSpPr>
          <p:nvPr>
            <p:ph type="body" idx="1"/>
          </p:nvPr>
        </p:nvSpPr>
        <p:spPr>
          <a:noFill/>
          <a:ln/>
        </p:spPr>
        <p:txBody>
          <a:bodyPr/>
          <a:lstStyle/>
          <a:p>
            <a:r>
              <a:rPr lang="en-US" dirty="0">
                <a:latin typeface="Arial" pitchFamily="-65" charset="0"/>
                <a:ea typeface="ＭＳ Ｐゴシック" pitchFamily="-65" charset="-128"/>
                <a:cs typeface="Arial" pitchFamily="-65" charset="0"/>
              </a:rPr>
              <a:t>Script: (Reference</a:t>
            </a:r>
            <a:r>
              <a:rPr lang="en-US" baseline="0" dirty="0">
                <a:latin typeface="Arial" pitchFamily="-65" charset="0"/>
                <a:ea typeface="ＭＳ Ｐゴシック" pitchFamily="-65" charset="-128"/>
                <a:cs typeface="Arial" pitchFamily="-65" charset="0"/>
              </a:rPr>
              <a:t> management Bulletin 15-03)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65" charset="0"/>
                <a:ea typeface="ＭＳ Ｐゴシック" pitchFamily="-65" charset="-128"/>
                <a:cs typeface="Arial" pitchFamily="-65" charset="0"/>
              </a:rPr>
              <a:t>If providing services to children with an IEP or IFSP, </a:t>
            </a:r>
            <a:r>
              <a:rPr lang="en-US" baseline="0" dirty="0">
                <a:latin typeface="Arial" pitchFamily="-65" charset="0"/>
                <a:ea typeface="ＭＳ Ｐゴシック" pitchFamily="-65" charset="-128"/>
                <a:cs typeface="Arial" pitchFamily="-65" charset="0"/>
              </a:rPr>
              <a:t> you are encouraged to </a:t>
            </a:r>
            <a:r>
              <a:rPr lang="en-US" dirty="0">
                <a:latin typeface="Arial" pitchFamily="-65" charset="0"/>
                <a:ea typeface="ＭＳ Ｐゴシック" pitchFamily="-65" charset="-128"/>
                <a:cs typeface="Arial" pitchFamily="-65" charset="0"/>
              </a:rPr>
              <a:t>visit the </a:t>
            </a:r>
            <a:r>
              <a:rPr lang="en-US" dirty="0" err="1">
                <a:latin typeface="Arial" pitchFamily="-65" charset="0"/>
                <a:ea typeface="ＭＳ Ｐゴシック" pitchFamily="-65" charset="-128"/>
                <a:cs typeface="Arial" pitchFamily="-65" charset="0"/>
              </a:rPr>
              <a:t>draccess</a:t>
            </a:r>
            <a:r>
              <a:rPr lang="en-US" dirty="0">
                <a:latin typeface="Arial" pitchFamily="-65" charset="0"/>
                <a:ea typeface="ＭＳ Ｐゴシック" pitchFamily="-65" charset="-128"/>
                <a:cs typeface="Arial" pitchFamily="-65" charset="0"/>
              </a:rPr>
              <a:t> website to</a:t>
            </a:r>
            <a:r>
              <a:rPr lang="en-US" baseline="0" dirty="0">
                <a:latin typeface="Arial" pitchFamily="-65" charset="0"/>
                <a:ea typeface="ＭＳ Ｐゴシック" pitchFamily="-65" charset="-128"/>
                <a:cs typeface="Arial" pitchFamily="-65" charset="0"/>
              </a:rPr>
              <a:t> get </a:t>
            </a:r>
            <a:r>
              <a:rPr lang="en-US" dirty="0">
                <a:latin typeface="Arial" pitchFamily="-65" charset="0"/>
                <a:ea typeface="ＭＳ Ｐゴシック" pitchFamily="-65" charset="-128"/>
                <a:cs typeface="Arial" pitchFamily="-65" charset="0"/>
              </a:rPr>
              <a:t>additional information about</a:t>
            </a:r>
            <a:r>
              <a:rPr lang="en-US" baseline="0" dirty="0">
                <a:latin typeface="Arial" pitchFamily="-65" charset="0"/>
                <a:ea typeface="ＭＳ Ｐゴシック" pitchFamily="-65" charset="-128"/>
                <a:cs typeface="Arial" pitchFamily="-65" charset="0"/>
              </a:rPr>
              <a:t> training and specific requirements. </a:t>
            </a:r>
            <a:endParaRPr lang="en-US" dirty="0">
              <a:latin typeface="Arial" pitchFamily="-65" charset="0"/>
              <a:ea typeface="ＭＳ Ｐゴシック" pitchFamily="-65" charset="-128"/>
              <a:cs typeface="Arial" pitchFamily="-65" charset="0"/>
            </a:endParaRPr>
          </a:p>
          <a:p>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43</a:t>
            </a:fld>
            <a:endParaRPr lang="en-US"/>
          </a:p>
        </p:txBody>
      </p:sp>
    </p:spTree>
    <p:extLst>
      <p:ext uri="{BB962C8B-B14F-4D97-AF65-F5344CB8AC3E}">
        <p14:creationId xmlns:p14="http://schemas.microsoft.com/office/powerpoint/2010/main" val="1176287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26"/>
          <p:cNvSpPr>
            <a:spLocks noGrp="1" noRot="1" noChangeAspect="1" noChangeArrowheads="1" noTextEdit="1"/>
          </p:cNvSpPr>
          <p:nvPr>
            <p:ph type="sldImg"/>
          </p:nvPr>
        </p:nvSpPr>
        <p:spPr>
          <a:xfrm>
            <a:off x="617538" y="1524000"/>
            <a:ext cx="3424237" cy="2568575"/>
          </a:xfrm>
          <a:solidFill>
            <a:srgbClr val="FFFFFF"/>
          </a:solidFill>
          <a:ln/>
        </p:spPr>
      </p:sp>
      <p:sp>
        <p:nvSpPr>
          <p:cNvPr id="223235" name="Rectangle 1027"/>
          <p:cNvSpPr>
            <a:spLocks noGrp="1" noChangeArrowheads="1"/>
          </p:cNvSpPr>
          <p:nvPr>
            <p:ph type="body" idx="1"/>
          </p:nvPr>
        </p:nvSpPr>
        <p:spPr>
          <a:xfrm>
            <a:off x="731838" y="4560888"/>
            <a:ext cx="5851525" cy="4319587"/>
          </a:xfrm>
          <a:solidFill>
            <a:srgbClr val="FFFFFF"/>
          </a:solidFill>
          <a:ln/>
        </p:spPr>
        <p:txBody>
          <a:bodyPr/>
          <a:lstStyle/>
          <a:p>
            <a:endParaRPr lang="en-US" b="1"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 </a:t>
            </a:r>
          </a:p>
          <a:p>
            <a:r>
              <a:rPr lang="en-US" dirty="0">
                <a:latin typeface="Arial" pitchFamily="-65" charset="0"/>
                <a:ea typeface="ＭＳ Ｐゴシック" pitchFamily="-65" charset="-128"/>
                <a:cs typeface="Arial" pitchFamily="-65" charset="0"/>
              </a:rPr>
              <a:t>Participants may have additional questions about DRDP Access. They are encouraged to visit the website listed on the screen to get additional information.</a:t>
            </a:r>
          </a:p>
        </p:txBody>
      </p:sp>
      <p:sp>
        <p:nvSpPr>
          <p:cNvPr id="2" name="Slide Number Placeholder 1"/>
          <p:cNvSpPr>
            <a:spLocks noGrp="1"/>
          </p:cNvSpPr>
          <p:nvPr>
            <p:ph type="sldNum" sz="quarter" idx="10"/>
          </p:nvPr>
        </p:nvSpPr>
        <p:spPr/>
        <p:txBody>
          <a:bodyPr/>
          <a:lstStyle/>
          <a:p>
            <a:fld id="{8ACC8AAF-899D-458E-AA58-D97BF4340CBD}" type="slidenum">
              <a:rPr lang="en-US" smtClean="0"/>
              <a:t>44</a:t>
            </a:fld>
            <a:endParaRPr lang="en-US"/>
          </a:p>
        </p:txBody>
      </p:sp>
    </p:spTree>
    <p:extLst>
      <p:ext uri="{BB962C8B-B14F-4D97-AF65-F5344CB8AC3E}">
        <p14:creationId xmlns:p14="http://schemas.microsoft.com/office/powerpoint/2010/main" val="131087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609600" y="1566863"/>
            <a:ext cx="3306763" cy="2479675"/>
          </a:xfrm>
          <a:ln/>
        </p:spPr>
      </p:sp>
      <p:sp>
        <p:nvSpPr>
          <p:cNvPr id="225283"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baseline="0" dirty="0">
                <a:latin typeface="Arial" pitchFamily="-65" charset="0"/>
                <a:ea typeface="ＭＳ Ｐゴシック" pitchFamily="-65" charset="-128"/>
                <a:cs typeface="Arial" pitchFamily="-65" charset="0"/>
              </a:rPr>
              <a:t>More details can be found</a:t>
            </a:r>
            <a:r>
              <a:rPr lang="en-US" dirty="0">
                <a:latin typeface="Arial" pitchFamily="-65" charset="0"/>
                <a:ea typeface="ＭＳ Ｐゴシック" pitchFamily="-65" charset="-128"/>
                <a:cs typeface="Arial" pitchFamily="-65" charset="0"/>
              </a:rPr>
              <a:t> in</a:t>
            </a:r>
            <a:r>
              <a:rPr lang="en-US" baseline="0" dirty="0">
                <a:latin typeface="Arial" pitchFamily="-65" charset="0"/>
                <a:ea typeface="ＭＳ Ｐゴシック" pitchFamily="-65" charset="-128"/>
                <a:cs typeface="Arial" pitchFamily="-65" charset="0"/>
              </a:rPr>
              <a:t> Management Bulletin 15-03.</a:t>
            </a: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45</a:t>
            </a:fld>
            <a:endParaRPr lang="en-US"/>
          </a:p>
        </p:txBody>
      </p:sp>
    </p:spTree>
    <p:extLst>
      <p:ext uri="{BB962C8B-B14F-4D97-AF65-F5344CB8AC3E}">
        <p14:creationId xmlns:p14="http://schemas.microsoft.com/office/powerpoint/2010/main" val="2019479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609600" y="1566863"/>
            <a:ext cx="3306763" cy="2479675"/>
          </a:xfrm>
          <a:ln/>
        </p:spPr>
      </p:sp>
      <p:sp>
        <p:nvSpPr>
          <p:cNvPr id="226307"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The entire bulletin provides information on collaboration between ECE staff and the special education provider. It also gives the requirement of using </a:t>
            </a:r>
            <a:r>
              <a:rPr lang="en-US" dirty="0" err="1">
                <a:latin typeface="Arial" pitchFamily="-65" charset="0"/>
                <a:ea typeface="ＭＳ Ｐゴシック" pitchFamily="-65" charset="-128"/>
                <a:cs typeface="Arial" pitchFamily="-65" charset="0"/>
              </a:rPr>
              <a:t>DRDPtech</a:t>
            </a:r>
            <a:r>
              <a:rPr lang="en-US" dirty="0">
                <a:latin typeface="Arial" pitchFamily="-65" charset="0"/>
                <a:ea typeface="ＭＳ Ｐゴシック" pitchFamily="-65" charset="-128"/>
                <a:cs typeface="Arial" pitchFamily="-65" charset="0"/>
              </a:rPr>
              <a:t> for</a:t>
            </a:r>
            <a:r>
              <a:rPr lang="en-US" baseline="0" dirty="0">
                <a:latin typeface="Arial" pitchFamily="-65" charset="0"/>
                <a:ea typeface="ＭＳ Ｐゴシック" pitchFamily="-65" charset="-128"/>
                <a:cs typeface="Arial" pitchFamily="-65" charset="0"/>
              </a:rPr>
              <a:t> all  EESD programs. </a:t>
            </a:r>
            <a:r>
              <a:rPr lang="en-US" dirty="0">
                <a:latin typeface="Arial" pitchFamily="-65" charset="0"/>
                <a:ea typeface="ＭＳ Ｐゴシック" pitchFamily="-65" charset="-128"/>
                <a:cs typeface="Arial" pitchFamily="-65" charset="0"/>
              </a:rPr>
              <a:t>Take five minutes to read the bulletin. We recommend providing this bulletin to your staff or share it at a staff meeting.</a:t>
            </a:r>
          </a:p>
          <a:p>
            <a:endParaRPr lang="en-US"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 </a:t>
            </a:r>
          </a:p>
          <a:p>
            <a:r>
              <a:rPr lang="en-US" dirty="0">
                <a:latin typeface="Arial" pitchFamily="-65" charset="0"/>
                <a:ea typeface="ＭＳ Ｐゴシック" pitchFamily="-65" charset="-128"/>
                <a:cs typeface="Arial" pitchFamily="-65" charset="0"/>
              </a:rPr>
              <a:t>Direct participants to read the bulletin and use a highlighter as they read it.</a:t>
            </a:r>
          </a:p>
          <a:p>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46</a:t>
            </a:fld>
            <a:endParaRPr lang="en-US"/>
          </a:p>
        </p:txBody>
      </p:sp>
    </p:spTree>
    <p:extLst>
      <p:ext uri="{BB962C8B-B14F-4D97-AF65-F5344CB8AC3E}">
        <p14:creationId xmlns:p14="http://schemas.microsoft.com/office/powerpoint/2010/main" val="411403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515938" y="1524000"/>
            <a:ext cx="3525837" cy="2644775"/>
          </a:xfrm>
          <a:solidFill>
            <a:srgbClr val="FFFFFF"/>
          </a:solidFill>
          <a:ln/>
        </p:spPr>
      </p:sp>
      <p:sp>
        <p:nvSpPr>
          <p:cNvPr id="227331" name="Rectangle 3"/>
          <p:cNvSpPr>
            <a:spLocks noGrp="1" noChangeArrowheads="1"/>
          </p:cNvSpPr>
          <p:nvPr>
            <p:ph type="body" idx="1"/>
          </p:nvPr>
        </p:nvSpPr>
        <p:spPr>
          <a:solidFill>
            <a:srgbClr val="FFFFFF"/>
          </a:solidFill>
          <a:ln/>
        </p:spPr>
        <p:txBody>
          <a:bodyPr/>
          <a:lstStyle/>
          <a:p>
            <a:pPr eaLnBrk="1" hangingPunct="1"/>
            <a:r>
              <a:rPr lang="en-US" dirty="0">
                <a:latin typeface="Arial" pitchFamily="-65" charset="0"/>
                <a:ea typeface="ＭＳ Ｐゴシック" pitchFamily="-65" charset="-128"/>
                <a:cs typeface="Arial" pitchFamily="-65" charset="0"/>
              </a:rPr>
              <a:t>Activity: Treasure</a:t>
            </a:r>
            <a:r>
              <a:rPr lang="en-US" baseline="0" dirty="0">
                <a:latin typeface="Arial" pitchFamily="-65" charset="0"/>
                <a:ea typeface="ＭＳ Ｐゴシック" pitchFamily="-65" charset="-128"/>
                <a:cs typeface="Arial" pitchFamily="-65" charset="0"/>
              </a:rPr>
              <a:t> Hunt </a:t>
            </a:r>
            <a:endParaRPr lang="en-US" dirty="0">
              <a:latin typeface="Arial" pitchFamily="-65" charset="0"/>
              <a:ea typeface="ＭＳ Ｐゴシック" pitchFamily="-65" charset="-128"/>
              <a:cs typeface="Arial" pitchFamily="-65" charset="0"/>
            </a:endParaRP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47</a:t>
            </a:fld>
            <a:endParaRPr lang="en-US"/>
          </a:p>
        </p:txBody>
      </p:sp>
    </p:spTree>
    <p:extLst>
      <p:ext uri="{BB962C8B-B14F-4D97-AF65-F5344CB8AC3E}">
        <p14:creationId xmlns:p14="http://schemas.microsoft.com/office/powerpoint/2010/main" val="1700949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685800" y="1676400"/>
            <a:ext cx="3313113" cy="2484438"/>
          </a:xfrm>
          <a:solidFill>
            <a:srgbClr val="FFFFFF"/>
          </a:solidFill>
          <a:ln w="12700" cap="flat"/>
        </p:spPr>
      </p:sp>
      <p:sp>
        <p:nvSpPr>
          <p:cNvPr id="228355" name="Rectangle 3"/>
          <p:cNvSpPr>
            <a:spLocks noGrp="1" noChangeArrowheads="1"/>
          </p:cNvSpPr>
          <p:nvPr>
            <p:ph type="body" idx="1"/>
          </p:nvPr>
        </p:nvSpPr>
        <p:spPr>
          <a:noFill/>
          <a:ln/>
        </p:spPr>
        <p:txBody>
          <a:bodyPr lIns="95628" tIns="46975" rIns="95628" bIns="46975"/>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An age-appropriate version of the DRDP</a:t>
            </a:r>
            <a:r>
              <a:rPr lang="en-US" baseline="3000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must be completed for all children enrolled in a CDE/EESD funded center or family child care home network. </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Clarify how often and when DRDPs are required to be completed. Emphasize 60 calendar days from the enrollment date of children. Enrollment is typically determined to be the first date the child receives care. </a:t>
            </a:r>
          </a:p>
          <a:p>
            <a:pPr eaLnBrk="1" hangingPunct="1"/>
            <a:endParaRPr lang="en-US" dirty="0">
              <a:latin typeface="Arial" pitchFamily="-65" charset="0"/>
              <a:ea typeface="ＭＳ Ｐゴシック" pitchFamily="-65" charset="-128"/>
              <a:cs typeface="Arial" pitchFamily="-65" charset="0"/>
            </a:endParaRP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48</a:t>
            </a:fld>
            <a:endParaRPr lang="en-US"/>
          </a:p>
        </p:txBody>
      </p:sp>
    </p:spTree>
    <p:extLst>
      <p:ext uri="{BB962C8B-B14F-4D97-AF65-F5344CB8AC3E}">
        <p14:creationId xmlns:p14="http://schemas.microsoft.com/office/powerpoint/2010/main" val="5568116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C8AAF-899D-458E-AA58-D97BF4340CBD}" type="slidenum">
              <a:rPr lang="en-US" smtClean="0"/>
              <a:t>49</a:t>
            </a:fld>
            <a:endParaRPr lang="en-US"/>
          </a:p>
        </p:txBody>
      </p:sp>
    </p:spTree>
    <p:extLst>
      <p:ext uri="{BB962C8B-B14F-4D97-AF65-F5344CB8AC3E}">
        <p14:creationId xmlns:p14="http://schemas.microsoft.com/office/powerpoint/2010/main" val="117367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6612" name="Rectangle 1028"/>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6613" name="Rectangle 1029"/>
          <p:cNvSpPr>
            <a:spLocks noGrp="1" noRot="1" noChangeAspect="1" noChangeArrowheads="1" noTextEdit="1"/>
          </p:cNvSpPr>
          <p:nvPr>
            <p:ph type="sldImg"/>
          </p:nvPr>
        </p:nvSpPr>
        <p:spPr>
          <a:xfrm>
            <a:off x="685800" y="1447800"/>
            <a:ext cx="3211513" cy="2408238"/>
          </a:xfrm>
          <a:solidFill>
            <a:srgbClr val="FFFFFF"/>
          </a:solidFill>
          <a:ln w="12700" cap="flat"/>
        </p:spPr>
      </p:sp>
      <p:sp>
        <p:nvSpPr>
          <p:cNvPr id="196614" name="Rectangle 1030"/>
          <p:cNvSpPr>
            <a:spLocks noGrp="1" noChangeArrowheads="1"/>
          </p:cNvSpPr>
          <p:nvPr>
            <p:ph type="body" idx="1"/>
          </p:nvPr>
        </p:nvSpPr>
        <p:spPr>
          <a:noFill/>
          <a:ln/>
        </p:spPr>
        <p:txBody>
          <a:bodyPr lIns="95654" tIns="46988" rIns="95654" bIns="46988"/>
          <a:lstStyle/>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5</a:t>
            </a:fld>
            <a:endParaRPr lang="en-US"/>
          </a:p>
        </p:txBody>
      </p:sp>
    </p:spTree>
    <p:extLst>
      <p:ext uri="{BB962C8B-B14F-4D97-AF65-F5344CB8AC3E}">
        <p14:creationId xmlns:p14="http://schemas.microsoft.com/office/powerpoint/2010/main" val="39143165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C8AAF-899D-458E-AA58-D97BF4340CBD}" type="slidenum">
              <a:rPr lang="en-US" smtClean="0"/>
              <a:t>50</a:t>
            </a:fld>
            <a:endParaRPr lang="en-US"/>
          </a:p>
        </p:txBody>
      </p:sp>
    </p:spTree>
    <p:extLst>
      <p:ext uri="{BB962C8B-B14F-4D97-AF65-F5344CB8AC3E}">
        <p14:creationId xmlns:p14="http://schemas.microsoft.com/office/powerpoint/2010/main" val="3535731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719138" y="1447800"/>
            <a:ext cx="3424237" cy="2568575"/>
          </a:xfrm>
          <a:solidFill>
            <a:srgbClr val="FFFFFF"/>
          </a:solidFill>
          <a:ln/>
        </p:spPr>
      </p:sp>
      <p:sp>
        <p:nvSpPr>
          <p:cNvPr id="229379"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Get to know the Desired Results, developmental domains, measures, definitions, developmental levels, and descriptors.  Read through</a:t>
            </a:r>
            <a:r>
              <a:rPr lang="en-US" baseline="0" dirty="0">
                <a:latin typeface="Arial" pitchFamily="-65" charset="0"/>
                <a:ea typeface="ＭＳ Ｐゴシック" pitchFamily="-65" charset="-128"/>
                <a:cs typeface="Arial" pitchFamily="-65" charset="0"/>
              </a:rPr>
              <a:t> the introduction and appendices of the assessment for clarification.</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DRDP Tool Kit ideas, such as the mini-measures, are on the DR website and helpful in becoming familiar with the DRDP.</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Each age</a:t>
            </a:r>
            <a:r>
              <a:rPr lang="en-US" baseline="0" dirty="0">
                <a:latin typeface="Arial" pitchFamily="-65" charset="0"/>
                <a:ea typeface="ＭＳ Ｐゴシック" pitchFamily="-65" charset="-128"/>
                <a:cs typeface="Arial" pitchFamily="-65" charset="0"/>
              </a:rPr>
              <a:t> level a</a:t>
            </a:r>
            <a:r>
              <a:rPr lang="en-US" dirty="0">
                <a:latin typeface="Arial" pitchFamily="-65" charset="0"/>
                <a:ea typeface="ＭＳ Ｐゴシック" pitchFamily="-65" charset="-128"/>
                <a:cs typeface="Arial" pitchFamily="-65" charset="0"/>
              </a:rPr>
              <a:t>ssessment has front matter or introduction</a:t>
            </a:r>
            <a:r>
              <a:rPr lang="en-US" baseline="0" dirty="0">
                <a:latin typeface="Arial" pitchFamily="-65" charset="0"/>
                <a:ea typeface="ＭＳ Ｐゴシック" pitchFamily="-65" charset="-128"/>
                <a:cs typeface="Arial" pitchFamily="-65" charset="0"/>
              </a:rPr>
              <a:t> that provides direction and support. </a:t>
            </a:r>
            <a:endParaRPr lang="en-US" dirty="0">
              <a:latin typeface="Arial" pitchFamily="-65" charset="0"/>
              <a:ea typeface="ＭＳ Ｐゴシック" pitchFamily="-65" charset="-128"/>
              <a:cs typeface="Arial" pitchFamily="-65" charset="0"/>
            </a:endParaRP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51</a:t>
            </a:fld>
            <a:endParaRPr lang="en-US"/>
          </a:p>
        </p:txBody>
      </p:sp>
    </p:spTree>
    <p:extLst>
      <p:ext uri="{BB962C8B-B14F-4D97-AF65-F5344CB8AC3E}">
        <p14:creationId xmlns:p14="http://schemas.microsoft.com/office/powerpoint/2010/main" val="1746311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30404" name="Rectangle 3"/>
          <p:cNvSpPr>
            <a:spLocks noGrp="1" noChangeArrowheads="1"/>
          </p:cNvSpPr>
          <p:nvPr>
            <p:ph type="body" idx="1"/>
          </p:nvPr>
        </p:nvSpPr>
        <p:spPr>
          <a:solidFill>
            <a:srgbClr val="FFFFFF"/>
          </a:solidFill>
          <a:ln/>
        </p:spPr>
        <p:txBody>
          <a:bodyPr/>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err="1">
                <a:latin typeface="Arial" pitchFamily="-65" charset="0"/>
                <a:ea typeface="ＭＳ Ｐゴシック" pitchFamily="-65" charset="-128"/>
                <a:cs typeface="Arial" pitchFamily="-65" charset="0"/>
              </a:rPr>
              <a:t>WestEd</a:t>
            </a:r>
            <a:r>
              <a:rPr lang="en-US" dirty="0">
                <a:latin typeface="Arial" pitchFamily="-65" charset="0"/>
                <a:ea typeface="ＭＳ Ｐゴシック" pitchFamily="-65" charset="-128"/>
                <a:cs typeface="Arial" pitchFamily="-65" charset="0"/>
              </a:rPr>
              <a:t> and BEAR aligned the instruments and developed new measures.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BEAR provided overall direction for the study and summarized the data.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BEAR is the Berkeley Evaluation and Assessment Research Center.</a:t>
            </a:r>
          </a:p>
        </p:txBody>
      </p:sp>
      <p:sp>
        <p:nvSpPr>
          <p:cNvPr id="2" name="Slide Number Placeholder 1"/>
          <p:cNvSpPr>
            <a:spLocks noGrp="1"/>
          </p:cNvSpPr>
          <p:nvPr>
            <p:ph type="sldNum" sz="quarter" idx="10"/>
          </p:nvPr>
        </p:nvSpPr>
        <p:spPr/>
        <p:txBody>
          <a:bodyPr/>
          <a:lstStyle/>
          <a:p>
            <a:fld id="{8ACC8AAF-899D-458E-AA58-D97BF4340CBD}" type="slidenum">
              <a:rPr lang="en-US" smtClean="0"/>
              <a:t>52</a:t>
            </a:fld>
            <a:endParaRPr lang="en-US"/>
          </a:p>
        </p:txBody>
      </p:sp>
    </p:spTree>
    <p:extLst>
      <p:ext uri="{BB962C8B-B14F-4D97-AF65-F5344CB8AC3E}">
        <p14:creationId xmlns:p14="http://schemas.microsoft.com/office/powerpoint/2010/main" val="593687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609600" y="1566863"/>
            <a:ext cx="3306763" cy="2479675"/>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charset="0"/>
                <a:cs typeface="Arial" charset="0"/>
              </a:rPr>
              <a:t>The DRDP aligns with the:</a:t>
            </a:r>
          </a:p>
          <a:p>
            <a:pPr marL="285750" indent="-285750" eaLnBrk="1" hangingPunct="1">
              <a:buFont typeface="Arial" panose="020B0604020202020204" pitchFamily="34" charset="0"/>
              <a:buChar char="•"/>
            </a:pPr>
            <a:r>
              <a:rPr lang="en-US" dirty="0">
                <a:latin typeface="Arial" charset="0"/>
                <a:cs typeface="Arial" charset="0"/>
              </a:rPr>
              <a:t>Infant and Toddler Early Learning and Development Foundations </a:t>
            </a:r>
          </a:p>
          <a:p>
            <a:pPr marL="285750" indent="-285750" eaLnBrk="1" hangingPunct="1">
              <a:buFont typeface="Arial" panose="020B0604020202020204" pitchFamily="34" charset="0"/>
              <a:buChar char="•"/>
            </a:pPr>
            <a:r>
              <a:rPr lang="en-US" dirty="0">
                <a:latin typeface="Arial" charset="0"/>
                <a:cs typeface="Arial" charset="0"/>
              </a:rPr>
              <a:t>Preschool Learning Foundations, Volumes 1-3</a:t>
            </a:r>
          </a:p>
          <a:p>
            <a:pPr marL="285750" indent="-285750" eaLnBrk="1" hangingPunct="1">
              <a:buFont typeface="Arial" panose="020B0604020202020204" pitchFamily="34" charset="0"/>
              <a:buChar char="•"/>
            </a:pPr>
            <a:r>
              <a:rPr lang="en-US" dirty="0">
                <a:latin typeface="Arial" charset="0"/>
                <a:cs typeface="Arial" charset="0"/>
              </a:rPr>
              <a:t>Common Core Standards</a:t>
            </a:r>
          </a:p>
          <a:p>
            <a:pPr marL="285750" indent="-285750" eaLnBrk="1" hangingPunct="1">
              <a:buFont typeface="Arial" panose="020B0604020202020204" pitchFamily="34" charset="0"/>
              <a:buChar char="•"/>
            </a:pPr>
            <a:r>
              <a:rPr lang="en-US" dirty="0">
                <a:latin typeface="Arial" charset="0"/>
                <a:cs typeface="Arial" charset="0"/>
              </a:rPr>
              <a:t>Head Start Child Development and Early Learning Framework</a:t>
            </a:r>
          </a:p>
          <a:p>
            <a:pPr eaLnBrk="1" hangingPunct="1"/>
            <a:endParaRPr lang="en-US" dirty="0">
              <a:latin typeface="Arial" charset="0"/>
              <a:cs typeface="Arial" charset="0"/>
            </a:endParaRPr>
          </a:p>
          <a:p>
            <a:pPr eaLnBrk="1" hangingPunct="1"/>
            <a:r>
              <a:rPr lang="en-US" dirty="0">
                <a:latin typeface="Arial" charset="0"/>
                <a:cs typeface="Arial" charset="0"/>
              </a:rPr>
              <a:t>Now let’s look at the instrument in more detail…</a:t>
            </a:r>
          </a:p>
        </p:txBody>
      </p:sp>
      <p:sp>
        <p:nvSpPr>
          <p:cNvPr id="2" name="Slide Number Placeholder 1"/>
          <p:cNvSpPr>
            <a:spLocks noGrp="1"/>
          </p:cNvSpPr>
          <p:nvPr>
            <p:ph type="sldNum" sz="quarter" idx="10"/>
          </p:nvPr>
        </p:nvSpPr>
        <p:spPr/>
        <p:txBody>
          <a:bodyPr/>
          <a:lstStyle/>
          <a:p>
            <a:fld id="{8ACC8AAF-899D-458E-AA58-D97BF4340CBD}" type="slidenum">
              <a:rPr lang="en-US" smtClean="0"/>
              <a:t>53</a:t>
            </a:fld>
            <a:endParaRPr lang="en-US"/>
          </a:p>
        </p:txBody>
      </p:sp>
    </p:spTree>
    <p:extLst>
      <p:ext uri="{BB962C8B-B14F-4D97-AF65-F5344CB8AC3E}">
        <p14:creationId xmlns:p14="http://schemas.microsoft.com/office/powerpoint/2010/main" val="901797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609600" y="1566863"/>
            <a:ext cx="3306763" cy="2479675"/>
          </a:xfrm>
          <a:ln/>
        </p:spPr>
      </p:sp>
      <p:sp>
        <p:nvSpPr>
          <p:cNvPr id="232451" name="Notes Placeholder 2"/>
          <p:cNvSpPr>
            <a:spLocks noGrp="1"/>
          </p:cNvSpPr>
          <p:nvPr>
            <p:ph type="body" idx="1"/>
          </p:nvPr>
        </p:nvSpPr>
        <p:spPr>
          <a:noFill/>
          <a:ln/>
        </p:spPr>
        <p:txBody>
          <a:bodyPr/>
          <a:lstStyle/>
          <a:p>
            <a:r>
              <a:rPr lang="en-US">
                <a:latin typeface="Arial" pitchFamily="-65" charset="0"/>
                <a:ea typeface="ＭＳ Ｐゴシック" pitchFamily="-65" charset="-128"/>
                <a:cs typeface="Arial" pitchFamily="-65" charset="0"/>
              </a:rPr>
              <a:t>Refer to DR-2015 Activity Sheet #3 – Build a Tower</a:t>
            </a:r>
          </a:p>
          <a:p>
            <a:r>
              <a:rPr lang="en-US">
                <a:latin typeface="Arial" pitchFamily="-65" charset="0"/>
                <a:ea typeface="ＭＳ Ｐゴシック" pitchFamily="-65" charset="-128"/>
                <a:cs typeface="Arial" pitchFamily="-65" charset="0"/>
              </a:rPr>
              <a:t>Have participants build a tower using (cups, blocks, paper) any accessible material.  </a:t>
            </a:r>
          </a:p>
        </p:txBody>
      </p:sp>
      <p:sp>
        <p:nvSpPr>
          <p:cNvPr id="2" name="Slide Number Placeholder 1"/>
          <p:cNvSpPr>
            <a:spLocks noGrp="1"/>
          </p:cNvSpPr>
          <p:nvPr>
            <p:ph type="sldNum" sz="quarter" idx="10"/>
          </p:nvPr>
        </p:nvSpPr>
        <p:spPr/>
        <p:txBody>
          <a:bodyPr/>
          <a:lstStyle/>
          <a:p>
            <a:fld id="{8ACC8AAF-899D-458E-AA58-D97BF4340CBD}" type="slidenum">
              <a:rPr lang="en-US" smtClean="0"/>
              <a:t>54</a:t>
            </a:fld>
            <a:endParaRPr lang="en-US"/>
          </a:p>
        </p:txBody>
      </p:sp>
    </p:spTree>
    <p:extLst>
      <p:ext uri="{BB962C8B-B14F-4D97-AF65-F5344CB8AC3E}">
        <p14:creationId xmlns:p14="http://schemas.microsoft.com/office/powerpoint/2010/main" val="1710485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609600" y="1566863"/>
            <a:ext cx="3306763" cy="2479675"/>
          </a:xfrm>
          <a:ln/>
        </p:spPr>
      </p:sp>
      <p:sp>
        <p:nvSpPr>
          <p:cNvPr id="233475"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The purpose of the activity is to make a connection between having a foundation in order to support a structure. For us that structure is children’s learning. Our foundation is our California Preschool and Infant toddler Learning and development Foundations. These are important first steps in understanding child development and understanding the skills that children are capable of. </a:t>
            </a:r>
          </a:p>
          <a:p>
            <a:endParaRPr lang="en-US"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a:t>
            </a:r>
          </a:p>
          <a:p>
            <a:r>
              <a:rPr lang="en-US" dirty="0">
                <a:latin typeface="Arial" pitchFamily="-65" charset="0"/>
                <a:ea typeface="ＭＳ Ｐゴシック" pitchFamily="-65" charset="-128"/>
                <a:cs typeface="Arial" pitchFamily="-65" charset="0"/>
              </a:rPr>
              <a:t>This is the debrief slide.</a:t>
            </a:r>
          </a:p>
          <a:p>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55</a:t>
            </a:fld>
            <a:endParaRPr lang="en-US"/>
          </a:p>
        </p:txBody>
      </p:sp>
    </p:spTree>
    <p:extLst>
      <p:ext uri="{BB962C8B-B14F-4D97-AF65-F5344CB8AC3E}">
        <p14:creationId xmlns:p14="http://schemas.microsoft.com/office/powerpoint/2010/main" val="1913514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2"/>
          <p:cNvSpPr>
            <a:spLocks noGrp="1" noRot="1" noChangeAspect="1" noChangeArrowheads="1" noTextEdit="1"/>
          </p:cNvSpPr>
          <p:nvPr>
            <p:ph type="sldImg"/>
          </p:nvPr>
        </p:nvSpPr>
        <p:spPr>
          <a:xfrm>
            <a:off x="609600" y="1566863"/>
            <a:ext cx="3306763" cy="2479675"/>
          </a:xfrm>
          <a:ln/>
        </p:spPr>
      </p:sp>
      <p:sp>
        <p:nvSpPr>
          <p:cNvPr id="234500" name="Rectangle 3"/>
          <p:cNvSpPr>
            <a:spLocks noGrp="1" noChangeArrowheads="1"/>
          </p:cNvSpPr>
          <p:nvPr>
            <p:ph type="body" idx="1"/>
          </p:nvPr>
        </p:nvSpPr>
        <p:spPr>
          <a:noFill/>
          <a:ln/>
        </p:spPr>
        <p:txBody>
          <a:bodyPr/>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The state has taken care to build a cohesive system.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foundations describe children’s learning and development.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Thus it is important that we are assessing what we want children to learn, and that we align it to what is appropriate for children of this age.</a:t>
            </a:r>
          </a:p>
        </p:txBody>
      </p:sp>
      <p:sp>
        <p:nvSpPr>
          <p:cNvPr id="2" name="Slide Number Placeholder 1"/>
          <p:cNvSpPr>
            <a:spLocks noGrp="1"/>
          </p:cNvSpPr>
          <p:nvPr>
            <p:ph type="sldNum" sz="quarter" idx="10"/>
          </p:nvPr>
        </p:nvSpPr>
        <p:spPr/>
        <p:txBody>
          <a:bodyPr/>
          <a:lstStyle/>
          <a:p>
            <a:fld id="{8ACC8AAF-899D-458E-AA58-D97BF4340CBD}" type="slidenum">
              <a:rPr lang="en-US" smtClean="0"/>
              <a:t>56</a:t>
            </a:fld>
            <a:endParaRPr lang="en-US"/>
          </a:p>
        </p:txBody>
      </p:sp>
    </p:spTree>
    <p:extLst>
      <p:ext uri="{BB962C8B-B14F-4D97-AF65-F5344CB8AC3E}">
        <p14:creationId xmlns:p14="http://schemas.microsoft.com/office/powerpoint/2010/main" val="1876991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2"/>
          <p:cNvSpPr>
            <a:spLocks noGrp="1" noRot="1" noChangeAspect="1" noChangeArrowheads="1" noTextEdit="1"/>
          </p:cNvSpPr>
          <p:nvPr>
            <p:ph type="sldImg"/>
          </p:nvPr>
        </p:nvSpPr>
        <p:spPr>
          <a:xfrm>
            <a:off x="609600" y="1566863"/>
            <a:ext cx="3306763" cy="2479675"/>
          </a:xfrm>
          <a:ln/>
        </p:spPr>
      </p:sp>
      <p:sp>
        <p:nvSpPr>
          <p:cNvPr id="235524" name="Rectangle 3"/>
          <p:cNvSpPr>
            <a:spLocks noGrp="1" noChangeArrowheads="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The developmental domains work in an integrated fashion to support all four Desired Results. Ways to use the foundations and DRDP together:</a:t>
            </a:r>
          </a:p>
          <a:p>
            <a:pPr marL="285750" indent="-285750">
              <a:buFont typeface="Arial" panose="020B0604020202020204" pitchFamily="34" charset="0"/>
              <a:buChar char="•"/>
            </a:pPr>
            <a:r>
              <a:rPr lang="en-US" dirty="0">
                <a:latin typeface="Arial" pitchFamily="-65" charset="0"/>
                <a:ea typeface="ＭＳ Ｐゴシック" pitchFamily="-65" charset="-128"/>
                <a:cs typeface="Arial" pitchFamily="-65" charset="0"/>
              </a:rPr>
              <a:t>Read foundations at the beginning of the school year to understand development in a general way.</a:t>
            </a:r>
          </a:p>
          <a:p>
            <a:pPr marL="285750" indent="-285750">
              <a:buFont typeface="Arial" panose="020B0604020202020204" pitchFamily="34" charset="0"/>
              <a:buChar char="•"/>
            </a:pPr>
            <a:r>
              <a:rPr lang="en-US" dirty="0">
                <a:latin typeface="Arial" pitchFamily="-65" charset="0"/>
                <a:ea typeface="ＭＳ Ｐゴシック" pitchFamily="-65" charset="-128"/>
                <a:cs typeface="Arial" pitchFamily="-65" charset="0"/>
              </a:rPr>
              <a:t>Complete the DRDP twice each year to see children’s progress.</a:t>
            </a:r>
          </a:p>
          <a:p>
            <a:r>
              <a:rPr lang="en-US" dirty="0">
                <a:latin typeface="Arial" pitchFamily="-65" charset="0"/>
                <a:ea typeface="ＭＳ Ｐゴシック" pitchFamily="-65" charset="-128"/>
                <a:cs typeface="Arial" pitchFamily="-65" charset="0"/>
              </a:rPr>
              <a:t>Foundations provide the overall developmental landscape or backdrop. The DRDP helps determine where an individual child is on that backdrop.</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57</a:t>
            </a:fld>
            <a:endParaRPr lang="en-US"/>
          </a:p>
        </p:txBody>
      </p:sp>
    </p:spTree>
    <p:extLst>
      <p:ext uri="{BB962C8B-B14F-4D97-AF65-F5344CB8AC3E}">
        <p14:creationId xmlns:p14="http://schemas.microsoft.com/office/powerpoint/2010/main" val="55349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pitchFamily="-65" charset="0"/>
                <a:ea typeface="ＭＳ Ｐゴシック" pitchFamily="-65" charset="-128"/>
                <a:cs typeface="Arial" pitchFamily="-65" charset="0"/>
              </a:rPr>
              <a:t>Script:</a:t>
            </a:r>
            <a:endParaRPr lang="en-US" sz="1600" b="0" i="0" u="none" strike="noStrike" kern="1200" baseline="0" dirty="0">
              <a:solidFill>
                <a:schemeClr val="tx1"/>
              </a:solidFill>
              <a:latin typeface="Arial" pitchFamily="34" charset="0"/>
              <a:ea typeface="ＭＳ Ｐゴシック" pitchFamily="34" charset="-128"/>
              <a:cs typeface="Arial" pitchFamily="34" charset="0"/>
            </a:endParaRPr>
          </a:p>
          <a:p>
            <a:r>
              <a:rPr lang="en-US" sz="1600" b="0" i="0" u="none" strike="noStrike" kern="1200" baseline="0" dirty="0">
                <a:solidFill>
                  <a:schemeClr val="tx1"/>
                </a:solidFill>
                <a:latin typeface="Arial" pitchFamily="34" charset="0"/>
                <a:ea typeface="ＭＳ Ｐゴシック" pitchFamily="34" charset="-128"/>
                <a:cs typeface="Arial" pitchFamily="34" charset="0"/>
              </a:rPr>
              <a:t>Teachers may use either the DRDP-SA© (2010) Simplified Version or DRDP-SA© (2010) Complete Version.</a:t>
            </a:r>
          </a:p>
          <a:p>
            <a:r>
              <a:rPr lang="en-US" sz="1600" b="0" i="0" u="none" strike="noStrike" kern="1200" baseline="0" dirty="0">
                <a:solidFill>
                  <a:schemeClr val="tx1"/>
                </a:solidFill>
                <a:latin typeface="Arial" pitchFamily="34" charset="0"/>
                <a:ea typeface="ＭＳ Ｐゴシック" pitchFamily="34" charset="-128"/>
                <a:cs typeface="Arial" pitchFamily="34" charset="0"/>
              </a:rPr>
              <a:t>Use the DRDP-SA© (2010) with school-age children from kindergarten through 12 years old, including those who have an individualized education program (IEP).</a:t>
            </a:r>
            <a:endParaRPr lang="en-US" dirty="0"/>
          </a:p>
        </p:txBody>
      </p:sp>
      <p:sp>
        <p:nvSpPr>
          <p:cNvPr id="4" name="Slide Number Placeholder 3"/>
          <p:cNvSpPr>
            <a:spLocks noGrp="1"/>
          </p:cNvSpPr>
          <p:nvPr>
            <p:ph type="sldNum" sz="quarter" idx="10"/>
          </p:nvPr>
        </p:nvSpPr>
        <p:spPr/>
        <p:txBody>
          <a:bodyPr/>
          <a:lstStyle/>
          <a:p>
            <a:fld id="{8ACC8AAF-899D-458E-AA58-D97BF4340CBD}" type="slidenum">
              <a:rPr lang="en-US" smtClean="0"/>
              <a:t>58</a:t>
            </a:fld>
            <a:endParaRPr lang="en-US"/>
          </a:p>
        </p:txBody>
      </p:sp>
    </p:spTree>
    <p:extLst>
      <p:ext uri="{BB962C8B-B14F-4D97-AF65-F5344CB8AC3E}">
        <p14:creationId xmlns:p14="http://schemas.microsoft.com/office/powerpoint/2010/main" val="390767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a:xfrm>
            <a:off x="838200" y="4343400"/>
            <a:ext cx="5807075" cy="4319587"/>
          </a:xfrm>
        </p:spPr>
        <p:txBody>
          <a:bodyPr/>
          <a:lstStyle/>
          <a:p>
            <a:pPr>
              <a:spcBef>
                <a:spcPts val="0"/>
              </a:spcBef>
            </a:pPr>
            <a:r>
              <a:rPr lang="en-US" sz="1400" b="1" dirty="0">
                <a:latin typeface="Arial" panose="020B0604020202020204" pitchFamily="34" charset="0"/>
                <a:cs typeface="Arial" panose="020B0604020202020204" pitchFamily="34" charset="0"/>
              </a:rPr>
              <a:t>Presenter Remarks:</a:t>
            </a:r>
          </a:p>
          <a:p>
            <a:pPr>
              <a:spcBef>
                <a:spcPts val="0"/>
              </a:spcBef>
            </a:pPr>
            <a:r>
              <a:rPr lang="en-US" sz="1400" dirty="0">
                <a:latin typeface="Arial" panose="020B0604020202020204" pitchFamily="34" charset="0"/>
                <a:cs typeface="Arial" panose="020B0604020202020204" pitchFamily="34" charset="0"/>
              </a:rPr>
              <a:t>The DRDP (2015) </a:t>
            </a:r>
            <a:r>
              <a:rPr lang="en-US" sz="1400" baseline="0" dirty="0">
                <a:latin typeface="Arial" panose="020B0604020202020204" pitchFamily="34" charset="0"/>
                <a:cs typeface="Arial" panose="020B0604020202020204" pitchFamily="34" charset="0"/>
              </a:rPr>
              <a:t>is a full continuum assessment. The same assessment is used for all children, including children with IFSP’s and IEP’s. There is one assessment and there are three views of this assessment. </a:t>
            </a:r>
            <a:r>
              <a:rPr lang="en-US" sz="1400" dirty="0">
                <a:latin typeface="Arial" panose="020B0604020202020204" pitchFamily="34" charset="0"/>
                <a:cs typeface="Arial" panose="020B0604020202020204" pitchFamily="34" charset="0"/>
              </a:rPr>
              <a:t>T</a:t>
            </a:r>
            <a:r>
              <a:rPr lang="en-US" sz="1400" baseline="0" dirty="0">
                <a:latin typeface="Arial" panose="020B0604020202020204" pitchFamily="34" charset="0"/>
                <a:cs typeface="Arial" panose="020B0604020202020204" pitchFamily="34" charset="0"/>
              </a:rPr>
              <a:t>he measures </a:t>
            </a:r>
            <a:r>
              <a:rPr lang="en-US" sz="1400" dirty="0">
                <a:latin typeface="Arial" panose="020B0604020202020204" pitchFamily="34" charset="0"/>
                <a:cs typeface="Arial" panose="020B0604020202020204" pitchFamily="34" charset="0"/>
              </a:rPr>
              <a:t>however, are </a:t>
            </a:r>
            <a:r>
              <a:rPr lang="en-US" sz="1400" baseline="0" dirty="0">
                <a:latin typeface="Arial" panose="020B0604020202020204" pitchFamily="34" charset="0"/>
                <a:cs typeface="Arial" panose="020B0604020202020204" pitchFamily="34" charset="0"/>
              </a:rPr>
              <a:t>the same. This means that ATL-REG 1 is the same measure in all views. The difference is the number of measures in the different views. </a:t>
            </a:r>
          </a:p>
          <a:p>
            <a:pPr>
              <a:spcBef>
                <a:spcPts val="0"/>
              </a:spcBef>
            </a:pPr>
            <a:endParaRPr lang="en-US" sz="1400" dirty="0">
              <a:latin typeface="Arial" panose="020B0604020202020204" pitchFamily="34" charset="0"/>
              <a:ea typeface="ＭＳ Ｐゴシック" charset="0"/>
              <a:cs typeface="Arial" panose="020B0604020202020204" pitchFamily="34" charset="0"/>
            </a:endParaRPr>
          </a:p>
          <a:p>
            <a:pPr marL="171450" indent="-171450">
              <a:spcBef>
                <a:spcPts val="0"/>
              </a:spcBef>
              <a:spcAft>
                <a:spcPts val="1200"/>
              </a:spcAft>
              <a:buFont typeface="Arial" panose="020B0604020202020204" pitchFamily="34" charset="0"/>
              <a:buChar char="•"/>
            </a:pPr>
            <a:r>
              <a:rPr lang="en-US" sz="1400" baseline="0" dirty="0">
                <a:latin typeface="Arial" panose="020B0604020202020204" pitchFamily="34" charset="0"/>
                <a:ea typeface="ＭＳ Ｐゴシック" charset="0"/>
                <a:cs typeface="Arial" panose="020B0604020202020204" pitchFamily="34" charset="0"/>
              </a:rPr>
              <a:t>The </a:t>
            </a:r>
            <a:r>
              <a:rPr lang="en-US" sz="1400" dirty="0">
                <a:latin typeface="Arial" panose="020B0604020202020204" pitchFamily="34" charset="0"/>
                <a:ea typeface="ＭＳ Ｐゴシック" charset="0"/>
                <a:cs typeface="Arial" panose="020B0604020202020204" pitchFamily="34" charset="0"/>
              </a:rPr>
              <a:t>I</a:t>
            </a:r>
            <a:r>
              <a:rPr lang="en-US" sz="1400" baseline="0" dirty="0">
                <a:latin typeface="Arial" panose="020B0604020202020204" pitchFamily="34" charset="0"/>
                <a:ea typeface="ＭＳ Ｐゴシック" charset="0"/>
                <a:cs typeface="Arial" panose="020B0604020202020204" pitchFamily="34" charset="0"/>
              </a:rPr>
              <a:t>nfant/Toddler View has 5 domains and</a:t>
            </a:r>
            <a:r>
              <a:rPr lang="en-US" sz="1400" dirty="0">
                <a:latin typeface="Arial" panose="020B0604020202020204" pitchFamily="34" charset="0"/>
                <a:ea typeface="ＭＳ Ｐゴシック" charset="0"/>
                <a:cs typeface="Arial" panose="020B0604020202020204" pitchFamily="34" charset="0"/>
              </a:rPr>
              <a:t> </a:t>
            </a:r>
            <a:r>
              <a:rPr lang="en-US" sz="1400" baseline="0" dirty="0">
                <a:latin typeface="Arial" panose="020B0604020202020204" pitchFamily="34" charset="0"/>
                <a:ea typeface="ＭＳ Ｐゴシック" charset="0"/>
                <a:cs typeface="Arial" panose="020B0604020202020204" pitchFamily="34" charset="0"/>
              </a:rPr>
              <a:t>29 measures</a:t>
            </a:r>
            <a:r>
              <a:rPr lang="en-US" sz="1400" dirty="0">
                <a:latin typeface="Arial" panose="020B0604020202020204" pitchFamily="34" charset="0"/>
                <a:ea typeface="ＭＳ Ｐゴシック" charset="0"/>
                <a:cs typeface="Arial" panose="020B0604020202020204" pitchFamily="34" charset="0"/>
              </a:rPr>
              <a:t>.</a:t>
            </a:r>
            <a:endParaRPr lang="en-US" sz="1400" baseline="0" dirty="0">
              <a:latin typeface="Arial" panose="020B0604020202020204" pitchFamily="34" charset="0"/>
              <a:ea typeface="ＭＳ Ｐゴシック" charset="0"/>
              <a:cs typeface="Arial" panose="020B0604020202020204" pitchFamily="34" charset="0"/>
            </a:endParaRPr>
          </a:p>
          <a:p>
            <a:pPr marL="171450" indent="-171450" eaLnBrk="1" hangingPunct="1">
              <a:spcBef>
                <a:spcPts val="0"/>
              </a:spcBef>
              <a:spcAft>
                <a:spcPts val="1200"/>
              </a:spcAft>
              <a:buFont typeface="Arial" panose="020B0604020202020204" pitchFamily="34" charset="0"/>
              <a:buChar char="•"/>
            </a:pPr>
            <a:r>
              <a:rPr lang="en-US" sz="1400" baseline="0" dirty="0">
                <a:latin typeface="Arial" panose="020B0604020202020204" pitchFamily="34" charset="0"/>
                <a:ea typeface="ＭＳ Ｐゴシック" charset="0"/>
                <a:cs typeface="Arial" panose="020B0604020202020204" pitchFamily="34" charset="0"/>
              </a:rPr>
              <a:t>The Preschool Comprehensive View has 8 domains and  56 measures, 10 of those measures are conditional</a:t>
            </a:r>
          </a:p>
          <a:p>
            <a:pPr marL="171450" indent="-171450" eaLnBrk="1" hangingPunct="1">
              <a:spcBef>
                <a:spcPts val="0"/>
              </a:spcBef>
              <a:spcAft>
                <a:spcPts val="1200"/>
              </a:spcAft>
              <a:buFont typeface="Arial" panose="020B0604020202020204" pitchFamily="34" charset="0"/>
              <a:buChar char="•"/>
            </a:pPr>
            <a:r>
              <a:rPr lang="en-US" sz="1400" baseline="0" dirty="0">
                <a:latin typeface="Arial" panose="020B0604020202020204" pitchFamily="34" charset="0"/>
                <a:ea typeface="ＭＳ Ｐゴシック" charset="0"/>
                <a:cs typeface="Arial" panose="020B0604020202020204" pitchFamily="34" charset="0"/>
              </a:rPr>
              <a:t> the Preschool Fundamental View has 6 domains with 43 measures, thirteen of those measures are conditional. </a:t>
            </a:r>
          </a:p>
          <a:p>
            <a:pPr marL="171450" indent="-171450" eaLnBrk="1" hangingPunct="1">
              <a:spcBef>
                <a:spcPts val="0"/>
              </a:spcBef>
              <a:buFont typeface="Arial" panose="020B0604020202020204" pitchFamily="34" charset="0"/>
              <a:buChar char="•"/>
            </a:pPr>
            <a:endParaRPr lang="en-US" sz="14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400" baseline="0" dirty="0">
                <a:latin typeface="Arial" panose="020B0604020202020204" pitchFamily="34" charset="0"/>
                <a:ea typeface="ＭＳ Ｐゴシック" charset="0"/>
                <a:cs typeface="Arial" panose="020B0604020202020204" pitchFamily="34" charset="0"/>
              </a:rPr>
              <a:t>The fundamental view only pertains to preschool aged children. The infant toddler assessment remains the same. To learn about what adaptations a child with an IFSP or IEP needs please collaborate with the child’s service providers.</a:t>
            </a:r>
            <a:endParaRPr lang="en-US" sz="1400" dirty="0">
              <a:latin typeface="Arial" panose="020B0604020202020204" pitchFamily="34" charset="0"/>
              <a:ea typeface="ＭＳ Ｐゴシック" charset="0"/>
              <a:cs typeface="Arial" panose="020B0604020202020204" pitchFamily="34" charset="0"/>
            </a:endParaRPr>
          </a:p>
          <a:p>
            <a:pPr>
              <a:spcBef>
                <a:spcPts val="0"/>
              </a:spcBef>
            </a:pPr>
            <a:endParaRPr lang="en-US" sz="1400" dirty="0"/>
          </a:p>
        </p:txBody>
      </p:sp>
      <p:sp>
        <p:nvSpPr>
          <p:cNvPr id="5" name="Slide Number Placeholder 4"/>
          <p:cNvSpPr>
            <a:spLocks noGrp="1"/>
          </p:cNvSpPr>
          <p:nvPr>
            <p:ph type="sldNum" sz="quarter" idx="10"/>
          </p:nvPr>
        </p:nvSpPr>
        <p:spPr/>
        <p:txBody>
          <a:bodyPr/>
          <a:lstStyle/>
          <a:p>
            <a:fld id="{8ACC8AAF-899D-458E-AA58-D97BF4340CBD}" type="slidenum">
              <a:rPr lang="en-US" smtClean="0"/>
              <a:t>59</a:t>
            </a:fld>
            <a:endParaRPr lang="en-US"/>
          </a:p>
        </p:txBody>
      </p:sp>
    </p:spTree>
    <p:extLst>
      <p:ext uri="{BB962C8B-B14F-4D97-AF65-F5344CB8AC3E}">
        <p14:creationId xmlns:p14="http://schemas.microsoft.com/office/powerpoint/2010/main" val="158358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144963" y="9121775"/>
            <a:ext cx="3170237" cy="479425"/>
          </a:xfrm>
          <a:prstGeom prst="rect">
            <a:avLst/>
          </a:prstGeom>
          <a:noFill/>
          <a:ln w="12700">
            <a:noFill/>
            <a:miter lim="800000"/>
            <a:headEnd/>
            <a:tailEnd/>
          </a:ln>
        </p:spPr>
        <p:txBody>
          <a:bodyPr lIns="95654" tIns="46988" rIns="95654" bIns="46988" anchor="b">
            <a:prstTxWarp prst="textNoShape">
              <a:avLst/>
            </a:prstTxWarp>
          </a:bodyPr>
          <a:lstStyle/>
          <a:p>
            <a:pPr algn="r" defTabSz="966788" eaLnBrk="0" hangingPunct="0"/>
            <a:r>
              <a:rPr lang="en-US" sz="1300">
                <a:latin typeface="Times New Roman" pitchFamily="-111" charset="0"/>
                <a:ea typeface="ＭＳ Ｐゴシック" pitchFamily="-111" charset="-128"/>
                <a:cs typeface="ＭＳ Ｐゴシック" pitchFamily="-111" charset="-128"/>
              </a:rPr>
              <a:t>4</a:t>
            </a:r>
          </a:p>
        </p:txBody>
      </p:sp>
      <p:sp>
        <p:nvSpPr>
          <p:cNvPr id="104451"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ea typeface="ＭＳ Ｐゴシック" pitchFamily="-111" charset="-128"/>
              <a:cs typeface="ＭＳ Ｐゴシック" pitchFamily="-111" charset="-128"/>
            </a:endParaRPr>
          </a:p>
        </p:txBody>
      </p:sp>
      <p:sp>
        <p:nvSpPr>
          <p:cNvPr id="104452"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ea typeface="ＭＳ Ｐゴシック" pitchFamily="-111" charset="-128"/>
              <a:cs typeface="ＭＳ Ｐゴシック" pitchFamily="-111" charset="-128"/>
            </a:endParaRPr>
          </a:p>
        </p:txBody>
      </p:sp>
      <p:sp>
        <p:nvSpPr>
          <p:cNvPr id="104453" name="Rectangle 5"/>
          <p:cNvSpPr>
            <a:spLocks noGrp="1" noRot="1" noChangeAspect="1" noChangeArrowheads="1" noTextEdit="1"/>
          </p:cNvSpPr>
          <p:nvPr>
            <p:ph type="sldImg"/>
          </p:nvPr>
        </p:nvSpPr>
        <p:spPr>
          <a:xfrm>
            <a:off x="955675" y="1676400"/>
            <a:ext cx="3008313" cy="2255838"/>
          </a:xfrm>
          <a:solidFill>
            <a:srgbClr val="FFFFFF"/>
          </a:solidFill>
          <a:ln w="12700" cap="flat"/>
        </p:spPr>
      </p:sp>
      <p:sp>
        <p:nvSpPr>
          <p:cNvPr id="104454" name="Rectangle 6"/>
          <p:cNvSpPr>
            <a:spLocks noGrp="1" noChangeArrowheads="1"/>
          </p:cNvSpPr>
          <p:nvPr>
            <p:ph type="body" idx="1"/>
          </p:nvPr>
        </p:nvSpPr>
        <p:spPr>
          <a:noFill/>
          <a:ln/>
        </p:spPr>
        <p:txBody>
          <a:bodyPr lIns="95654" tIns="46988" rIns="95654" bIns="46988"/>
          <a:lstStyle/>
          <a:p>
            <a:pPr eaLnBrk="1" hangingPunct="1">
              <a:spcBef>
                <a:spcPts val="0"/>
              </a:spcBef>
            </a:pPr>
            <a:r>
              <a:rPr lang="en-US" b="1" dirty="0">
                <a:latin typeface="Arial" pitchFamily="-111" charset="0"/>
                <a:ea typeface="ＭＳ Ｐゴシック" pitchFamily="-111" charset="-128"/>
              </a:rPr>
              <a:t>Script:</a:t>
            </a:r>
          </a:p>
          <a:p>
            <a:pPr eaLnBrk="1" hangingPunct="1">
              <a:spcBef>
                <a:spcPts val="0"/>
              </a:spcBef>
            </a:pPr>
            <a:r>
              <a:rPr lang="en-US" dirty="0">
                <a:latin typeface="Arial" pitchFamily="-111" charset="0"/>
                <a:ea typeface="ＭＳ Ｐゴシック" pitchFamily="-111" charset="-128"/>
              </a:rPr>
              <a:t>This training will provide models and suggestions for training others at your agency or program. Training goals include:</a:t>
            </a:r>
          </a:p>
          <a:p>
            <a:pPr marL="285750" indent="-285750" eaLnBrk="1" hangingPunct="1">
              <a:spcBef>
                <a:spcPts val="0"/>
              </a:spcBef>
              <a:buFont typeface="Arial" panose="020B0604020202020204" pitchFamily="34" charset="0"/>
              <a:buChar char="•"/>
            </a:pPr>
            <a:r>
              <a:rPr lang="en-US" dirty="0">
                <a:latin typeface="Arial" pitchFamily="-111" charset="0"/>
                <a:ea typeface="ＭＳ Ｐゴシック" pitchFamily="-111" charset="-128"/>
              </a:rPr>
              <a:t>Provide information about the Desired Results system</a:t>
            </a:r>
          </a:p>
          <a:p>
            <a:pPr marL="285750" indent="-285750" eaLnBrk="1" hangingPunct="1">
              <a:spcBef>
                <a:spcPts val="0"/>
              </a:spcBef>
              <a:buFont typeface="Arial" panose="020B0604020202020204" pitchFamily="34" charset="0"/>
              <a:buChar char="•"/>
            </a:pPr>
            <a:r>
              <a:rPr lang="en-US" dirty="0">
                <a:latin typeface="Arial" pitchFamily="-111" charset="0"/>
                <a:ea typeface="ＭＳ Ｐゴシック" pitchFamily="-111" charset="-128"/>
              </a:rPr>
              <a:t>Facilitate Desired Results implementation in programs </a:t>
            </a:r>
          </a:p>
          <a:p>
            <a:pPr marL="285750" indent="-285750" eaLnBrk="1" hangingPunct="1">
              <a:spcBef>
                <a:spcPts val="0"/>
              </a:spcBef>
              <a:buFont typeface="Arial" panose="020B0604020202020204" pitchFamily="34" charset="0"/>
              <a:buChar char="•"/>
            </a:pPr>
            <a:r>
              <a:rPr lang="en-US" dirty="0">
                <a:latin typeface="Arial" pitchFamily="-111" charset="0"/>
                <a:ea typeface="ＭＳ Ｐゴシック" pitchFamily="-111" charset="-128"/>
              </a:rPr>
              <a:t>Understand how the Desired Results system can improve programs and services for children and families in order to help them achieve desired results</a:t>
            </a:r>
          </a:p>
          <a:p>
            <a:pPr marL="285750" indent="-285750" eaLnBrk="1" hangingPunct="1">
              <a:spcBef>
                <a:spcPts val="0"/>
              </a:spcBef>
              <a:buFont typeface="Arial" panose="020B0604020202020204" pitchFamily="34" charset="0"/>
              <a:buChar char="•"/>
            </a:pPr>
            <a:r>
              <a:rPr lang="en-US" dirty="0">
                <a:latin typeface="Arial" pitchFamily="-111" charset="0"/>
                <a:ea typeface="ＭＳ Ｐゴシック" pitchFamily="-111" charset="-128"/>
              </a:rPr>
              <a:t>Assist participants to train program staff</a:t>
            </a:r>
          </a:p>
          <a:p>
            <a:pPr marL="285750" indent="-285750" eaLnBrk="1" hangingPunct="1">
              <a:spcBef>
                <a:spcPts val="0"/>
              </a:spcBef>
              <a:buFont typeface="Arial" panose="020B0604020202020204" pitchFamily="34" charset="0"/>
              <a:buChar char="•"/>
            </a:pPr>
            <a:endParaRPr lang="en-US" dirty="0">
              <a:latin typeface="Arial" pitchFamily="-111" charset="0"/>
              <a:ea typeface="ＭＳ Ｐゴシック" pitchFamily="-111" charset="-128"/>
            </a:endParaRPr>
          </a:p>
          <a:p>
            <a:pPr eaLnBrk="1" hangingPunct="1">
              <a:spcBef>
                <a:spcPts val="0"/>
              </a:spcBef>
            </a:pPr>
            <a:r>
              <a:rPr lang="en-US" b="1" dirty="0">
                <a:latin typeface="Arial" pitchFamily="-111" charset="0"/>
                <a:ea typeface="ＭＳ Ｐゴシック" pitchFamily="-111" charset="-128"/>
              </a:rPr>
              <a:t>Trainer Notes: </a:t>
            </a:r>
          </a:p>
          <a:p>
            <a:pPr eaLnBrk="1" hangingPunct="1">
              <a:spcBef>
                <a:spcPts val="0"/>
              </a:spcBef>
            </a:pPr>
            <a:r>
              <a:rPr lang="en-US" dirty="0">
                <a:latin typeface="Arial" pitchFamily="-111" charset="0"/>
                <a:ea typeface="ＭＳ Ｐゴシック" pitchFamily="-111" charset="-128"/>
              </a:rPr>
              <a:t>Share the training goals below and explain what participants can expect to learn over the two days of training. </a:t>
            </a:r>
          </a:p>
          <a:p>
            <a:pPr eaLnBrk="1" hangingPunct="1">
              <a:spcBef>
                <a:spcPts val="0"/>
              </a:spcBef>
            </a:pPr>
            <a:endParaRPr lang="en-US" dirty="0">
              <a:latin typeface="Arial" pitchFamily="-111" charset="0"/>
              <a:ea typeface="ＭＳ Ｐゴシック" pitchFamily="-111" charset="-128"/>
            </a:endParaRPr>
          </a:p>
          <a:p>
            <a:pPr eaLnBrk="1" hangingPunct="1">
              <a:spcBef>
                <a:spcPts val="0"/>
              </a:spcBef>
            </a:pPr>
            <a:endParaRPr lang="en-US" dirty="0">
              <a:latin typeface="Times New Roman"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6</a:t>
            </a:fld>
            <a:endParaRPr lang="en-US"/>
          </a:p>
        </p:txBody>
      </p:sp>
    </p:spTree>
    <p:extLst>
      <p:ext uri="{BB962C8B-B14F-4D97-AF65-F5344CB8AC3E}">
        <p14:creationId xmlns:p14="http://schemas.microsoft.com/office/powerpoint/2010/main" val="650849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b="1" dirty="0">
                <a:latin typeface="Arial" pitchFamily="-65" charset="0"/>
                <a:ea typeface="ＭＳ Ｐゴシック" pitchFamily="-65" charset="-128"/>
                <a:cs typeface="Arial" pitchFamily="-65" charset="0"/>
              </a:rPr>
              <a:t>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requirement for all EESD programs is to</a:t>
            </a:r>
            <a:r>
              <a:rPr lang="en-US" baseline="0" dirty="0">
                <a:latin typeface="Arial" panose="020B0604020202020204" pitchFamily="34" charset="0"/>
                <a:ea typeface="ＭＳ Ｐゴシック" charset="0"/>
                <a:cs typeface="Arial" panose="020B0604020202020204" pitchFamily="34" charset="0"/>
              </a:rPr>
              <a:t> complete the fundamental measures for all children. </a:t>
            </a:r>
            <a:r>
              <a:rPr lang="en-US" dirty="0">
                <a:latin typeface="Arial" panose="020B0604020202020204" pitchFamily="34" charset="0"/>
                <a:ea typeface="ＭＳ Ｐゴシック" charset="0"/>
                <a:cs typeface="Arial" panose="020B0604020202020204" pitchFamily="34" charset="0"/>
              </a:rPr>
              <a:t>Programs</a:t>
            </a:r>
            <a:r>
              <a:rPr lang="en-US" baseline="0" dirty="0">
                <a:latin typeface="Arial" panose="020B0604020202020204" pitchFamily="34" charset="0"/>
                <a:ea typeface="ＭＳ Ｐゴシック" charset="0"/>
                <a:cs typeface="Arial" panose="020B0604020202020204" pitchFamily="34" charset="0"/>
              </a:rPr>
              <a:t> may then choose to complete </a:t>
            </a:r>
            <a:r>
              <a:rPr lang="en-US" dirty="0">
                <a:latin typeface="Arial" panose="020B0604020202020204" pitchFamily="34" charset="0"/>
                <a:cs typeface="Arial" panose="020B0604020202020204" pitchFamily="34" charset="0"/>
              </a:rPr>
              <a:t>COG: SCI, HLTH,</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HSS, and/or VPA</a:t>
            </a:r>
            <a:r>
              <a:rPr lang="en-US" baseline="0" dirty="0">
                <a:latin typeface="Arial" panose="020B0604020202020204" pitchFamily="34" charset="0"/>
                <a:cs typeface="Arial" panose="020B0604020202020204" pitchFamily="34" charset="0"/>
              </a:rPr>
              <a:t> domains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Teachers should</a:t>
            </a:r>
            <a:r>
              <a:rPr lang="en-US" baseline="0" dirty="0">
                <a:latin typeface="Arial" panose="020B0604020202020204" pitchFamily="34" charset="0"/>
                <a:ea typeface="ＭＳ Ｐゴシック" charset="0"/>
                <a:cs typeface="Arial" panose="020B0604020202020204" pitchFamily="34" charset="0"/>
              </a:rPr>
              <a:t> complete any conditional measures as needed. For preschool age children with IEPS the early development and physical development  conditional measures must be completed.</a:t>
            </a:r>
            <a:endParaRPr lang="en-US" dirty="0">
              <a:latin typeface="Arial" panose="020B0604020202020204" pitchFamily="34" charset="0"/>
              <a:ea typeface="ＭＳ Ｐゴシック"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8ACC8AAF-899D-458E-AA58-D97BF4340CBD}" type="slidenum">
              <a:rPr lang="en-US" smtClean="0"/>
              <a:t>60</a:t>
            </a:fld>
            <a:endParaRPr lang="en-US"/>
          </a:p>
        </p:txBody>
      </p:sp>
    </p:spTree>
    <p:extLst>
      <p:ext uri="{BB962C8B-B14F-4D97-AF65-F5344CB8AC3E}">
        <p14:creationId xmlns:p14="http://schemas.microsoft.com/office/powerpoint/2010/main" val="1918522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9600" y="1566863"/>
            <a:ext cx="3306763" cy="2479675"/>
          </a:xfrm>
          <a:ln/>
        </p:spPr>
      </p:sp>
      <p:sp>
        <p:nvSpPr>
          <p:cNvPr id="134147" name="Rectangle 3"/>
          <p:cNvSpPr>
            <a:spLocks noGrp="1" noChangeArrowheads="1"/>
          </p:cNvSpPr>
          <p:nvPr>
            <p:ph type="body" idx="1"/>
          </p:nvPr>
        </p:nvSpPr>
        <p:spPr>
          <a:noFill/>
          <a:ln/>
        </p:spPr>
        <p:txBody>
          <a:bodyPr/>
          <a:lstStyle/>
          <a:p>
            <a:endParaRPr lang="en-US" dirty="0">
              <a:latin typeface="Arial" pitchFamily="-83"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61</a:t>
            </a:fld>
            <a:endParaRPr lang="en-US"/>
          </a:p>
        </p:txBody>
      </p:sp>
    </p:spTree>
    <p:extLst>
      <p:ext uri="{BB962C8B-B14F-4D97-AF65-F5344CB8AC3E}">
        <p14:creationId xmlns:p14="http://schemas.microsoft.com/office/powerpoint/2010/main" val="9837713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685800" y="1500188"/>
            <a:ext cx="3457575" cy="2592387"/>
          </a:xfrm>
          <a:solidFill>
            <a:srgbClr val="FFFFFF"/>
          </a:solidFill>
          <a:ln/>
        </p:spPr>
      </p:sp>
      <p:sp>
        <p:nvSpPr>
          <p:cNvPr id="236547" name="Rectangle 3"/>
          <p:cNvSpPr>
            <a:spLocks noGrp="1" noChangeArrowheads="1"/>
          </p:cNvSpPr>
          <p:nvPr>
            <p:ph type="body" idx="1"/>
          </p:nvPr>
        </p:nvSpPr>
        <p:spPr>
          <a:solidFill>
            <a:srgbClr val="FFFFFF"/>
          </a:solidFill>
          <a:ln/>
        </p:spPr>
        <p:txBody>
          <a:bodyPr/>
          <a:lstStyle/>
          <a:p>
            <a:pPr eaLnBrk="1" hangingPunct="1"/>
            <a:r>
              <a:rPr lang="en-US" dirty="0">
                <a:latin typeface="Arial" pitchFamily="-65" charset="0"/>
                <a:ea typeface="ＭＳ Ｐゴシック" pitchFamily="-65" charset="-128"/>
                <a:cs typeface="Arial" pitchFamily="-65" charset="0"/>
              </a:rPr>
              <a:t>Activity: Compare and Contrast</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a:t>
            </a:r>
            <a:r>
              <a:rPr lang="en-US" b="1" baseline="0" dirty="0">
                <a:latin typeface="Arial" pitchFamily="-65" charset="0"/>
                <a:ea typeface="ＭＳ Ｐゴシック" pitchFamily="-65" charset="-128"/>
                <a:cs typeface="Arial" pitchFamily="-65" charset="0"/>
              </a:rPr>
              <a:t> Notes:</a:t>
            </a:r>
          </a:p>
          <a:p>
            <a:pPr eaLnBrk="1" hangingPunct="1"/>
            <a:r>
              <a:rPr lang="en-US" baseline="0" dirty="0">
                <a:latin typeface="Arial" pitchFamily="-65" charset="0"/>
                <a:ea typeface="ＭＳ Ｐゴシック" pitchFamily="-65" charset="-128"/>
                <a:cs typeface="Arial" pitchFamily="-65" charset="0"/>
              </a:rPr>
              <a:t>Point out the differences between the Infant Toddler </a:t>
            </a:r>
            <a:r>
              <a:rPr lang="en-US" dirty="0">
                <a:latin typeface="Arial" pitchFamily="-65" charset="0"/>
                <a:ea typeface="ＭＳ Ｐゴシック" pitchFamily="-65" charset="-128"/>
                <a:cs typeface="Arial" pitchFamily="-65" charset="0"/>
              </a:rPr>
              <a:t>V</a:t>
            </a:r>
            <a:r>
              <a:rPr lang="en-US" baseline="0" dirty="0">
                <a:latin typeface="Arial" pitchFamily="-65" charset="0"/>
                <a:ea typeface="ＭＳ Ｐゴシック" pitchFamily="-65" charset="-128"/>
                <a:cs typeface="Arial" pitchFamily="-65" charset="0"/>
              </a:rPr>
              <a:t>iew and the Preschool View of the DRDP (2015). </a:t>
            </a:r>
          </a:p>
          <a:p>
            <a:pPr eaLnBrk="1" hangingPunct="1"/>
            <a:r>
              <a:rPr lang="en-US" baseline="0" dirty="0">
                <a:latin typeface="Arial" pitchFamily="-65" charset="0"/>
                <a:ea typeface="ＭＳ Ｐゴシック" pitchFamily="-65" charset="-128"/>
                <a:cs typeface="Arial" pitchFamily="-65" charset="0"/>
              </a:rPr>
              <a:t>Point out the difference in the School-Age assessment (developmental levels, measures numbered consecutively).</a:t>
            </a: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62</a:t>
            </a:fld>
            <a:endParaRPr lang="en-US"/>
          </a:p>
        </p:txBody>
      </p:sp>
    </p:spTree>
    <p:extLst>
      <p:ext uri="{BB962C8B-B14F-4D97-AF65-F5344CB8AC3E}">
        <p14:creationId xmlns:p14="http://schemas.microsoft.com/office/powerpoint/2010/main" val="392980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2"/>
          <p:cNvSpPr>
            <a:spLocks noGrp="1" noRot="1" noChangeAspect="1" noChangeArrowheads="1" noTextEdit="1"/>
          </p:cNvSpPr>
          <p:nvPr>
            <p:ph type="sldImg"/>
          </p:nvPr>
        </p:nvSpPr>
        <p:spPr>
          <a:xfrm>
            <a:off x="609600" y="1566863"/>
            <a:ext cx="3306763" cy="2479675"/>
          </a:xfrm>
          <a:ln/>
        </p:spPr>
      </p:sp>
      <p:sp>
        <p:nvSpPr>
          <p:cNvPr id="237572"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back side provides the terms and definitions.  </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63</a:t>
            </a:fld>
            <a:endParaRPr lang="en-US"/>
          </a:p>
        </p:txBody>
      </p:sp>
    </p:spTree>
    <p:extLst>
      <p:ext uri="{BB962C8B-B14F-4D97-AF65-F5344CB8AC3E}">
        <p14:creationId xmlns:p14="http://schemas.microsoft.com/office/powerpoint/2010/main" val="1305956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xfrm>
            <a:off x="922338" y="1447800"/>
            <a:ext cx="3221037" cy="2416175"/>
          </a:xfrm>
          <a:solidFill>
            <a:srgbClr val="FFFFFF"/>
          </a:solidFill>
          <a:ln/>
        </p:spPr>
      </p:sp>
      <p:sp>
        <p:nvSpPr>
          <p:cNvPr id="240643" name="Rectangle 3"/>
          <p:cNvSpPr>
            <a:spLocks noGrp="1" noChangeArrowheads="1"/>
          </p:cNvSpPr>
          <p:nvPr>
            <p:ph type="body" idx="1"/>
          </p:nvPr>
        </p:nvSpPr>
        <p:spPr>
          <a:solidFill>
            <a:srgbClr val="FFFFFF"/>
          </a:solidFill>
          <a:ln/>
        </p:spPr>
        <p:txBody>
          <a:bodyPr lIns="96653" tIns="48326" rIns="96653" bIns="48326"/>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The purpose of the examples is to help teachers clarify where the skills could be demonstrated; e.g., “Some ways a teacher might see the behavior.”</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Encourage staff to add examples of what they observe for the developmental levels.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DRDP examples activity to do with staff is in the binder. </a:t>
            </a:r>
          </a:p>
        </p:txBody>
      </p:sp>
      <p:sp>
        <p:nvSpPr>
          <p:cNvPr id="2" name="Slide Number Placeholder 1"/>
          <p:cNvSpPr>
            <a:spLocks noGrp="1"/>
          </p:cNvSpPr>
          <p:nvPr>
            <p:ph type="sldNum" sz="quarter" idx="10"/>
          </p:nvPr>
        </p:nvSpPr>
        <p:spPr/>
        <p:txBody>
          <a:bodyPr/>
          <a:lstStyle/>
          <a:p>
            <a:fld id="{8ACC8AAF-899D-458E-AA58-D97BF4340CBD}" type="slidenum">
              <a:rPr lang="en-US" smtClean="0"/>
              <a:t>64</a:t>
            </a:fld>
            <a:endParaRPr lang="en-US"/>
          </a:p>
        </p:txBody>
      </p:sp>
    </p:spTree>
    <p:extLst>
      <p:ext uri="{BB962C8B-B14F-4D97-AF65-F5344CB8AC3E}">
        <p14:creationId xmlns:p14="http://schemas.microsoft.com/office/powerpoint/2010/main" val="1927250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49" tIns="48325" rIns="96649" bIns="48325" anchor="b">
            <a:prstTxWarp prst="textNoShape">
              <a:avLst/>
            </a:prstTxWarp>
          </a:bodyPr>
          <a:lstStyle/>
          <a:p>
            <a:pPr algn="r" defTabSz="966788"/>
            <a:endParaRPr lang="en-US">
              <a:latin typeface="Times New Roman" pitchFamily="-65" charset="0"/>
            </a:endParaRPr>
          </a:p>
        </p:txBody>
      </p:sp>
      <p:sp>
        <p:nvSpPr>
          <p:cNvPr id="238595"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38596"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DRDP at a Glance shows the developmental domains and number of measures in parenthesis for all age-level instruments. </a:t>
            </a:r>
          </a:p>
          <a:p>
            <a:pPr eaLnBrk="1" hangingPunct="1"/>
            <a:r>
              <a:rPr lang="en-US" dirty="0">
                <a:latin typeface="Arial" pitchFamily="-65" charset="0"/>
                <a:ea typeface="ＭＳ Ｐゴシック" pitchFamily="-65" charset="-128"/>
                <a:cs typeface="Arial" pitchFamily="-65" charset="0"/>
              </a:rPr>
              <a:t>There are:</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29 measures in the </a:t>
            </a:r>
            <a:r>
              <a:rPr lang="en-US" baseline="0" dirty="0">
                <a:latin typeface="Arial" pitchFamily="-65" charset="0"/>
                <a:ea typeface="ＭＳ Ｐゴシック" pitchFamily="-65" charset="-128"/>
                <a:cs typeface="Arial" pitchFamily="-65" charset="0"/>
              </a:rPr>
              <a:t> DRDP (2015) IT View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56 measures in</a:t>
            </a:r>
            <a:r>
              <a:rPr lang="en-US" baseline="0" dirty="0">
                <a:latin typeface="Arial" pitchFamily="-65" charset="0"/>
                <a:ea typeface="ＭＳ Ｐゴシック" pitchFamily="-65" charset="-128"/>
                <a:cs typeface="Arial" pitchFamily="-65" charset="0"/>
              </a:rPr>
              <a:t> the DRDP (2015)</a:t>
            </a:r>
            <a:r>
              <a:rPr lang="en-US" dirty="0">
                <a:latin typeface="Arial" pitchFamily="-65" charset="0"/>
                <a:ea typeface="ＭＳ Ｐゴシック" pitchFamily="-65" charset="-128"/>
                <a:cs typeface="Arial" pitchFamily="-65" charset="0"/>
              </a:rPr>
              <a:t> </a:t>
            </a:r>
            <a:r>
              <a:rPr lang="en-US" baseline="0" dirty="0">
                <a:latin typeface="Arial" pitchFamily="-65" charset="0"/>
                <a:ea typeface="ＭＳ Ｐゴシック" pitchFamily="-65" charset="-128"/>
                <a:cs typeface="Arial" pitchFamily="-65" charset="0"/>
              </a:rPr>
              <a:t>Preschool Comprehensive View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43 </a:t>
            </a:r>
            <a:r>
              <a:rPr lang="en-US" baseline="0" dirty="0">
                <a:latin typeface="Arial" pitchFamily="-65" charset="0"/>
                <a:ea typeface="ＭＳ Ｐゴシック" pitchFamily="-65" charset="-128"/>
                <a:cs typeface="Arial" pitchFamily="-65" charset="0"/>
              </a:rPr>
              <a:t>measures in the DRDP (2015) Preschool Fundamental View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55 </a:t>
            </a:r>
            <a:r>
              <a:rPr lang="en-US" baseline="0" dirty="0">
                <a:latin typeface="Arial" pitchFamily="-65" charset="0"/>
                <a:ea typeface="ＭＳ Ｐゴシック" pitchFamily="-65" charset="-128"/>
                <a:cs typeface="Arial" pitchFamily="-65" charset="0"/>
              </a:rPr>
              <a:t>measures in the DRDP-K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31 measures in the DRDP-SA Complete Version and 13 in the DRDP-SA Simplified Version (2010).</a:t>
            </a:r>
          </a:p>
        </p:txBody>
      </p:sp>
      <p:sp>
        <p:nvSpPr>
          <p:cNvPr id="2" name="Slide Number Placeholder 1"/>
          <p:cNvSpPr>
            <a:spLocks noGrp="1"/>
          </p:cNvSpPr>
          <p:nvPr>
            <p:ph type="sldNum" sz="quarter" idx="10"/>
          </p:nvPr>
        </p:nvSpPr>
        <p:spPr/>
        <p:txBody>
          <a:bodyPr/>
          <a:lstStyle/>
          <a:p>
            <a:fld id="{8ACC8AAF-899D-458E-AA58-D97BF4340CBD}" type="slidenum">
              <a:rPr lang="en-US" smtClean="0"/>
              <a:t>65</a:t>
            </a:fld>
            <a:endParaRPr lang="en-US"/>
          </a:p>
        </p:txBody>
      </p:sp>
    </p:spTree>
    <p:extLst>
      <p:ext uri="{BB962C8B-B14F-4D97-AF65-F5344CB8AC3E}">
        <p14:creationId xmlns:p14="http://schemas.microsoft.com/office/powerpoint/2010/main" val="795540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609600" y="1566863"/>
            <a:ext cx="3306763" cy="2479675"/>
          </a:xfrm>
          <a:ln/>
        </p:spPr>
      </p:sp>
      <p:sp>
        <p:nvSpPr>
          <p:cNvPr id="11776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These are the four components of the DRDP – the 4 Ds. </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Review them and emphasize that reading these components can assist staff in knowing the </a:t>
            </a:r>
            <a:r>
              <a:rPr lang="en-US" i="1" dirty="0">
                <a:latin typeface="Arial" pitchFamily="-65" charset="0"/>
                <a:ea typeface="ＭＳ Ｐゴシック" pitchFamily="-65" charset="-128"/>
                <a:cs typeface="Arial" pitchFamily="-65" charset="0"/>
              </a:rPr>
              <a:t>intent</a:t>
            </a:r>
            <a:r>
              <a:rPr lang="en-US" dirty="0">
                <a:latin typeface="Arial" pitchFamily="-65" charset="0"/>
                <a:ea typeface="ＭＳ Ｐゴシック" pitchFamily="-65" charset="-128"/>
                <a:cs typeface="Arial" pitchFamily="-65" charset="0"/>
              </a:rPr>
              <a:t> or purpose of the measure. </a:t>
            </a:r>
          </a:p>
          <a:p>
            <a:pPr eaLnBrk="1" hangingPunct="1"/>
            <a:r>
              <a:rPr lang="en-US" dirty="0">
                <a:latin typeface="Arial" pitchFamily="-65" charset="0"/>
                <a:ea typeface="ＭＳ Ｐゴシック" pitchFamily="-65" charset="-128"/>
                <a:cs typeface="Arial" pitchFamily="-65" charset="0"/>
              </a:rPr>
              <a:t>The Domain represents a crucial area of learning and development for children.</a:t>
            </a:r>
          </a:p>
          <a:p>
            <a:pPr eaLnBrk="1" hangingPunct="1"/>
            <a:r>
              <a:rPr lang="en-US" dirty="0">
                <a:latin typeface="Arial" pitchFamily="-65" charset="0"/>
                <a:ea typeface="ＭＳ Ｐゴシック" pitchFamily="-65" charset="-128"/>
                <a:cs typeface="Arial" pitchFamily="-65" charset="0"/>
              </a:rPr>
              <a:t>The Definition specifies the aspect of development that is being observed.</a:t>
            </a:r>
          </a:p>
          <a:p>
            <a:pPr eaLnBrk="1" hangingPunct="1"/>
            <a:r>
              <a:rPr lang="en-US" dirty="0">
                <a:latin typeface="Arial" pitchFamily="-65" charset="0"/>
                <a:ea typeface="ＭＳ Ｐゴシック" pitchFamily="-65" charset="-128"/>
                <a:cs typeface="Arial" pitchFamily="-65" charset="0"/>
              </a:rPr>
              <a:t>The Descriptor describes observable child behaviors associated with that developmental level.</a:t>
            </a:r>
          </a:p>
          <a:p>
            <a:pPr eaLnBrk="1" hangingPunct="1"/>
            <a:r>
              <a:rPr lang="en-US" dirty="0">
                <a:latin typeface="Arial" pitchFamily="-65" charset="0"/>
                <a:ea typeface="ＭＳ Ｐゴシック" pitchFamily="-65" charset="-128"/>
                <a:cs typeface="Arial" pitchFamily="-65" charset="0"/>
              </a:rPr>
              <a:t>The Developmental Levels for each  measure represent a developmental continuum.</a:t>
            </a:r>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66</a:t>
            </a:fld>
            <a:endParaRPr lang="en-US"/>
          </a:p>
        </p:txBody>
      </p:sp>
    </p:spTree>
    <p:extLst>
      <p:ext uri="{BB962C8B-B14F-4D97-AF65-F5344CB8AC3E}">
        <p14:creationId xmlns:p14="http://schemas.microsoft.com/office/powerpoint/2010/main" val="423812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xfrm>
            <a:off x="677863" y="1447800"/>
            <a:ext cx="3465512" cy="2598738"/>
          </a:xfrm>
          <a:solidFill>
            <a:srgbClr val="FFFFFF"/>
          </a:solidFill>
          <a:ln/>
        </p:spPr>
      </p:sp>
      <p:sp>
        <p:nvSpPr>
          <p:cNvPr id="241667" name="Rectangle 3"/>
          <p:cNvSpPr>
            <a:spLocks noGrp="1" noChangeArrowheads="1"/>
          </p:cNvSpPr>
          <p:nvPr>
            <p:ph type="body" idx="1"/>
          </p:nvPr>
        </p:nvSpPr>
        <p:spPr>
          <a:solidFill>
            <a:srgbClr val="FFFFFF"/>
          </a:solidFill>
          <a:ln/>
        </p:spPr>
        <p:txBody>
          <a:bodyPr lIns="96644" tIns="48322" rIns="96644" bIns="48322"/>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We will focus on observation skills, rating the DRDP, collecting the DRDP data, the Summary of Findings, and the Child’s Developmental Progress form.</a:t>
            </a:r>
          </a:p>
        </p:txBody>
      </p:sp>
      <p:sp>
        <p:nvSpPr>
          <p:cNvPr id="2" name="Slide Number Placeholder 1"/>
          <p:cNvSpPr>
            <a:spLocks noGrp="1"/>
          </p:cNvSpPr>
          <p:nvPr>
            <p:ph type="sldNum" sz="quarter" idx="10"/>
          </p:nvPr>
        </p:nvSpPr>
        <p:spPr/>
        <p:txBody>
          <a:bodyPr/>
          <a:lstStyle/>
          <a:p>
            <a:fld id="{8ACC8AAF-899D-458E-AA58-D97BF4340CBD}" type="slidenum">
              <a:rPr lang="en-US" smtClean="0"/>
              <a:t>67</a:t>
            </a:fld>
            <a:endParaRPr lang="en-US"/>
          </a:p>
        </p:txBody>
      </p:sp>
    </p:spTree>
    <p:extLst>
      <p:ext uri="{BB962C8B-B14F-4D97-AF65-F5344CB8AC3E}">
        <p14:creationId xmlns:p14="http://schemas.microsoft.com/office/powerpoint/2010/main" val="19614686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2"/>
          <p:cNvSpPr>
            <a:spLocks noGrp="1" noRot="1" noChangeAspect="1" noChangeArrowheads="1" noTextEdit="1"/>
          </p:cNvSpPr>
          <p:nvPr>
            <p:ph type="sldImg"/>
          </p:nvPr>
        </p:nvSpPr>
        <p:spPr>
          <a:xfrm>
            <a:off x="609600" y="1566863"/>
            <a:ext cx="3306763" cy="2479675"/>
          </a:xfrm>
          <a:ln/>
        </p:spPr>
      </p:sp>
      <p:sp>
        <p:nvSpPr>
          <p:cNvPr id="242692" name="Rectangle 3"/>
          <p:cNvSpPr>
            <a:spLocks noGrp="1" noChangeArrowheads="1"/>
          </p:cNvSpPr>
          <p:nvPr>
            <p:ph type="body" idx="1"/>
          </p:nvPr>
        </p:nvSpPr>
        <p:spPr>
          <a:noFill/>
          <a:ln/>
        </p:spPr>
        <p:txBody>
          <a:bodyPr/>
          <a:lstStyle/>
          <a:p>
            <a:endParaRPr lang="en-US" b="1" dirty="0">
              <a:latin typeface="Arial" pitchFamily="-65" charset="0"/>
              <a:ea typeface="ＭＳ Ｐゴシック" pitchFamily="-65" charset="-128"/>
              <a:cs typeface="Arial" pitchFamily="-65" charset="0"/>
            </a:endParaRPr>
          </a:p>
          <a:p>
            <a:endParaRPr lang="en-US" b="1"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 </a:t>
            </a:r>
          </a:p>
          <a:p>
            <a:r>
              <a:rPr lang="en-US" dirty="0">
                <a:latin typeface="Arial" pitchFamily="-65" charset="0"/>
                <a:ea typeface="ＭＳ Ｐゴシック" pitchFamily="-65" charset="-128"/>
                <a:cs typeface="Arial" pitchFamily="-65" charset="0"/>
              </a:rPr>
              <a:t>Share quote and show book, </a:t>
            </a:r>
            <a:r>
              <a:rPr lang="en-US" i="1" dirty="0">
                <a:latin typeface="Arial" pitchFamily="-65" charset="0"/>
                <a:ea typeface="ＭＳ Ｐゴシック" pitchFamily="-65" charset="-128"/>
                <a:cs typeface="Arial" pitchFamily="-65" charset="0"/>
              </a:rPr>
              <a:t>The Power of Observation</a:t>
            </a:r>
            <a:r>
              <a:rPr lang="en-US" dirty="0">
                <a:latin typeface="Arial" pitchFamily="-65" charset="0"/>
                <a:ea typeface="ＭＳ Ｐゴシック" pitchFamily="-65" charset="-128"/>
                <a:cs typeface="Arial" pitchFamily="-65" charset="0"/>
              </a:rPr>
              <a:t>, if available.</a:t>
            </a:r>
          </a:p>
          <a:p>
            <a:r>
              <a:rPr lang="en-US" dirty="0">
                <a:latin typeface="Arial" pitchFamily="-65" charset="0"/>
                <a:ea typeface="ＭＳ Ｐゴシック" pitchFamily="-65" charset="-128"/>
                <a:cs typeface="Arial" pitchFamily="-65" charset="0"/>
              </a:rPr>
              <a:t>Click to next slide.</a:t>
            </a:r>
          </a:p>
          <a:p>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68</a:t>
            </a:fld>
            <a:endParaRPr lang="en-US"/>
          </a:p>
        </p:txBody>
      </p:sp>
    </p:spTree>
    <p:extLst>
      <p:ext uri="{BB962C8B-B14F-4D97-AF65-F5344CB8AC3E}">
        <p14:creationId xmlns:p14="http://schemas.microsoft.com/office/powerpoint/2010/main" val="382622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Rot="1" noChangeAspect="1" noChangeArrowheads="1" noTextEdit="1"/>
          </p:cNvSpPr>
          <p:nvPr>
            <p:ph type="sldImg"/>
          </p:nvPr>
        </p:nvSpPr>
        <p:spPr>
          <a:xfrm>
            <a:off x="609600" y="1566863"/>
            <a:ext cx="3306763" cy="2479675"/>
          </a:xfrm>
          <a:ln/>
        </p:spPr>
      </p:sp>
      <p:sp>
        <p:nvSpPr>
          <p:cNvPr id="243716" name="Rectangle 3"/>
          <p:cNvSpPr>
            <a:spLocks noGrp="1" noChangeArrowheads="1"/>
          </p:cNvSpPr>
          <p:nvPr>
            <p:ph type="body" idx="1"/>
          </p:nvPr>
        </p:nvSpPr>
        <p:spPr>
          <a:xfrm>
            <a:off x="974725" y="4560888"/>
            <a:ext cx="5349875" cy="4559300"/>
          </a:xfrm>
          <a:noFill/>
          <a:ln/>
        </p:spPr>
        <p:txBody>
          <a:bodyPr/>
          <a:lstStyle/>
          <a:p>
            <a:pPr>
              <a:spcBef>
                <a:spcPts val="0"/>
              </a:spcBef>
            </a:pPr>
            <a:r>
              <a:rPr lang="en-US" b="1" dirty="0">
                <a:latin typeface="Arial" pitchFamily="-65" charset="0"/>
                <a:ea typeface="ＭＳ Ｐゴシック" pitchFamily="-65" charset="-128"/>
                <a:cs typeface="Arial" pitchFamily="-65" charset="0"/>
              </a:rPr>
              <a:t>Script:</a:t>
            </a:r>
          </a:p>
          <a:p>
            <a:pPr>
              <a:spcBef>
                <a:spcPts val="0"/>
              </a:spcBef>
            </a:pPr>
            <a:r>
              <a:rPr lang="en-US" dirty="0">
                <a:latin typeface="Arial" pitchFamily="-65" charset="0"/>
                <a:ea typeface="ＭＳ Ｐゴシック" pitchFamily="-65" charset="-128"/>
                <a:cs typeface="Arial" pitchFamily="-65" charset="0"/>
              </a:rPr>
              <a:t>EESD requires programs to use the DRDP for assessment as a motivator. The real reason we use observation is to get to know children.  </a:t>
            </a:r>
          </a:p>
          <a:p>
            <a:pPr>
              <a:spcBef>
                <a:spcPts val="0"/>
              </a:spcBef>
            </a:pPr>
            <a:endParaRPr lang="en-US" dirty="0">
              <a:latin typeface="Arial" pitchFamily="-65" charset="0"/>
              <a:ea typeface="ＭＳ Ｐゴシック" pitchFamily="-65" charset="-128"/>
              <a:cs typeface="Arial" pitchFamily="-65" charset="0"/>
            </a:endParaRPr>
          </a:p>
          <a:p>
            <a:pPr>
              <a:spcBef>
                <a:spcPts val="0"/>
              </a:spcBef>
            </a:pPr>
            <a:r>
              <a:rPr lang="en-US" dirty="0">
                <a:latin typeface="Arial" pitchFamily="-65" charset="0"/>
                <a:ea typeface="ＭＳ Ｐゴシック" pitchFamily="-65" charset="-128"/>
                <a:cs typeface="Arial" pitchFamily="-65" charset="0"/>
              </a:rPr>
              <a:t>Through observation, we get to know how children learn best, as well as their strengths, need for support materials, and language. In addition, it helps teachers plan engaging activities to help them progress in their development.</a:t>
            </a:r>
          </a:p>
          <a:p>
            <a:pPr>
              <a:spcBef>
                <a:spcPts val="0"/>
              </a:spcBef>
            </a:pPr>
            <a:endParaRPr lang="en-US" dirty="0">
              <a:latin typeface="Arial" pitchFamily="-65" charset="0"/>
              <a:ea typeface="ＭＳ Ｐゴシック" pitchFamily="-65" charset="-128"/>
              <a:cs typeface="Arial" pitchFamily="-65" charset="0"/>
            </a:endParaRPr>
          </a:p>
          <a:p>
            <a:pPr>
              <a:spcBef>
                <a:spcPts val="0"/>
              </a:spcBef>
            </a:pPr>
            <a:r>
              <a:rPr lang="en-US" dirty="0">
                <a:latin typeface="Arial" pitchFamily="-65" charset="0"/>
                <a:ea typeface="ＭＳ Ｐゴシック" pitchFamily="-65" charset="-128"/>
                <a:cs typeface="Arial" pitchFamily="-65" charset="0"/>
              </a:rPr>
              <a:t>Observation is a skill that can be learned and gets easier with practice. The observations we are making should provide good information that can inform our ratings on the DRDP.</a:t>
            </a:r>
          </a:p>
          <a:p>
            <a:pPr>
              <a:spcBef>
                <a:spcPts val="0"/>
              </a:spcBef>
            </a:pPr>
            <a:endParaRPr lang="en-US" dirty="0">
              <a:latin typeface="Arial" pitchFamily="-65" charset="0"/>
              <a:ea typeface="ＭＳ Ｐゴシック" pitchFamily="-65" charset="-128"/>
              <a:cs typeface="Arial" pitchFamily="-65" charset="0"/>
            </a:endParaRPr>
          </a:p>
          <a:p>
            <a:pPr>
              <a:spcBef>
                <a:spcPts val="0"/>
              </a:spcBef>
            </a:pPr>
            <a:r>
              <a:rPr lang="en-US" dirty="0">
                <a:latin typeface="Arial" pitchFamily="-65" charset="0"/>
                <a:ea typeface="ＭＳ Ｐゴシック" pitchFamily="-65" charset="-128"/>
                <a:cs typeface="Arial" pitchFamily="-65" charset="0"/>
              </a:rPr>
              <a:t>The next activity will assist in writing meaningful anecdotal notes.</a:t>
            </a:r>
          </a:p>
        </p:txBody>
      </p:sp>
      <p:sp>
        <p:nvSpPr>
          <p:cNvPr id="2" name="Slide Number Placeholder 1"/>
          <p:cNvSpPr>
            <a:spLocks noGrp="1"/>
          </p:cNvSpPr>
          <p:nvPr>
            <p:ph type="sldNum" sz="quarter" idx="10"/>
          </p:nvPr>
        </p:nvSpPr>
        <p:spPr/>
        <p:txBody>
          <a:bodyPr/>
          <a:lstStyle/>
          <a:p>
            <a:fld id="{8ACC8AAF-899D-458E-AA58-D97BF4340CBD}" type="slidenum">
              <a:rPr lang="en-US" smtClean="0"/>
              <a:t>69</a:t>
            </a:fld>
            <a:endParaRPr lang="en-US"/>
          </a:p>
        </p:txBody>
      </p:sp>
    </p:spTree>
    <p:extLst>
      <p:ext uri="{BB962C8B-B14F-4D97-AF65-F5344CB8AC3E}">
        <p14:creationId xmlns:p14="http://schemas.microsoft.com/office/powerpoint/2010/main" val="1176301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1027"/>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ea typeface="ＭＳ Ｐゴシック" pitchFamily="-111" charset="-128"/>
              <a:cs typeface="ＭＳ Ｐゴシック" pitchFamily="-111" charset="-128"/>
            </a:endParaRPr>
          </a:p>
        </p:txBody>
      </p:sp>
      <p:sp>
        <p:nvSpPr>
          <p:cNvPr id="106500" name="Rectangle 1028"/>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ea typeface="ＭＳ Ｐゴシック" pitchFamily="-111" charset="-128"/>
              <a:cs typeface="ＭＳ Ｐゴシック" pitchFamily="-111" charset="-128"/>
            </a:endParaRPr>
          </a:p>
        </p:txBody>
      </p:sp>
      <p:sp>
        <p:nvSpPr>
          <p:cNvPr id="106501" name="Rectangle 1029"/>
          <p:cNvSpPr>
            <a:spLocks noGrp="1" noRot="1" noChangeAspect="1" noChangeArrowheads="1" noTextEdit="1"/>
          </p:cNvSpPr>
          <p:nvPr>
            <p:ph type="sldImg"/>
          </p:nvPr>
        </p:nvSpPr>
        <p:spPr>
          <a:xfrm>
            <a:off x="685800" y="1524000"/>
            <a:ext cx="3211513" cy="2408238"/>
          </a:xfrm>
          <a:solidFill>
            <a:srgbClr val="FFFFFF"/>
          </a:solidFill>
          <a:ln w="12700" cap="flat"/>
        </p:spPr>
      </p:sp>
      <p:sp>
        <p:nvSpPr>
          <p:cNvPr id="106502" name="Rectangle 1030"/>
          <p:cNvSpPr>
            <a:spLocks noGrp="1" noChangeArrowheads="1"/>
          </p:cNvSpPr>
          <p:nvPr>
            <p:ph type="body" idx="1"/>
          </p:nvPr>
        </p:nvSpPr>
        <p:spPr>
          <a:noFill/>
          <a:ln/>
        </p:spPr>
        <p:txBody>
          <a:bodyPr lIns="95654" tIns="46988" rIns="95654" bIns="46988"/>
          <a:lstStyle/>
          <a:p>
            <a:pPr eaLnBrk="1" hangingPunct="1">
              <a:spcBef>
                <a:spcPts val="0"/>
              </a:spcBef>
            </a:pPr>
            <a:r>
              <a:rPr lang="en-US" b="1" dirty="0">
                <a:latin typeface="Arial" pitchFamily="-111" charset="0"/>
                <a:ea typeface="ＭＳ Ｐゴシック" pitchFamily="-111" charset="-128"/>
              </a:rPr>
              <a:t>Script:</a:t>
            </a:r>
          </a:p>
          <a:p>
            <a:pPr eaLnBrk="1" hangingPunct="1">
              <a:spcBef>
                <a:spcPts val="0"/>
              </a:spcBef>
            </a:pPr>
            <a:r>
              <a:rPr lang="en-US" dirty="0">
                <a:latin typeface="Arial" pitchFamily="-111" charset="0"/>
                <a:ea typeface="ＭＳ Ｐゴシック" pitchFamily="-111" charset="-128"/>
              </a:rPr>
              <a:t>This training focuses on methods within the Desired Results system that will improve services to children resulting in overall program improvement. </a:t>
            </a:r>
          </a:p>
          <a:p>
            <a:pPr eaLnBrk="1" hangingPunct="1">
              <a:spcBef>
                <a:spcPts val="0"/>
              </a:spcBef>
            </a:pPr>
            <a:endParaRPr lang="en-US" dirty="0">
              <a:latin typeface="Arial" pitchFamily="-111" charset="0"/>
              <a:ea typeface="ＭＳ Ｐゴシック" pitchFamily="-111" charset="-128"/>
            </a:endParaRPr>
          </a:p>
          <a:p>
            <a:pPr eaLnBrk="1" hangingPunct="1">
              <a:spcBef>
                <a:spcPts val="0"/>
              </a:spcBef>
            </a:pPr>
            <a:r>
              <a:rPr lang="en-US" dirty="0">
                <a:latin typeface="Arial" pitchFamily="-111" charset="0"/>
                <a:ea typeface="ＭＳ Ｐゴシック" pitchFamily="-111" charset="-128"/>
              </a:rPr>
              <a:t>The secondary focus is to provide training for using the tools that will support program improvement. </a:t>
            </a:r>
          </a:p>
          <a:p>
            <a:pPr eaLnBrk="1" hangingPunct="1">
              <a:spcBef>
                <a:spcPts val="0"/>
              </a:spcBef>
            </a:pPr>
            <a:endParaRPr lang="en-US" dirty="0">
              <a:latin typeface="Arial" pitchFamily="-111" charset="0"/>
              <a:ea typeface="ＭＳ Ｐゴシック" pitchFamily="-111" charset="-128"/>
            </a:endParaRPr>
          </a:p>
          <a:p>
            <a:pPr eaLnBrk="1" hangingPunct="1">
              <a:spcBef>
                <a:spcPts val="0"/>
              </a:spcBef>
            </a:pPr>
            <a:r>
              <a:rPr lang="en-US" b="1" dirty="0">
                <a:latin typeface="Arial" pitchFamily="-111" charset="0"/>
                <a:ea typeface="ＭＳ Ｐゴシック" pitchFamily="-111" charset="-128"/>
              </a:rPr>
              <a:t>Trainer Notes: </a:t>
            </a:r>
          </a:p>
          <a:p>
            <a:pPr eaLnBrk="1" hangingPunct="1">
              <a:spcBef>
                <a:spcPts val="0"/>
              </a:spcBef>
            </a:pPr>
            <a:r>
              <a:rPr lang="en-US" dirty="0">
                <a:latin typeface="Arial" pitchFamily="-111" charset="0"/>
                <a:ea typeface="ＭＳ Ｐゴシック" pitchFamily="-111" charset="-128"/>
              </a:rPr>
              <a:t>Share the training outcomes.</a:t>
            </a:r>
          </a:p>
          <a:p>
            <a:pPr eaLnBrk="1" hangingPunct="1">
              <a:spcBef>
                <a:spcPts val="0"/>
              </a:spcBef>
            </a:pPr>
            <a:endParaRPr lang="en-US" dirty="0">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7</a:t>
            </a:fld>
            <a:endParaRPr lang="en-US"/>
          </a:p>
        </p:txBody>
      </p:sp>
    </p:spTree>
    <p:extLst>
      <p:ext uri="{BB962C8B-B14F-4D97-AF65-F5344CB8AC3E}">
        <p14:creationId xmlns:p14="http://schemas.microsoft.com/office/powerpoint/2010/main" val="1689702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703263" y="1447800"/>
            <a:ext cx="3424237" cy="2568575"/>
          </a:xfrm>
          <a:solidFill>
            <a:srgbClr val="FFFFFF"/>
          </a:solidFill>
          <a:ln/>
        </p:spPr>
      </p:sp>
      <p:sp>
        <p:nvSpPr>
          <p:cNvPr id="245763" name="Rectangle 3"/>
          <p:cNvSpPr>
            <a:spLocks noGrp="1" noChangeArrowheads="1"/>
          </p:cNvSpPr>
          <p:nvPr>
            <p:ph type="body" idx="1"/>
          </p:nvPr>
        </p:nvSpPr>
        <p:spPr>
          <a:xfrm>
            <a:off x="914400" y="4419600"/>
            <a:ext cx="5578475" cy="4700588"/>
          </a:xfrm>
          <a:solidFill>
            <a:srgbClr val="FFFFFF"/>
          </a:solidFill>
          <a:ln/>
        </p:spPr>
        <p:txBody>
          <a:bodyPr/>
          <a:lstStyle/>
          <a:p>
            <a:pPr eaLnBrk="1" hangingPunct="1">
              <a:spcBef>
                <a:spcPts val="0"/>
              </a:spcBef>
            </a:pPr>
            <a:r>
              <a:rPr lang="en-US" sz="1400" b="1" dirty="0">
                <a:latin typeface="Arial" pitchFamily="-65" charset="0"/>
                <a:ea typeface="ＭＳ Ｐゴシック" pitchFamily="-65" charset="-128"/>
                <a:cs typeface="Arial" pitchFamily="-65" charset="0"/>
              </a:rPr>
              <a:t>Script:</a:t>
            </a:r>
          </a:p>
          <a:p>
            <a:pPr eaLnBrk="1" hangingPunct="1">
              <a:spcBef>
                <a:spcPts val="0"/>
              </a:spcBef>
            </a:pPr>
            <a:r>
              <a:rPr lang="en-US" sz="1400" dirty="0">
                <a:latin typeface="Arial" pitchFamily="-65" charset="0"/>
                <a:ea typeface="ＭＳ Ｐゴシック" pitchFamily="-65" charset="-128"/>
                <a:cs typeface="Arial" pitchFamily="-65" charset="0"/>
              </a:rPr>
              <a:t>Before</a:t>
            </a:r>
            <a:r>
              <a:rPr lang="en-US" sz="1400" baseline="0" dirty="0">
                <a:latin typeface="Arial" pitchFamily="-65" charset="0"/>
                <a:ea typeface="ＭＳ Ｐゴシック" pitchFamily="-65" charset="-128"/>
                <a:cs typeface="Arial" pitchFamily="-65" charset="0"/>
              </a:rPr>
              <a:t> teachers can rate the DRDP, they need to collect relevant information about the children.</a:t>
            </a:r>
          </a:p>
          <a:p>
            <a:pPr eaLnBrk="1" hangingPunct="1">
              <a:spcBef>
                <a:spcPts val="0"/>
              </a:spcBef>
            </a:pPr>
            <a:endParaRPr lang="en-US" sz="1400" dirty="0">
              <a:latin typeface="Arial" pitchFamily="-65" charset="0"/>
              <a:ea typeface="ＭＳ Ｐゴシック" pitchFamily="-65" charset="-128"/>
              <a:cs typeface="Arial" pitchFamily="-65" charset="0"/>
            </a:endParaRPr>
          </a:p>
          <a:p>
            <a:pPr eaLnBrk="1" hangingPunct="1">
              <a:spcBef>
                <a:spcPts val="0"/>
              </a:spcBef>
            </a:pPr>
            <a:r>
              <a:rPr lang="en-US" sz="1400" dirty="0">
                <a:latin typeface="Arial" pitchFamily="-65" charset="0"/>
                <a:ea typeface="ＭＳ Ｐゴシック" pitchFamily="-65" charset="-128"/>
                <a:cs typeface="Arial" pitchFamily="-65" charset="0"/>
              </a:rPr>
              <a:t>Once teachers know the “what”, “when” and “how,” they are ready to plan to observe, record, and collect evidence on children’s typical behaviors.</a:t>
            </a:r>
          </a:p>
          <a:p>
            <a:pPr eaLnBrk="1" hangingPunct="1">
              <a:spcBef>
                <a:spcPts val="0"/>
              </a:spcBef>
            </a:pPr>
            <a:endParaRPr lang="en-US" sz="1400" dirty="0">
              <a:latin typeface="Arial" pitchFamily="-65" charset="0"/>
              <a:ea typeface="ＭＳ Ｐゴシック" pitchFamily="-65" charset="-128"/>
              <a:cs typeface="Arial" pitchFamily="-65" charset="0"/>
            </a:endParaRPr>
          </a:p>
          <a:p>
            <a:pPr eaLnBrk="1" hangingPunct="1">
              <a:spcBef>
                <a:spcPts val="0"/>
              </a:spcBef>
            </a:pPr>
            <a:r>
              <a:rPr lang="en-US" sz="1400" dirty="0">
                <a:latin typeface="Arial" pitchFamily="-65" charset="0"/>
                <a:ea typeface="ＭＳ Ｐゴシック" pitchFamily="-65" charset="-128"/>
                <a:cs typeface="Arial" pitchFamily="-65" charset="0"/>
              </a:rPr>
              <a:t>Teachers and staff can collect a wide variety of documentation to provide evidence of children’s mastered developmental levels across all of the measures, such as anecdotal notes, work samples, use frequency count sheets, take photos, and other forms of evidence. </a:t>
            </a:r>
          </a:p>
          <a:p>
            <a:pPr eaLnBrk="1" hangingPunct="1">
              <a:spcBef>
                <a:spcPts val="0"/>
              </a:spcBef>
            </a:pPr>
            <a:endParaRPr lang="en-US" sz="1400" dirty="0">
              <a:latin typeface="Arial" pitchFamily="-65" charset="0"/>
              <a:ea typeface="ＭＳ Ｐゴシック" pitchFamily="-65" charset="-128"/>
              <a:cs typeface="Arial" pitchFamily="-65" charset="0"/>
            </a:endParaRPr>
          </a:p>
          <a:p>
            <a:pPr marL="0" marR="0" indent="0" algn="l" defTabSz="914400" rtl="0" eaLnBrk="1" fontAlgn="base" latinLnBrk="0" hangingPunct="1">
              <a:lnSpc>
                <a:spcPct val="100000"/>
              </a:lnSpc>
              <a:spcBef>
                <a:spcPts val="0"/>
              </a:spcBef>
              <a:spcAft>
                <a:spcPct val="0"/>
              </a:spcAft>
              <a:buClrTx/>
              <a:buSzTx/>
              <a:tabLst/>
              <a:defRPr/>
            </a:pPr>
            <a:r>
              <a:rPr lang="en-US" sz="1400" dirty="0">
                <a:latin typeface="Arial" pitchFamily="-65" charset="0"/>
                <a:ea typeface="ＭＳ Ｐゴシック" pitchFamily="-65" charset="-128"/>
                <a:cs typeface="Arial" pitchFamily="-65" charset="0"/>
              </a:rPr>
              <a:t>Enlist all classroom staff, support staff, and parents to contribute documentation to the child’s portfolio. </a:t>
            </a:r>
            <a:r>
              <a:rPr lang="en-US" sz="1400" dirty="0">
                <a:latin typeface="Arial" pitchFamily="-1" charset="0"/>
                <a:ea typeface="ＭＳ Ｐゴシック" pitchFamily="-1" charset="-128"/>
                <a:cs typeface="ＭＳ Ｐゴシック" pitchFamily="-1" charset="-128"/>
              </a:rPr>
              <a:t>We know that teachers who are successful in implementing an observation-based assessment, plan for observations.</a:t>
            </a:r>
          </a:p>
          <a:p>
            <a:pPr eaLnBrk="1" hangingPunct="1">
              <a:spcBef>
                <a:spcPts val="0"/>
              </a:spcBef>
            </a:pPr>
            <a:endParaRPr lang="en-US" sz="1400" dirty="0">
              <a:latin typeface="Arial" pitchFamily="-65" charset="0"/>
              <a:ea typeface="ＭＳ Ｐゴシック" pitchFamily="-65" charset="-128"/>
              <a:cs typeface="Arial" pitchFamily="-65" charset="0"/>
            </a:endParaRPr>
          </a:p>
          <a:p>
            <a:pPr eaLnBrk="1" hangingPunct="1">
              <a:spcBef>
                <a:spcPts val="0"/>
              </a:spcBef>
            </a:pPr>
            <a:r>
              <a:rPr lang="en-US" sz="1400" b="1" dirty="0">
                <a:latin typeface="Arial" pitchFamily="-65" charset="0"/>
                <a:ea typeface="ＭＳ Ｐゴシック" pitchFamily="-65" charset="-128"/>
                <a:cs typeface="Arial" pitchFamily="-65" charset="0"/>
              </a:rPr>
              <a:t>Trainer Note: </a:t>
            </a:r>
          </a:p>
          <a:p>
            <a:pPr eaLnBrk="1" hangingPunct="1">
              <a:spcBef>
                <a:spcPts val="0"/>
              </a:spcBef>
            </a:pPr>
            <a:r>
              <a:rPr lang="en-US" sz="1400" dirty="0">
                <a:latin typeface="Arial" pitchFamily="-65" charset="0"/>
                <a:ea typeface="ＭＳ Ｐゴシック" pitchFamily="-65" charset="-128"/>
                <a:cs typeface="Arial" pitchFamily="-65" charset="0"/>
              </a:rPr>
              <a:t>Remind participants to look at the gallery during breaks for samples. </a:t>
            </a:r>
          </a:p>
        </p:txBody>
      </p:sp>
      <p:sp>
        <p:nvSpPr>
          <p:cNvPr id="2" name="Slide Number Placeholder 1"/>
          <p:cNvSpPr>
            <a:spLocks noGrp="1"/>
          </p:cNvSpPr>
          <p:nvPr>
            <p:ph type="sldNum" sz="quarter" idx="10"/>
          </p:nvPr>
        </p:nvSpPr>
        <p:spPr/>
        <p:txBody>
          <a:bodyPr/>
          <a:lstStyle/>
          <a:p>
            <a:fld id="{8ACC8AAF-899D-458E-AA58-D97BF4340CBD}" type="slidenum">
              <a:rPr lang="en-US" smtClean="0"/>
              <a:t>70</a:t>
            </a:fld>
            <a:endParaRPr lang="en-US"/>
          </a:p>
        </p:txBody>
      </p:sp>
    </p:spTree>
    <p:extLst>
      <p:ext uri="{BB962C8B-B14F-4D97-AF65-F5344CB8AC3E}">
        <p14:creationId xmlns:p14="http://schemas.microsoft.com/office/powerpoint/2010/main" val="3677806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617538" y="1295400"/>
            <a:ext cx="3525837" cy="2644775"/>
          </a:xfrm>
          <a:solidFill>
            <a:srgbClr val="FFFFFF"/>
          </a:solidFill>
          <a:ln/>
        </p:spPr>
      </p:sp>
      <p:sp>
        <p:nvSpPr>
          <p:cNvPr id="246787" name="Rectangle 3"/>
          <p:cNvSpPr>
            <a:spLocks noGrp="1" noChangeArrowheads="1"/>
          </p:cNvSpPr>
          <p:nvPr>
            <p:ph type="body" idx="1"/>
          </p:nvPr>
        </p:nvSpPr>
        <p:spPr>
          <a:solidFill>
            <a:srgbClr val="FFFFFF"/>
          </a:solidFill>
          <a:ln/>
        </p:spPr>
        <p:txBody>
          <a:bodyPr/>
          <a:lstStyle/>
          <a:p>
            <a:pPr eaLnBrk="1" hangingPunct="1"/>
            <a:r>
              <a:rPr lang="en-US">
                <a:latin typeface="Arial" pitchFamily="-65" charset="0"/>
                <a:ea typeface="ＭＳ Ｐゴシック" pitchFamily="-65" charset="-128"/>
                <a:cs typeface="Arial" pitchFamily="-65" charset="0"/>
              </a:rPr>
              <a:t>Activity: Noticing Descriptions and Interpretations </a:t>
            </a:r>
          </a:p>
        </p:txBody>
      </p:sp>
      <p:sp>
        <p:nvSpPr>
          <p:cNvPr id="2" name="Slide Number Placeholder 1"/>
          <p:cNvSpPr>
            <a:spLocks noGrp="1"/>
          </p:cNvSpPr>
          <p:nvPr>
            <p:ph type="sldNum" sz="quarter" idx="10"/>
          </p:nvPr>
        </p:nvSpPr>
        <p:spPr/>
        <p:txBody>
          <a:bodyPr/>
          <a:lstStyle/>
          <a:p>
            <a:fld id="{8ACC8AAF-899D-458E-AA58-D97BF4340CBD}" type="slidenum">
              <a:rPr lang="en-US" smtClean="0"/>
              <a:t>71</a:t>
            </a:fld>
            <a:endParaRPr lang="en-US"/>
          </a:p>
        </p:txBody>
      </p:sp>
    </p:spTree>
    <p:extLst>
      <p:ext uri="{BB962C8B-B14F-4D97-AF65-F5344CB8AC3E}">
        <p14:creationId xmlns:p14="http://schemas.microsoft.com/office/powerpoint/2010/main" val="8312131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738188" y="1447800"/>
            <a:ext cx="3405187" cy="2552700"/>
          </a:xfrm>
          <a:solidFill>
            <a:srgbClr val="FFFFFF"/>
          </a:solidFill>
          <a:ln/>
        </p:spPr>
      </p:sp>
      <p:sp>
        <p:nvSpPr>
          <p:cNvPr id="247811" name="Rectangle 3"/>
          <p:cNvSpPr>
            <a:spLocks noGrp="1" noChangeArrowheads="1"/>
          </p:cNvSpPr>
          <p:nvPr>
            <p:ph type="body" idx="1"/>
          </p:nvPr>
        </p:nvSpPr>
        <p:spPr>
          <a:solidFill>
            <a:srgbClr val="FFFFFF"/>
          </a:solidFill>
          <a:ln/>
        </p:spPr>
        <p:txBody>
          <a:bodyPr/>
          <a:lstStyle/>
          <a:p>
            <a:pPr eaLnBrk="1" hangingPunct="1"/>
            <a:endParaRPr lang="en-US" b="1" dirty="0">
              <a:latin typeface="Arial" pitchFamily="-65" charset="0"/>
              <a:ea typeface="ＭＳ Ｐゴシック" pitchFamily="-65" charset="-128"/>
              <a:cs typeface="Arial" pitchFamily="-65" charset="0"/>
            </a:endParaRPr>
          </a:p>
          <a:p>
            <a:pPr eaLnBrk="1" hangingPunct="1"/>
            <a:endParaRPr lang="en-US" b="1"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Keep this slide up during the activity.</a:t>
            </a:r>
          </a:p>
        </p:txBody>
      </p:sp>
      <p:sp>
        <p:nvSpPr>
          <p:cNvPr id="2" name="Slide Number Placeholder 1"/>
          <p:cNvSpPr>
            <a:spLocks noGrp="1"/>
          </p:cNvSpPr>
          <p:nvPr>
            <p:ph type="sldNum" sz="quarter" idx="10"/>
          </p:nvPr>
        </p:nvSpPr>
        <p:spPr/>
        <p:txBody>
          <a:bodyPr/>
          <a:lstStyle/>
          <a:p>
            <a:fld id="{8ACC8AAF-899D-458E-AA58-D97BF4340CBD}" type="slidenum">
              <a:rPr lang="en-US" smtClean="0"/>
              <a:t>72</a:t>
            </a:fld>
            <a:endParaRPr lang="en-US"/>
          </a:p>
        </p:txBody>
      </p:sp>
    </p:spTree>
    <p:extLst>
      <p:ext uri="{BB962C8B-B14F-4D97-AF65-F5344CB8AC3E}">
        <p14:creationId xmlns:p14="http://schemas.microsoft.com/office/powerpoint/2010/main" val="8188933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2"/>
          <p:cNvSpPr>
            <a:spLocks noGrp="1" noRot="1" noChangeAspect="1" noChangeArrowheads="1" noTextEdit="1"/>
          </p:cNvSpPr>
          <p:nvPr>
            <p:ph type="sldImg"/>
          </p:nvPr>
        </p:nvSpPr>
        <p:spPr>
          <a:xfrm>
            <a:off x="609600" y="1566863"/>
            <a:ext cx="3306763" cy="2479675"/>
          </a:xfrm>
          <a:ln/>
        </p:spPr>
      </p:sp>
      <p:sp>
        <p:nvSpPr>
          <p:cNvPr id="248836" name="Rectangle 3"/>
          <p:cNvSpPr>
            <a:spLocks noGrp="1" noChangeArrowheads="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This is a reminder of what quality notes have.</a:t>
            </a:r>
          </a:p>
          <a:p>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73</a:t>
            </a:fld>
            <a:endParaRPr lang="en-US"/>
          </a:p>
        </p:txBody>
      </p:sp>
    </p:spTree>
    <p:extLst>
      <p:ext uri="{BB962C8B-B14F-4D97-AF65-F5344CB8AC3E}">
        <p14:creationId xmlns:p14="http://schemas.microsoft.com/office/powerpoint/2010/main" val="20656091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026"/>
          <p:cNvSpPr>
            <a:spLocks noGrp="1" noRot="1" noChangeAspect="1" noChangeArrowheads="1" noTextEdit="1"/>
          </p:cNvSpPr>
          <p:nvPr>
            <p:ph type="sldImg"/>
          </p:nvPr>
        </p:nvSpPr>
        <p:spPr>
          <a:xfrm>
            <a:off x="609600" y="1566863"/>
            <a:ext cx="3306763" cy="2479675"/>
          </a:xfrm>
          <a:solidFill>
            <a:srgbClr val="FFFFFF"/>
          </a:solidFill>
          <a:ln/>
        </p:spPr>
      </p:sp>
      <p:sp>
        <p:nvSpPr>
          <p:cNvPr id="262147" name="Rectangle 1027"/>
          <p:cNvSpPr>
            <a:spLocks noGrp="1" noChangeArrowheads="1"/>
          </p:cNvSpPr>
          <p:nvPr>
            <p:ph type="body" idx="1"/>
          </p:nvPr>
        </p:nvSpPr>
        <p:spPr>
          <a:solidFill>
            <a:srgbClr val="FFFFFF"/>
          </a:solidFill>
          <a:ln/>
        </p:spPr>
        <p:txBody>
          <a:bodyPr/>
          <a:lstStyle/>
          <a:p>
            <a:pPr eaLnBrk="1" hangingPunct="1"/>
            <a:r>
              <a:rPr lang="en-US" dirty="0">
                <a:latin typeface="Arial" pitchFamily="-65" charset="0"/>
                <a:ea typeface="ＭＳ Ｐゴシック" pitchFamily="-65" charset="-128"/>
                <a:cs typeface="Arial" pitchFamily="-65" charset="0"/>
              </a:rPr>
              <a:t>Take a 15 minute break.</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Remind participants to check out the gallery.</a:t>
            </a:r>
          </a:p>
        </p:txBody>
      </p:sp>
      <p:sp>
        <p:nvSpPr>
          <p:cNvPr id="2" name="Slide Number Placeholder 1"/>
          <p:cNvSpPr>
            <a:spLocks noGrp="1"/>
          </p:cNvSpPr>
          <p:nvPr>
            <p:ph type="sldNum" sz="quarter" idx="10"/>
          </p:nvPr>
        </p:nvSpPr>
        <p:spPr/>
        <p:txBody>
          <a:bodyPr/>
          <a:lstStyle/>
          <a:p>
            <a:fld id="{8ACC8AAF-899D-458E-AA58-D97BF4340CBD}" type="slidenum">
              <a:rPr lang="en-US" smtClean="0"/>
              <a:t>74</a:t>
            </a:fld>
            <a:endParaRPr lang="en-US"/>
          </a:p>
        </p:txBody>
      </p:sp>
    </p:spTree>
    <p:extLst>
      <p:ext uri="{BB962C8B-B14F-4D97-AF65-F5344CB8AC3E}">
        <p14:creationId xmlns:p14="http://schemas.microsoft.com/office/powerpoint/2010/main" val="4730693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2"/>
          <p:cNvSpPr>
            <a:spLocks noGrp="1" noRot="1" noChangeAspect="1" noChangeArrowheads="1" noTextEdit="1"/>
          </p:cNvSpPr>
          <p:nvPr>
            <p:ph type="sldImg"/>
          </p:nvPr>
        </p:nvSpPr>
        <p:spPr>
          <a:xfrm>
            <a:off x="609600" y="1566863"/>
            <a:ext cx="3306763" cy="2479675"/>
          </a:xfrm>
          <a:ln/>
        </p:spPr>
      </p:sp>
      <p:sp>
        <p:nvSpPr>
          <p:cNvPr id="241668" name="Rectangle 3"/>
          <p:cNvSpPr>
            <a:spLocks noGrp="1" noChangeArrowheads="1"/>
          </p:cNvSpPr>
          <p:nvPr>
            <p:ph type="body" idx="1"/>
          </p:nvPr>
        </p:nvSpPr>
        <p:spPr>
          <a:xfrm>
            <a:off x="990600" y="4343400"/>
            <a:ext cx="5365750" cy="4319587"/>
          </a:xfrm>
          <a:noFill/>
          <a:ln/>
        </p:spPr>
        <p:txBody>
          <a:bodyPr/>
          <a:lstStyle/>
          <a:p>
            <a:pPr eaLnBrk="1" hangingPunct="1"/>
            <a:r>
              <a:rPr lang="en-US" sz="1400" dirty="0">
                <a:latin typeface="Arial" pitchFamily="-111" charset="0"/>
                <a:ea typeface="ＭＳ Ｐゴシック" pitchFamily="-111" charset="-128"/>
              </a:rPr>
              <a:t>See Activity Sheet 2 - Jeopardy</a:t>
            </a:r>
          </a:p>
          <a:p>
            <a:pPr marL="285750" indent="-285750" eaLnBrk="1" hangingPunct="1">
              <a:buFont typeface="Arial" panose="020B0604020202020204" pitchFamily="34" charset="0"/>
              <a:buChar char="•"/>
            </a:pPr>
            <a:r>
              <a:rPr lang="en-US" sz="1400" dirty="0">
                <a:latin typeface="Arial" pitchFamily="-111" charset="0"/>
                <a:ea typeface="ＭＳ Ｐゴシック" pitchFamily="-111" charset="-128"/>
              </a:rPr>
              <a:t>PURPOSE: This activity is an energizer and a way to check what the audience already knows about the DRDP and Desired Results.</a:t>
            </a:r>
          </a:p>
          <a:p>
            <a:pPr marL="285750" indent="-285750" eaLnBrk="1" hangingPunct="1">
              <a:buFont typeface="Arial" panose="020B0604020202020204" pitchFamily="34" charset="0"/>
              <a:buChar char="•"/>
            </a:pPr>
            <a:r>
              <a:rPr lang="en-US" sz="1400" dirty="0">
                <a:latin typeface="Arial" pitchFamily="-111" charset="0"/>
                <a:ea typeface="ＭＳ Ｐゴシック" pitchFamily="-111" charset="-128"/>
              </a:rPr>
              <a:t>Participants have a whiteboard paddle with a dry erase marker attached on the back of the paddle. The Velcro on the marker acts as an eraser.  The paddle and marker are located in the briefcase. Optionally, participants may use plain paper.  </a:t>
            </a:r>
          </a:p>
          <a:p>
            <a:pPr marL="285750" indent="-285750" eaLnBrk="1" hangingPunct="1">
              <a:buFont typeface="Arial" panose="020B0604020202020204" pitchFamily="34" charset="0"/>
              <a:buChar char="•"/>
            </a:pPr>
            <a:r>
              <a:rPr lang="en-US" sz="1400" dirty="0">
                <a:latin typeface="Arial" pitchFamily="-111" charset="0"/>
                <a:ea typeface="ＭＳ Ｐゴシック" pitchFamily="-111" charset="-128"/>
              </a:rPr>
              <a:t>Each table group works as a team to come up with answers. Have the team select one person to write on the white board and one person to be the team’s banker.</a:t>
            </a:r>
          </a:p>
          <a:p>
            <a:pPr marL="285750" indent="-285750" eaLnBrk="1" hangingPunct="1">
              <a:buFont typeface="Arial" panose="020B0604020202020204" pitchFamily="34" charset="0"/>
              <a:buChar char="•"/>
            </a:pPr>
            <a:r>
              <a:rPr lang="en-US" sz="1400" dirty="0">
                <a:latin typeface="Arial" pitchFamily="-111" charset="0"/>
                <a:ea typeface="ＭＳ Ｐゴシック" pitchFamily="-111" charset="-128"/>
              </a:rPr>
              <a:t>Tell participants to write big enough to see. Also remind them to write answer in the form of a question.</a:t>
            </a:r>
          </a:p>
          <a:p>
            <a:pPr marL="285750" indent="-285750" eaLnBrk="1" hangingPunct="1">
              <a:buFont typeface="Arial" panose="020B0604020202020204" pitchFamily="34" charset="0"/>
              <a:buChar char="•"/>
            </a:pPr>
            <a:r>
              <a:rPr lang="en-US" sz="1400" dirty="0">
                <a:latin typeface="Arial" pitchFamily="-111" charset="0"/>
                <a:ea typeface="ＭＳ Ｐゴシック" pitchFamily="-111" charset="-128"/>
              </a:rPr>
              <a:t>If correctly answered, participants receive DR Dollars play  money. One table member must serve as the banker for the table team. </a:t>
            </a:r>
          </a:p>
          <a:p>
            <a:pPr marL="285750" indent="-285750" eaLnBrk="1" hangingPunct="1">
              <a:buFont typeface="Arial" panose="020B0604020202020204" pitchFamily="34" charset="0"/>
              <a:buChar char="•"/>
            </a:pPr>
            <a:r>
              <a:rPr lang="en-US" sz="1400" dirty="0">
                <a:latin typeface="Arial" pitchFamily="-111" charset="0"/>
                <a:ea typeface="ＭＳ Ｐゴシック" pitchFamily="-111" charset="-128"/>
              </a:rPr>
              <a:t>If training alone, ask a participant or two to help hand out the money.</a:t>
            </a:r>
          </a:p>
        </p:txBody>
      </p:sp>
      <p:sp>
        <p:nvSpPr>
          <p:cNvPr id="2" name="Slide Number Placeholder 1"/>
          <p:cNvSpPr>
            <a:spLocks noGrp="1"/>
          </p:cNvSpPr>
          <p:nvPr>
            <p:ph type="sldNum" sz="quarter" idx="10"/>
          </p:nvPr>
        </p:nvSpPr>
        <p:spPr/>
        <p:txBody>
          <a:bodyPr/>
          <a:lstStyle/>
          <a:p>
            <a:fld id="{8ACC8AAF-899D-458E-AA58-D97BF4340CBD}" type="slidenum">
              <a:rPr lang="en-US" smtClean="0"/>
              <a:t>75</a:t>
            </a:fld>
            <a:endParaRPr lang="en-US"/>
          </a:p>
        </p:txBody>
      </p:sp>
    </p:spTree>
    <p:extLst>
      <p:ext uri="{BB962C8B-B14F-4D97-AF65-F5344CB8AC3E}">
        <p14:creationId xmlns:p14="http://schemas.microsoft.com/office/powerpoint/2010/main" val="8920874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43716" name="Rectangle 3"/>
          <p:cNvSpPr>
            <a:spLocks noGrp="1" noChangeArrowheads="1"/>
          </p:cNvSpPr>
          <p:nvPr>
            <p:ph type="body" idx="1"/>
          </p:nvPr>
        </p:nvSpPr>
        <p:spPr>
          <a:solidFill>
            <a:srgbClr val="FFFFFF"/>
          </a:solidFill>
          <a:ln/>
        </p:spPr>
        <p:txBody>
          <a:bodyPr/>
          <a:lstStyle/>
          <a:p>
            <a:pPr eaLnBrk="1" hangingPunct="1"/>
            <a:endParaRPr lang="en-US"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Play the Jeopardy tune or sing/hum the music as the answer/question is quietly discussed and written on the white board.</a:t>
            </a:r>
          </a:p>
          <a:p>
            <a:pPr eaLnBrk="1" hangingPunct="1"/>
            <a:endParaRPr lang="en-US" dirty="0">
              <a:latin typeface="Arial" pitchFamily="-111" charset="0"/>
              <a:ea typeface="ＭＳ Ｐゴシック" pitchFamily="-111" charset="-128"/>
            </a:endParaRPr>
          </a:p>
          <a:p>
            <a:pPr eaLnBrk="1" hangingPunct="1"/>
            <a:r>
              <a:rPr lang="en-US" dirty="0">
                <a:latin typeface="Arial" pitchFamily="-111" charset="0"/>
                <a:ea typeface="ＭＳ Ｐゴシック" pitchFamily="-111" charset="-128"/>
              </a:rPr>
              <a:t>Allow sufficient time to complete writing before advancing to the next slide.</a:t>
            </a:r>
          </a:p>
          <a:p>
            <a:pPr eaLnBrk="1" hangingPunct="1"/>
            <a:endParaRPr lang="en-US" dirty="0">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76</a:t>
            </a:fld>
            <a:endParaRPr lang="en-US"/>
          </a:p>
        </p:txBody>
      </p:sp>
    </p:spTree>
    <p:extLst>
      <p:ext uri="{BB962C8B-B14F-4D97-AF65-F5344CB8AC3E}">
        <p14:creationId xmlns:p14="http://schemas.microsoft.com/office/powerpoint/2010/main" val="17304156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45764" name="Rectangle 3"/>
          <p:cNvSpPr>
            <a:spLocks noGrp="1" noChangeArrowheads="1"/>
          </p:cNvSpPr>
          <p:nvPr>
            <p:ph type="body" idx="1"/>
          </p:nvPr>
        </p:nvSpPr>
        <p:spPr>
          <a:solidFill>
            <a:srgbClr val="FFFFFF"/>
          </a:solidFill>
          <a:ln/>
        </p:spPr>
        <p:txBody>
          <a:bodyPr/>
          <a:lstStyle/>
          <a:p>
            <a:pPr eaLnBrk="1" hangingPunct="1"/>
            <a:endParaRPr lang="en-US" b="1" dirty="0">
              <a:latin typeface="Arial" pitchFamily="-111" charset="0"/>
              <a:ea typeface="ＭＳ Ｐゴシック" pitchFamily="-111" charset="-128"/>
            </a:endParaRPr>
          </a:p>
          <a:p>
            <a:pPr eaLnBrk="1" hangingPunct="1"/>
            <a:endParaRPr lang="en-US" b="1"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Award $100 for the correct response.</a:t>
            </a:r>
          </a:p>
        </p:txBody>
      </p:sp>
      <p:sp>
        <p:nvSpPr>
          <p:cNvPr id="2" name="Slide Number Placeholder 1"/>
          <p:cNvSpPr>
            <a:spLocks noGrp="1"/>
          </p:cNvSpPr>
          <p:nvPr>
            <p:ph type="sldNum" sz="quarter" idx="10"/>
          </p:nvPr>
        </p:nvSpPr>
        <p:spPr/>
        <p:txBody>
          <a:bodyPr/>
          <a:lstStyle/>
          <a:p>
            <a:fld id="{8ACC8AAF-899D-458E-AA58-D97BF4340CBD}" type="slidenum">
              <a:rPr lang="en-US" smtClean="0"/>
              <a:t>77</a:t>
            </a:fld>
            <a:endParaRPr lang="en-US"/>
          </a:p>
        </p:txBody>
      </p:sp>
    </p:spTree>
    <p:extLst>
      <p:ext uri="{BB962C8B-B14F-4D97-AF65-F5344CB8AC3E}">
        <p14:creationId xmlns:p14="http://schemas.microsoft.com/office/powerpoint/2010/main" val="1872046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Rot="1" noChangeAspect="1" noChangeArrowheads="1" noTextEdit="1"/>
          </p:cNvSpPr>
          <p:nvPr>
            <p:ph type="sldImg"/>
          </p:nvPr>
        </p:nvSpPr>
        <p:spPr>
          <a:xfrm>
            <a:off x="609600" y="1566863"/>
            <a:ext cx="3306763" cy="2479675"/>
          </a:xfrm>
          <a:ln/>
        </p:spPr>
      </p:sp>
      <p:sp>
        <p:nvSpPr>
          <p:cNvPr id="247812" name="Rectangle 3"/>
          <p:cNvSpPr>
            <a:spLocks noGrp="1" noChangeArrowheads="1"/>
          </p:cNvSpPr>
          <p:nvPr>
            <p:ph type="body" idx="1"/>
          </p:nvPr>
        </p:nvSpPr>
        <p:spPr>
          <a:noFill/>
          <a:ln/>
        </p:spPr>
        <p:txBody>
          <a:bodyPr/>
          <a:lstStyle/>
          <a:p>
            <a:pPr marL="285750" indent="-285750" eaLnBrk="1" hangingPunct="1">
              <a:buFont typeface="Arial" panose="020B0604020202020204" pitchFamily="34" charset="0"/>
              <a:buChar char="•"/>
            </a:pPr>
            <a:endParaRPr lang="en-US"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Play the Jeopardy tune or sing/hum the music as the answer/question is quietly discussed and written on the white board.</a:t>
            </a:r>
          </a:p>
          <a:p>
            <a:pPr eaLnBrk="1" hangingPunct="1"/>
            <a:endParaRPr lang="en-US" dirty="0">
              <a:latin typeface="Arial" pitchFamily="-111" charset="0"/>
              <a:ea typeface="ＭＳ Ｐゴシック" pitchFamily="-111" charset="-128"/>
            </a:endParaRPr>
          </a:p>
          <a:p>
            <a:pPr eaLnBrk="1" hangingPunct="1"/>
            <a:r>
              <a:rPr lang="en-US" dirty="0">
                <a:latin typeface="Arial" pitchFamily="-111" charset="0"/>
                <a:ea typeface="ＭＳ Ｐゴシック" pitchFamily="-111" charset="-128"/>
              </a:rPr>
              <a:t>Allow sufficient time to complete writing before advancing to the next slide.</a:t>
            </a:r>
          </a:p>
          <a:p>
            <a:pPr eaLnBrk="1" hangingPunct="1"/>
            <a:endParaRPr lang="en-US" dirty="0">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78</a:t>
            </a:fld>
            <a:endParaRPr lang="en-US"/>
          </a:p>
        </p:txBody>
      </p:sp>
    </p:spTree>
    <p:extLst>
      <p:ext uri="{BB962C8B-B14F-4D97-AF65-F5344CB8AC3E}">
        <p14:creationId xmlns:p14="http://schemas.microsoft.com/office/powerpoint/2010/main" val="7039242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609600" y="1566863"/>
            <a:ext cx="3306763" cy="2479675"/>
          </a:xfrm>
          <a:ln/>
        </p:spPr>
      </p:sp>
      <p:sp>
        <p:nvSpPr>
          <p:cNvPr id="249860" name="Rectangle 3"/>
          <p:cNvSpPr>
            <a:spLocks noGrp="1" noChangeArrowheads="1"/>
          </p:cNvSpPr>
          <p:nvPr>
            <p:ph type="body" idx="1"/>
          </p:nvPr>
        </p:nvSpPr>
        <p:spPr>
          <a:noFill/>
          <a:ln/>
        </p:spPr>
        <p:txBody>
          <a:bodyPr/>
          <a:lstStyle/>
          <a:p>
            <a:pPr eaLnBrk="1" hangingPunct="1"/>
            <a:endParaRPr lang="en-US" b="1" dirty="0">
              <a:latin typeface="Arial" pitchFamily="-111" charset="0"/>
              <a:ea typeface="ＭＳ Ｐゴシック" pitchFamily="-111" charset="-128"/>
            </a:endParaRPr>
          </a:p>
          <a:p>
            <a:pPr eaLnBrk="1" hangingPunct="1"/>
            <a:endParaRPr lang="en-US" b="1"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Award $200 for the correct response.</a:t>
            </a:r>
          </a:p>
        </p:txBody>
      </p:sp>
      <p:sp>
        <p:nvSpPr>
          <p:cNvPr id="2" name="Slide Number Placeholder 1"/>
          <p:cNvSpPr>
            <a:spLocks noGrp="1"/>
          </p:cNvSpPr>
          <p:nvPr>
            <p:ph type="sldNum" sz="quarter" idx="10"/>
          </p:nvPr>
        </p:nvSpPr>
        <p:spPr/>
        <p:txBody>
          <a:bodyPr/>
          <a:lstStyle/>
          <a:p>
            <a:fld id="{8ACC8AAF-899D-458E-AA58-D97BF4340CBD}" type="slidenum">
              <a:rPr lang="en-US" smtClean="0"/>
              <a:t>79</a:t>
            </a:fld>
            <a:endParaRPr lang="en-US"/>
          </a:p>
        </p:txBody>
      </p:sp>
    </p:spTree>
    <p:extLst>
      <p:ext uri="{BB962C8B-B14F-4D97-AF65-F5344CB8AC3E}">
        <p14:creationId xmlns:p14="http://schemas.microsoft.com/office/powerpoint/2010/main" val="36744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p:cNvSpPr>
            <a:spLocks noGrp="1" noRot="1" noChangeAspect="1" noChangeArrowheads="1" noTextEdit="1"/>
          </p:cNvSpPr>
          <p:nvPr>
            <p:ph type="sldImg"/>
          </p:nvPr>
        </p:nvSpPr>
        <p:spPr>
          <a:xfrm>
            <a:off x="609600" y="1566863"/>
            <a:ext cx="3306763" cy="2479675"/>
          </a:xfrm>
          <a:ln/>
        </p:spPr>
      </p:sp>
      <p:sp>
        <p:nvSpPr>
          <p:cNvPr id="186371" name="Rectangle 1027"/>
          <p:cNvSpPr>
            <a:spLocks noGrp="1" noChangeArrowheads="1"/>
          </p:cNvSpPr>
          <p:nvPr>
            <p:ph type="body" idx="1"/>
          </p:nvPr>
        </p:nvSpPr>
        <p:spPr>
          <a:noFill/>
          <a:ln/>
        </p:spPr>
        <p:txBody>
          <a:bodyPr/>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Desired Results training is the result of a desire on the part of the California Department of Education, Early Education</a:t>
            </a:r>
            <a:r>
              <a:rPr lang="en-US" baseline="0" dirty="0">
                <a:latin typeface="Arial" pitchFamily="-65" charset="0"/>
                <a:ea typeface="ＭＳ Ｐゴシック" pitchFamily="-65" charset="-128"/>
                <a:cs typeface="Arial" pitchFamily="-65" charset="0"/>
              </a:rPr>
              <a:t> and Support Division </a:t>
            </a:r>
            <a:r>
              <a:rPr lang="en-US" dirty="0">
                <a:latin typeface="Arial" pitchFamily="-65" charset="0"/>
                <a:ea typeface="ＭＳ Ｐゴシック" pitchFamily="-65" charset="-128"/>
                <a:cs typeface="Arial" pitchFamily="-65" charset="0"/>
              </a:rPr>
              <a:t>to improve and standardize program quality across the state.</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In Session I, an overview of the system’s components will provide preliminary information on the Desired Results for Children and Families system’s goals and structure.</a:t>
            </a:r>
            <a:r>
              <a:rPr lang="en-US" dirty="0">
                <a:latin typeface="Times New Roman" pitchFamily="-65" charset="0"/>
                <a:ea typeface="ＭＳ Ｐゴシック" pitchFamily="-65" charset="-128"/>
                <a:cs typeface="Arial" pitchFamily="-65" charset="0"/>
              </a:rPr>
              <a:t> </a:t>
            </a:r>
          </a:p>
          <a:p>
            <a:pPr eaLnBrk="1" hangingPunct="1">
              <a:spcBef>
                <a:spcPts val="0"/>
              </a:spcBef>
            </a:pPr>
            <a:r>
              <a:rPr lang="en-US" dirty="0">
                <a:latin typeface="Arial" pitchFamily="-65" charset="0"/>
                <a:ea typeface="ＭＳ Ｐゴシック" pitchFamily="-65" charset="-128"/>
                <a:cs typeface="Arial" pitchFamily="-65" charset="0"/>
              </a:rPr>
              <a:t>Later, additional details and information will be provided to give participants knowledge about each element of the Desired Results system.</a:t>
            </a:r>
          </a:p>
        </p:txBody>
      </p:sp>
      <p:sp>
        <p:nvSpPr>
          <p:cNvPr id="2" name="Slide Number Placeholder 1"/>
          <p:cNvSpPr>
            <a:spLocks noGrp="1"/>
          </p:cNvSpPr>
          <p:nvPr>
            <p:ph type="sldNum" sz="quarter" idx="10"/>
          </p:nvPr>
        </p:nvSpPr>
        <p:spPr/>
        <p:txBody>
          <a:bodyPr/>
          <a:lstStyle/>
          <a:p>
            <a:fld id="{8ACC8AAF-899D-458E-AA58-D97BF4340CBD}" type="slidenum">
              <a:rPr lang="en-US" smtClean="0"/>
              <a:t>8</a:t>
            </a:fld>
            <a:endParaRPr lang="en-US"/>
          </a:p>
        </p:txBody>
      </p:sp>
    </p:spTree>
    <p:extLst>
      <p:ext uri="{BB962C8B-B14F-4D97-AF65-F5344CB8AC3E}">
        <p14:creationId xmlns:p14="http://schemas.microsoft.com/office/powerpoint/2010/main" val="23041507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2"/>
          <p:cNvSpPr>
            <a:spLocks noGrp="1" noRot="1" noChangeAspect="1" noChangeArrowheads="1" noTextEdit="1"/>
          </p:cNvSpPr>
          <p:nvPr>
            <p:ph type="sldImg"/>
          </p:nvPr>
        </p:nvSpPr>
        <p:spPr>
          <a:xfrm>
            <a:off x="609600" y="1566863"/>
            <a:ext cx="3306763" cy="2479675"/>
          </a:xfrm>
          <a:ln/>
        </p:spPr>
      </p:sp>
      <p:sp>
        <p:nvSpPr>
          <p:cNvPr id="251908" name="Rectangle 3"/>
          <p:cNvSpPr>
            <a:spLocks noGrp="1" noChangeArrowheads="1"/>
          </p:cNvSpPr>
          <p:nvPr>
            <p:ph type="body" idx="1"/>
          </p:nvPr>
        </p:nvSpPr>
        <p:spPr>
          <a:noFill/>
          <a:ln/>
        </p:spPr>
        <p:txBody>
          <a:bodyPr/>
          <a:lstStyle/>
          <a:p>
            <a:pPr marL="285750" indent="-285750" eaLnBrk="1" hangingPunct="1">
              <a:buFont typeface="Arial" panose="020B0604020202020204" pitchFamily="34" charset="0"/>
              <a:buChar char="•"/>
            </a:pPr>
            <a:endParaRPr lang="en-US"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Play the Jeopardy tune or sing/hum the music as the answer/question is quietly discussed and written on the white board.</a:t>
            </a:r>
          </a:p>
          <a:p>
            <a:pPr eaLnBrk="1" hangingPunct="1"/>
            <a:endParaRPr lang="en-US" dirty="0">
              <a:latin typeface="Arial" pitchFamily="-111" charset="0"/>
              <a:ea typeface="ＭＳ Ｐゴシック" pitchFamily="-111" charset="-128"/>
            </a:endParaRPr>
          </a:p>
          <a:p>
            <a:pPr eaLnBrk="1" hangingPunct="1"/>
            <a:r>
              <a:rPr lang="en-US" dirty="0">
                <a:latin typeface="Arial" pitchFamily="-111" charset="0"/>
                <a:ea typeface="ＭＳ Ｐゴシック" pitchFamily="-111" charset="-128"/>
              </a:rPr>
              <a:t>Allow sufficient time to complete writing before advancing to the next slide.</a:t>
            </a:r>
          </a:p>
          <a:p>
            <a:pPr eaLnBrk="1" hangingPunct="1"/>
            <a:endParaRPr lang="en-US" dirty="0">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80</a:t>
            </a:fld>
            <a:endParaRPr lang="en-US"/>
          </a:p>
        </p:txBody>
      </p:sp>
    </p:spTree>
    <p:extLst>
      <p:ext uri="{BB962C8B-B14F-4D97-AF65-F5344CB8AC3E}">
        <p14:creationId xmlns:p14="http://schemas.microsoft.com/office/powerpoint/2010/main" val="1575822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2"/>
          <p:cNvSpPr>
            <a:spLocks noGrp="1" noRot="1" noChangeAspect="1" noChangeArrowheads="1" noTextEdit="1"/>
          </p:cNvSpPr>
          <p:nvPr>
            <p:ph type="sldImg"/>
          </p:nvPr>
        </p:nvSpPr>
        <p:spPr>
          <a:xfrm>
            <a:off x="609600" y="1566863"/>
            <a:ext cx="3306763" cy="2479675"/>
          </a:xfrm>
          <a:ln/>
        </p:spPr>
      </p:sp>
      <p:sp>
        <p:nvSpPr>
          <p:cNvPr id="253956" name="Rectangle 3"/>
          <p:cNvSpPr>
            <a:spLocks noGrp="1" noChangeArrowheads="1"/>
          </p:cNvSpPr>
          <p:nvPr>
            <p:ph type="body" idx="1"/>
          </p:nvPr>
        </p:nvSpPr>
        <p:spPr>
          <a:noFill/>
          <a:ln/>
        </p:spPr>
        <p:txBody>
          <a:bodyPr/>
          <a:lstStyle/>
          <a:p>
            <a:pPr eaLnBrk="1" hangingPunct="1"/>
            <a:endParaRPr lang="en-US" b="1" dirty="0">
              <a:latin typeface="Arial" pitchFamily="-111" charset="0"/>
              <a:ea typeface="ＭＳ Ｐゴシック" pitchFamily="-111" charset="-128"/>
            </a:endParaRPr>
          </a:p>
          <a:p>
            <a:pPr eaLnBrk="1" hangingPunct="1"/>
            <a:endParaRPr lang="en-US" b="1"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spcBef>
                <a:spcPts val="0"/>
              </a:spcBef>
            </a:pPr>
            <a:r>
              <a:rPr lang="en-US" dirty="0">
                <a:latin typeface="Arial" pitchFamily="-111" charset="0"/>
                <a:ea typeface="ＭＳ Ｐゴシック" pitchFamily="-111" charset="-128"/>
              </a:rPr>
              <a:t>Award $500 for the correct response.</a:t>
            </a:r>
          </a:p>
          <a:p>
            <a:pPr eaLnBrk="1" hangingPunct="1">
              <a:spcBef>
                <a:spcPts val="0"/>
              </a:spcBef>
            </a:pPr>
            <a:endParaRPr lang="en-US" dirty="0">
              <a:latin typeface="Arial" pitchFamily="-111" charset="0"/>
              <a:ea typeface="ＭＳ Ｐゴシック" pitchFamily="-111" charset="-128"/>
            </a:endParaRPr>
          </a:p>
          <a:p>
            <a:pPr eaLnBrk="1" hangingPunct="1">
              <a:spcBef>
                <a:spcPts val="0"/>
              </a:spcBef>
            </a:pPr>
            <a:r>
              <a:rPr lang="en-US" dirty="0">
                <a:latin typeface="Arial" pitchFamily="-111" charset="0"/>
                <a:ea typeface="ＭＳ Ｐゴシック" pitchFamily="-111" charset="-128"/>
              </a:rPr>
              <a:t>Let participants know that there will be another round after lunch. Remind them that as they go through the training there may be things shared in the presentation that will be useful in Round 2.</a:t>
            </a:r>
          </a:p>
          <a:p>
            <a:pPr eaLnBrk="1" hangingPunct="1">
              <a:spcBef>
                <a:spcPts val="0"/>
              </a:spcBef>
            </a:pPr>
            <a:endParaRPr lang="en-US" dirty="0">
              <a:latin typeface="Arial" pitchFamily="-111" charset="0"/>
              <a:ea typeface="ＭＳ Ｐゴシック" pitchFamily="-111" charset="-128"/>
            </a:endParaRPr>
          </a:p>
          <a:p>
            <a:pPr eaLnBrk="1" hangingPunct="1">
              <a:spcBef>
                <a:spcPts val="0"/>
              </a:spcBef>
            </a:pPr>
            <a:r>
              <a:rPr lang="en-US" dirty="0">
                <a:latin typeface="Arial" pitchFamily="-111" charset="0"/>
                <a:ea typeface="ＭＳ Ｐゴシック" pitchFamily="-111" charset="-128"/>
              </a:rPr>
              <a:t>Trainer should be familiar with Round 2 Jeopardy because it can be fun to say “You may want to highlight that slide in your </a:t>
            </a:r>
            <a:r>
              <a:rPr lang="en-US" dirty="0" err="1">
                <a:latin typeface="Arial" pitchFamily="-111" charset="0"/>
                <a:ea typeface="ＭＳ Ｐゴシック" pitchFamily="-111" charset="-128"/>
              </a:rPr>
              <a:t>ppt</a:t>
            </a:r>
            <a:r>
              <a:rPr lang="en-US" dirty="0">
                <a:latin typeface="Arial" pitchFamily="-111" charset="0"/>
                <a:ea typeface="ＭＳ Ｐゴシック" pitchFamily="-111" charset="-128"/>
              </a:rPr>
              <a:t> notes. It could be in the Jeopardy game after lunch.”</a:t>
            </a:r>
          </a:p>
          <a:p>
            <a:pPr eaLnBrk="1" hangingPunct="1"/>
            <a:endParaRPr lang="en-US" dirty="0">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81</a:t>
            </a:fld>
            <a:endParaRPr lang="en-US"/>
          </a:p>
        </p:txBody>
      </p:sp>
    </p:spTree>
    <p:extLst>
      <p:ext uri="{BB962C8B-B14F-4D97-AF65-F5344CB8AC3E}">
        <p14:creationId xmlns:p14="http://schemas.microsoft.com/office/powerpoint/2010/main" val="20756327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Rot="1" noChangeAspect="1" noChangeArrowheads="1" noTextEdit="1"/>
          </p:cNvSpPr>
          <p:nvPr>
            <p:ph type="sldImg"/>
          </p:nvPr>
        </p:nvSpPr>
        <p:spPr>
          <a:xfrm>
            <a:off x="609600" y="1566863"/>
            <a:ext cx="3306763" cy="2479675"/>
          </a:xfrm>
          <a:ln/>
        </p:spPr>
      </p:sp>
      <p:sp>
        <p:nvSpPr>
          <p:cNvPr id="256004" name="Rectangle 3"/>
          <p:cNvSpPr>
            <a:spLocks noGrp="1" noChangeArrowheads="1"/>
          </p:cNvSpPr>
          <p:nvPr>
            <p:ph type="body" idx="1"/>
          </p:nvPr>
        </p:nvSpPr>
        <p:spPr>
          <a:noFill/>
          <a:ln/>
        </p:spPr>
        <p:txBody>
          <a:bodyPr/>
          <a:lstStyle/>
          <a:p>
            <a:pPr eaLnBrk="1" hangingPunct="1"/>
            <a:endParaRPr lang="en-US" dirty="0">
              <a:latin typeface="Arial" pitchFamily="-111" charset="0"/>
              <a:ea typeface="ＭＳ Ｐゴシック" pitchFamily="-111" charset="-128"/>
            </a:endParaRPr>
          </a:p>
          <a:p>
            <a:pPr eaLnBrk="1" hangingPunct="1"/>
            <a:endParaRPr lang="en-US" dirty="0">
              <a:latin typeface="Arial" pitchFamily="-111" charset="0"/>
              <a:ea typeface="ＭＳ Ｐゴシック" pitchFamily="-111" charset="-128"/>
            </a:endParaRPr>
          </a:p>
          <a:p>
            <a:pPr eaLnBrk="1" hangingPunct="1"/>
            <a:endParaRPr lang="en-US"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Play the Jeopardy tune or sing/hum the music as the answer/question is quietly discussed and written on the white board.</a:t>
            </a:r>
          </a:p>
          <a:p>
            <a:pPr eaLnBrk="1" hangingPunct="1"/>
            <a:r>
              <a:rPr lang="en-US" dirty="0">
                <a:latin typeface="Arial" pitchFamily="-111" charset="0"/>
                <a:ea typeface="ＭＳ Ｐゴシック" pitchFamily="-111" charset="-128"/>
              </a:rPr>
              <a:t>Allow sufficient time to complete writing before advancing to the next slide.</a:t>
            </a:r>
          </a:p>
        </p:txBody>
      </p:sp>
      <p:sp>
        <p:nvSpPr>
          <p:cNvPr id="2" name="Slide Number Placeholder 1"/>
          <p:cNvSpPr>
            <a:spLocks noGrp="1"/>
          </p:cNvSpPr>
          <p:nvPr>
            <p:ph type="sldNum" sz="quarter" idx="10"/>
          </p:nvPr>
        </p:nvSpPr>
        <p:spPr/>
        <p:txBody>
          <a:bodyPr/>
          <a:lstStyle/>
          <a:p>
            <a:fld id="{8ACC8AAF-899D-458E-AA58-D97BF4340CBD}" type="slidenum">
              <a:rPr lang="en-US" smtClean="0"/>
              <a:t>82</a:t>
            </a:fld>
            <a:endParaRPr lang="en-US"/>
          </a:p>
        </p:txBody>
      </p:sp>
    </p:spTree>
    <p:extLst>
      <p:ext uri="{BB962C8B-B14F-4D97-AF65-F5344CB8AC3E}">
        <p14:creationId xmlns:p14="http://schemas.microsoft.com/office/powerpoint/2010/main" val="1434443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2"/>
          <p:cNvSpPr>
            <a:spLocks noGrp="1" noRot="1" noChangeAspect="1" noChangeArrowheads="1" noTextEdit="1"/>
          </p:cNvSpPr>
          <p:nvPr>
            <p:ph type="sldImg"/>
          </p:nvPr>
        </p:nvSpPr>
        <p:spPr>
          <a:xfrm>
            <a:off x="609600" y="1566863"/>
            <a:ext cx="3306763" cy="2479675"/>
          </a:xfrm>
          <a:ln/>
        </p:spPr>
      </p:sp>
      <p:sp>
        <p:nvSpPr>
          <p:cNvPr id="258052" name="Rectangle 3"/>
          <p:cNvSpPr>
            <a:spLocks noGrp="1" noChangeArrowheads="1"/>
          </p:cNvSpPr>
          <p:nvPr>
            <p:ph type="body" idx="1"/>
          </p:nvPr>
        </p:nvSpPr>
        <p:spPr>
          <a:noFill/>
          <a:ln/>
        </p:spPr>
        <p:txBody>
          <a:bodyPr/>
          <a:lstStyle/>
          <a:p>
            <a:pPr eaLnBrk="1" hangingPunct="1"/>
            <a:endParaRPr lang="en-US" b="1" dirty="0">
              <a:latin typeface="Arial" pitchFamily="-111" charset="0"/>
              <a:ea typeface="ＭＳ Ｐゴシック" pitchFamily="-111" charset="-128"/>
            </a:endParaRPr>
          </a:p>
          <a:p>
            <a:pPr eaLnBrk="1" hangingPunct="1"/>
            <a:endParaRPr lang="en-US" b="1" dirty="0">
              <a:latin typeface="Arial" pitchFamily="-111" charset="0"/>
              <a:ea typeface="ＭＳ Ｐゴシック" pitchFamily="-111" charset="-128"/>
            </a:endParaRPr>
          </a:p>
          <a:p>
            <a:pPr eaLnBrk="1" hangingPunct="1"/>
            <a:endParaRPr lang="en-US" b="1"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Award $300 for the correct response.</a:t>
            </a:r>
          </a:p>
        </p:txBody>
      </p:sp>
      <p:sp>
        <p:nvSpPr>
          <p:cNvPr id="2" name="Slide Number Placeholder 1"/>
          <p:cNvSpPr>
            <a:spLocks noGrp="1"/>
          </p:cNvSpPr>
          <p:nvPr>
            <p:ph type="sldNum" sz="quarter" idx="10"/>
          </p:nvPr>
        </p:nvSpPr>
        <p:spPr/>
        <p:txBody>
          <a:bodyPr/>
          <a:lstStyle/>
          <a:p>
            <a:fld id="{8ACC8AAF-899D-458E-AA58-D97BF4340CBD}" type="slidenum">
              <a:rPr lang="en-US" smtClean="0"/>
              <a:t>83</a:t>
            </a:fld>
            <a:endParaRPr lang="en-US"/>
          </a:p>
        </p:txBody>
      </p:sp>
    </p:spTree>
    <p:extLst>
      <p:ext uri="{BB962C8B-B14F-4D97-AF65-F5344CB8AC3E}">
        <p14:creationId xmlns:p14="http://schemas.microsoft.com/office/powerpoint/2010/main" val="1046180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2"/>
          <p:cNvSpPr>
            <a:spLocks noGrp="1" noRot="1" noChangeAspect="1" noChangeArrowheads="1" noTextEdit="1"/>
          </p:cNvSpPr>
          <p:nvPr>
            <p:ph type="sldImg"/>
          </p:nvPr>
        </p:nvSpPr>
        <p:spPr>
          <a:xfrm>
            <a:off x="609600" y="1566863"/>
            <a:ext cx="3306763" cy="2479675"/>
          </a:xfrm>
          <a:ln/>
        </p:spPr>
      </p:sp>
      <p:sp>
        <p:nvSpPr>
          <p:cNvPr id="260100" name="Rectangle 3"/>
          <p:cNvSpPr>
            <a:spLocks noGrp="1" noChangeArrowheads="1"/>
          </p:cNvSpPr>
          <p:nvPr>
            <p:ph type="body" idx="1"/>
          </p:nvPr>
        </p:nvSpPr>
        <p:spPr>
          <a:noFill/>
          <a:ln/>
        </p:spPr>
        <p:txBody>
          <a:bodyPr/>
          <a:lstStyle/>
          <a:p>
            <a:pPr eaLnBrk="1" hangingPunct="1"/>
            <a:endParaRPr lang="en-US" b="1" dirty="0">
              <a:latin typeface="Arial" pitchFamily="-111" charset="0"/>
              <a:ea typeface="ＭＳ Ｐゴシック" pitchFamily="-111" charset="-128"/>
            </a:endParaRPr>
          </a:p>
          <a:p>
            <a:pPr eaLnBrk="1" hangingPunct="1"/>
            <a:endParaRPr lang="en-US" b="1"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Play the Jeopardy tune or sing/hum the music as the answer/question is quietly discussed and written on the white board.</a:t>
            </a:r>
          </a:p>
          <a:p>
            <a:pPr eaLnBrk="1" hangingPunct="1"/>
            <a:r>
              <a:rPr lang="en-US" dirty="0">
                <a:latin typeface="Arial" pitchFamily="-111" charset="0"/>
                <a:ea typeface="ＭＳ Ｐゴシック" pitchFamily="-111" charset="-128"/>
              </a:rPr>
              <a:t>Allow sufficient time to complete writing before advancing to the next slide.</a:t>
            </a:r>
          </a:p>
          <a:p>
            <a:pPr eaLnBrk="1" hangingPunct="1"/>
            <a:endParaRPr lang="en-US" dirty="0">
              <a:latin typeface="Arial" pitchFamily="-111" charset="0"/>
              <a:ea typeface="ＭＳ Ｐゴシック" pitchFamily="-111" charset="-128"/>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84</a:t>
            </a:fld>
            <a:endParaRPr lang="en-US"/>
          </a:p>
        </p:txBody>
      </p:sp>
    </p:spTree>
    <p:extLst>
      <p:ext uri="{BB962C8B-B14F-4D97-AF65-F5344CB8AC3E}">
        <p14:creationId xmlns:p14="http://schemas.microsoft.com/office/powerpoint/2010/main" val="17129447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2"/>
          <p:cNvSpPr>
            <a:spLocks noGrp="1" noRot="1" noChangeAspect="1" noChangeArrowheads="1" noTextEdit="1"/>
          </p:cNvSpPr>
          <p:nvPr>
            <p:ph type="sldImg"/>
          </p:nvPr>
        </p:nvSpPr>
        <p:spPr>
          <a:xfrm>
            <a:off x="609600" y="1566863"/>
            <a:ext cx="3306763" cy="2479675"/>
          </a:xfrm>
          <a:ln/>
        </p:spPr>
      </p:sp>
      <p:sp>
        <p:nvSpPr>
          <p:cNvPr id="262148" name="Rectangle 3"/>
          <p:cNvSpPr>
            <a:spLocks noGrp="1" noChangeArrowheads="1"/>
          </p:cNvSpPr>
          <p:nvPr>
            <p:ph type="body" idx="1"/>
          </p:nvPr>
        </p:nvSpPr>
        <p:spPr>
          <a:noFill/>
          <a:ln/>
        </p:spPr>
        <p:txBody>
          <a:bodyPr/>
          <a:lstStyle/>
          <a:p>
            <a:pPr eaLnBrk="1" hangingPunct="1"/>
            <a:endParaRPr lang="en-US" dirty="0">
              <a:latin typeface="Arial" pitchFamily="-111" charset="0"/>
              <a:ea typeface="ＭＳ Ｐゴシック" pitchFamily="-111" charset="-128"/>
            </a:endParaRPr>
          </a:p>
          <a:p>
            <a:pPr eaLnBrk="1" hangingPunct="1"/>
            <a:endParaRPr lang="en-US" dirty="0">
              <a:latin typeface="Arial" pitchFamily="-111" charset="0"/>
              <a:ea typeface="ＭＳ Ｐゴシック" pitchFamily="-111" charset="-128"/>
            </a:endParaRPr>
          </a:p>
          <a:p>
            <a:pPr eaLnBrk="1" hangingPunct="1"/>
            <a:endParaRPr lang="en-US" dirty="0">
              <a:latin typeface="Arial" pitchFamily="-111" charset="0"/>
              <a:ea typeface="ＭＳ Ｐゴシック" pitchFamily="-111" charset="-128"/>
            </a:endParaRPr>
          </a:p>
          <a:p>
            <a:pPr eaLnBrk="1" hangingPunct="1"/>
            <a:r>
              <a:rPr lang="en-US" b="1" dirty="0">
                <a:latin typeface="Arial" pitchFamily="-111" charset="0"/>
                <a:ea typeface="ＭＳ Ｐゴシック" pitchFamily="-111" charset="-128"/>
              </a:rPr>
              <a:t>Trainer Note:</a:t>
            </a:r>
          </a:p>
          <a:p>
            <a:pPr eaLnBrk="1" hangingPunct="1"/>
            <a:r>
              <a:rPr lang="en-US" dirty="0">
                <a:latin typeface="Arial" pitchFamily="-111" charset="0"/>
                <a:ea typeface="ＭＳ Ｐゴシック" pitchFamily="-111" charset="-128"/>
              </a:rPr>
              <a:t>Award $400 for the correct response.</a:t>
            </a:r>
          </a:p>
        </p:txBody>
      </p:sp>
      <p:sp>
        <p:nvSpPr>
          <p:cNvPr id="2" name="Slide Number Placeholder 1"/>
          <p:cNvSpPr>
            <a:spLocks noGrp="1"/>
          </p:cNvSpPr>
          <p:nvPr>
            <p:ph type="sldNum" sz="quarter" idx="10"/>
          </p:nvPr>
        </p:nvSpPr>
        <p:spPr/>
        <p:txBody>
          <a:bodyPr/>
          <a:lstStyle/>
          <a:p>
            <a:fld id="{8ACC8AAF-899D-458E-AA58-D97BF4340CBD}" type="slidenum">
              <a:rPr lang="en-US" smtClean="0"/>
              <a:t>85</a:t>
            </a:fld>
            <a:endParaRPr lang="en-US"/>
          </a:p>
        </p:txBody>
      </p:sp>
    </p:spTree>
    <p:extLst>
      <p:ext uri="{BB962C8B-B14F-4D97-AF65-F5344CB8AC3E}">
        <p14:creationId xmlns:p14="http://schemas.microsoft.com/office/powerpoint/2010/main" val="2969440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617538" y="1524000"/>
            <a:ext cx="3525837" cy="2644775"/>
          </a:xfrm>
          <a:solidFill>
            <a:srgbClr val="FFFFFF"/>
          </a:solidFill>
          <a:ln/>
        </p:spPr>
      </p:sp>
      <p:sp>
        <p:nvSpPr>
          <p:cNvPr id="249859"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next section of the presentation provides the steps to completing the instrument. </a:t>
            </a:r>
          </a:p>
        </p:txBody>
      </p:sp>
      <p:sp>
        <p:nvSpPr>
          <p:cNvPr id="2" name="Slide Number Placeholder 1"/>
          <p:cNvSpPr>
            <a:spLocks noGrp="1"/>
          </p:cNvSpPr>
          <p:nvPr>
            <p:ph type="sldNum" sz="quarter" idx="10"/>
          </p:nvPr>
        </p:nvSpPr>
        <p:spPr/>
        <p:txBody>
          <a:bodyPr/>
          <a:lstStyle/>
          <a:p>
            <a:fld id="{8ACC8AAF-899D-458E-AA58-D97BF4340CBD}" type="slidenum">
              <a:rPr lang="en-US" smtClean="0"/>
              <a:t>86</a:t>
            </a:fld>
            <a:endParaRPr lang="en-US"/>
          </a:p>
        </p:txBody>
      </p:sp>
    </p:spTree>
    <p:extLst>
      <p:ext uri="{BB962C8B-B14F-4D97-AF65-F5344CB8AC3E}">
        <p14:creationId xmlns:p14="http://schemas.microsoft.com/office/powerpoint/2010/main" val="21348758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719138" y="1371600"/>
            <a:ext cx="3424237" cy="2568575"/>
          </a:xfrm>
          <a:solidFill>
            <a:srgbClr val="FFFFFF"/>
          </a:solidFill>
          <a:ln/>
        </p:spPr>
      </p:sp>
      <p:sp>
        <p:nvSpPr>
          <p:cNvPr id="250883" name="Rectangle 3"/>
          <p:cNvSpPr>
            <a:spLocks noGrp="1" noChangeArrowheads="1"/>
          </p:cNvSpPr>
          <p:nvPr>
            <p:ph type="body" idx="1"/>
          </p:nvPr>
        </p:nvSpPr>
        <p:spPr>
          <a:solidFill>
            <a:srgbClr val="FFFFFF"/>
          </a:solidFill>
          <a:ln/>
        </p:spPr>
        <p:txBody>
          <a:bodyPr/>
          <a:lstStyle/>
          <a:p>
            <a:pPr eaLnBrk="1" hangingPunct="1">
              <a:spcBef>
                <a:spcPts val="0"/>
              </a:spcBef>
            </a:pPr>
            <a:r>
              <a:rPr lang="en-US" b="1" dirty="0">
                <a:latin typeface="Arial" pitchFamily="-111" charset="0"/>
                <a:ea typeface="ＭＳ Ｐゴシック" pitchFamily="-111" charset="-128"/>
              </a:rPr>
              <a:t>Script:</a:t>
            </a:r>
          </a:p>
          <a:p>
            <a:pPr eaLnBrk="1" hangingPunct="1">
              <a:spcBef>
                <a:spcPts val="0"/>
              </a:spcBef>
            </a:pPr>
            <a:r>
              <a:rPr lang="en-US" dirty="0">
                <a:latin typeface="Arial" pitchFamily="-65" charset="0"/>
                <a:ea typeface="ＭＳ Ｐゴシック" pitchFamily="-65" charset="-128"/>
                <a:cs typeface="Arial" pitchFamily="-65" charset="0"/>
              </a:rPr>
              <a:t>One of the first steps,</a:t>
            </a:r>
            <a:r>
              <a:rPr lang="en-US" baseline="0" dirty="0">
                <a:latin typeface="Arial" pitchFamily="-65" charset="0"/>
                <a:ea typeface="ＭＳ Ｐゴシック" pitchFamily="-65" charset="-128"/>
                <a:cs typeface="Arial" pitchFamily="-65" charset="0"/>
              </a:rPr>
              <a:t> is to enter children into the </a:t>
            </a:r>
            <a:r>
              <a:rPr lang="en-US" baseline="0" dirty="0" err="1">
                <a:latin typeface="Arial" pitchFamily="-65" charset="0"/>
                <a:ea typeface="ＭＳ Ｐゴシック" pitchFamily="-65" charset="-128"/>
                <a:cs typeface="Arial" pitchFamily="-65" charset="0"/>
              </a:rPr>
              <a:t>DRDPtech</a:t>
            </a:r>
            <a:r>
              <a:rPr lang="en-US" baseline="0" dirty="0">
                <a:latin typeface="Arial" pitchFamily="-65" charset="0"/>
                <a:ea typeface="ＭＳ Ｐゴシック" pitchFamily="-65" charset="-128"/>
                <a:cs typeface="Arial" pitchFamily="-65" charset="0"/>
              </a:rPr>
              <a:t> system</a:t>
            </a:r>
            <a:r>
              <a:rPr lang="en-US" dirty="0">
                <a:latin typeface="Arial" pitchFamily="-65" charset="0"/>
                <a:ea typeface="ＭＳ Ｐゴシック" pitchFamily="-65" charset="-128"/>
                <a:cs typeface="Arial" pitchFamily="-65" charset="0"/>
              </a:rPr>
              <a:t>.</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Child</a:t>
            </a:r>
            <a:r>
              <a:rPr lang="en-US" baseline="0" dirty="0">
                <a:latin typeface="Arial" pitchFamily="-65" charset="0"/>
                <a:ea typeface="ＭＳ Ｐゴシック" pitchFamily="-65" charset="-128"/>
                <a:cs typeface="Arial" pitchFamily="-65" charset="0"/>
              </a:rPr>
              <a:t> Record will need to be completed for all children.</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Ensure that the date of assessment at the top of the page is within 60 days of the child’s enrollment.</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The Information Page</a:t>
            </a:r>
            <a:r>
              <a:rPr lang="en-US" baseline="0" dirty="0">
                <a:latin typeface="Arial" pitchFamily="-65" charset="0"/>
                <a:ea typeface="ＭＳ Ｐゴシック" pitchFamily="-65" charset="-128"/>
                <a:cs typeface="Arial" pitchFamily="-65" charset="0"/>
              </a:rPr>
              <a:t> will already be completed for each rating period inside of </a:t>
            </a:r>
            <a:r>
              <a:rPr lang="en-US" baseline="0" dirty="0" err="1">
                <a:latin typeface="Arial" pitchFamily="-65" charset="0"/>
                <a:ea typeface="ＭＳ Ｐゴシック" pitchFamily="-65" charset="-128"/>
                <a:cs typeface="Arial" pitchFamily="-65" charset="0"/>
              </a:rPr>
              <a:t>DRDPtech</a:t>
            </a:r>
            <a:r>
              <a:rPr lang="en-US" baseline="0" dirty="0">
                <a:latin typeface="Arial" pitchFamily="-65" charset="0"/>
                <a:ea typeface="ＭＳ Ｐゴシック" pitchFamily="-65" charset="-128"/>
                <a:cs typeface="Arial" pitchFamily="-65" charset="0"/>
              </a:rPr>
              <a:t>. Teachers can edit the information page when necessary</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A tutorial on on Steps</a:t>
            </a:r>
            <a:r>
              <a:rPr lang="en-US" baseline="0" dirty="0">
                <a:latin typeface="Arial" pitchFamily="-65" charset="0"/>
                <a:ea typeface="ＭＳ Ｐゴシック" pitchFamily="-65" charset="-128"/>
                <a:cs typeface="Arial" pitchFamily="-65" charset="0"/>
              </a:rPr>
              <a:t> to Completing the DRDP is available on the website.</a:t>
            </a:r>
            <a:endParaRPr lang="en-US" dirty="0">
              <a:latin typeface="Arial" pitchFamily="-65" charset="0"/>
              <a:ea typeface="ＭＳ Ｐゴシック" pitchFamily="-65" charset="-128"/>
              <a:cs typeface="Arial" pitchFamily="-65" charset="0"/>
            </a:endParaRPr>
          </a:p>
          <a:p>
            <a:pPr eaLnBrk="1" hangingPunct="1">
              <a:spcBef>
                <a:spcPts val="0"/>
              </a:spcBef>
            </a:pP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87</a:t>
            </a:fld>
            <a:endParaRPr lang="en-US"/>
          </a:p>
        </p:txBody>
      </p:sp>
    </p:spTree>
    <p:extLst>
      <p:ext uri="{BB962C8B-B14F-4D97-AF65-F5344CB8AC3E}">
        <p14:creationId xmlns:p14="http://schemas.microsoft.com/office/powerpoint/2010/main" val="7020906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2"/>
          <p:cNvSpPr>
            <a:spLocks noGrp="1" noRot="1" noChangeAspect="1" noChangeArrowheads="1" noTextEdit="1"/>
          </p:cNvSpPr>
          <p:nvPr>
            <p:ph type="sldImg"/>
          </p:nvPr>
        </p:nvSpPr>
        <p:spPr>
          <a:xfrm>
            <a:off x="609600" y="1566863"/>
            <a:ext cx="3306763" cy="2479675"/>
          </a:xfrm>
          <a:ln/>
        </p:spPr>
      </p:sp>
      <p:sp>
        <p:nvSpPr>
          <p:cNvPr id="251908" name="Rectangle 3"/>
          <p:cNvSpPr>
            <a:spLocks noGrp="1" noChangeArrowheads="1"/>
          </p:cNvSpPr>
          <p:nvPr>
            <p:ph type="body" idx="1"/>
          </p:nvPr>
        </p:nvSpPr>
        <p:spPr>
          <a:noFill/>
          <a:ln/>
        </p:spPr>
        <p:txBody>
          <a:bodyPr/>
          <a:lstStyle/>
          <a:p>
            <a:pPr eaLnBrk="1" hangingPunct="1">
              <a:spcBef>
                <a:spcPts val="0"/>
              </a:spcBef>
            </a:pPr>
            <a:r>
              <a:rPr lang="en-US" sz="1400" b="1" dirty="0">
                <a:latin typeface="Arial" pitchFamily="-111" charset="0"/>
                <a:ea typeface="ＭＳ Ｐゴシック" pitchFamily="-111" charset="-128"/>
              </a:rPr>
              <a:t>Script:</a:t>
            </a:r>
          </a:p>
          <a:p>
            <a:pPr eaLnBrk="1" hangingPunct="1">
              <a:spcBef>
                <a:spcPts val="0"/>
              </a:spcBef>
            </a:pPr>
            <a:r>
              <a:rPr lang="en-US" sz="1400" dirty="0">
                <a:latin typeface="Arial" pitchFamily="-65" charset="0"/>
                <a:ea typeface="ＭＳ Ｐゴシック" pitchFamily="-65" charset="-128"/>
                <a:cs typeface="Arial" pitchFamily="-65" charset="0"/>
              </a:rPr>
              <a:t>One of the first steps, is to become</a:t>
            </a:r>
            <a:r>
              <a:rPr lang="en-US" sz="1400" baseline="0" dirty="0">
                <a:latin typeface="Arial" pitchFamily="-65" charset="0"/>
                <a:ea typeface="ＭＳ Ｐゴシック" pitchFamily="-65" charset="-128"/>
                <a:cs typeface="Arial" pitchFamily="-65" charset="0"/>
              </a:rPr>
              <a:t> familiar with the components of he assessment.</a:t>
            </a:r>
          </a:p>
          <a:p>
            <a:pPr eaLnBrk="1" hangingPunct="1">
              <a:spcBef>
                <a:spcPts val="0"/>
              </a:spcBef>
            </a:pPr>
            <a:endParaRPr lang="en-US" sz="1400" dirty="0">
              <a:latin typeface="Arial" pitchFamily="-65" charset="0"/>
              <a:ea typeface="ＭＳ Ｐゴシック" pitchFamily="-65" charset="-128"/>
              <a:cs typeface="Arial" pitchFamily="-65" charset="0"/>
            </a:endParaRPr>
          </a:p>
          <a:p>
            <a:pPr eaLnBrk="1" hangingPunct="1">
              <a:spcBef>
                <a:spcPts val="0"/>
              </a:spcBef>
            </a:pPr>
            <a:r>
              <a:rPr lang="en-US" sz="1400" dirty="0">
                <a:latin typeface="Arial" pitchFamily="-65" charset="0"/>
                <a:ea typeface="ＭＳ Ｐゴシック" pitchFamily="-65" charset="-128"/>
                <a:cs typeface="Arial" pitchFamily="-65" charset="0"/>
              </a:rPr>
              <a:t>The 4Ds of the DRDP assessment instrument are crucial to helping staff clarify the intent or purpose of each measure.</a:t>
            </a:r>
          </a:p>
          <a:p>
            <a:pPr eaLnBrk="1" hangingPunct="1">
              <a:spcBef>
                <a:spcPts val="0"/>
              </a:spcBef>
            </a:pPr>
            <a:endParaRPr lang="en-US" sz="1400" dirty="0">
              <a:latin typeface="Arial" pitchFamily="-65" charset="0"/>
              <a:ea typeface="ＭＳ Ｐゴシック" pitchFamily="-65" charset="-128"/>
              <a:cs typeface="Arial" pitchFamily="-65" charset="0"/>
            </a:endParaRPr>
          </a:p>
          <a:p>
            <a:pPr>
              <a:spcBef>
                <a:spcPts val="0"/>
              </a:spcBef>
            </a:pPr>
            <a:r>
              <a:rPr lang="en-US" sz="1400" dirty="0">
                <a:latin typeface="Arial" pitchFamily="-65" charset="0"/>
                <a:ea typeface="ＭＳ Ｐゴシック" pitchFamily="-65" charset="-128"/>
                <a:cs typeface="Arial" pitchFamily="-65" charset="0"/>
              </a:rPr>
              <a:t>The </a:t>
            </a:r>
            <a:r>
              <a:rPr lang="en-US" sz="1400" i="1" dirty="0">
                <a:latin typeface="Arial" pitchFamily="-65" charset="0"/>
                <a:ea typeface="ＭＳ Ｐゴシック" pitchFamily="-65" charset="-128"/>
                <a:cs typeface="Arial" pitchFamily="-65" charset="0"/>
              </a:rPr>
              <a:t>domain</a:t>
            </a:r>
            <a:r>
              <a:rPr lang="en-US" sz="1400" dirty="0">
                <a:latin typeface="Arial" pitchFamily="-65" charset="0"/>
                <a:ea typeface="ＭＳ Ｐゴシック" pitchFamily="-65" charset="-128"/>
                <a:cs typeface="Arial" pitchFamily="-65" charset="0"/>
              </a:rPr>
              <a:t> represents a crucial area of learning.</a:t>
            </a:r>
          </a:p>
          <a:p>
            <a:pPr>
              <a:spcBef>
                <a:spcPts val="0"/>
              </a:spcBef>
            </a:pPr>
            <a:endParaRPr lang="en-US" sz="1400" dirty="0">
              <a:latin typeface="Arial" pitchFamily="-65" charset="0"/>
              <a:ea typeface="ＭＳ Ｐゴシック" pitchFamily="-65" charset="-128"/>
              <a:cs typeface="Arial" pitchFamily="-65" charset="0"/>
            </a:endParaRPr>
          </a:p>
          <a:p>
            <a:pPr eaLnBrk="1" hangingPunct="1">
              <a:spcBef>
                <a:spcPts val="0"/>
              </a:spcBef>
            </a:pPr>
            <a:r>
              <a:rPr lang="en-US" sz="1400" dirty="0">
                <a:latin typeface="Arial" pitchFamily="-65" charset="0"/>
                <a:ea typeface="ＭＳ Ｐゴシック" pitchFamily="-65" charset="-128"/>
                <a:cs typeface="Arial" pitchFamily="-65" charset="0"/>
              </a:rPr>
              <a:t>The </a:t>
            </a:r>
            <a:r>
              <a:rPr lang="en-US" sz="1400" i="1" dirty="0">
                <a:latin typeface="Arial" pitchFamily="-65" charset="0"/>
                <a:ea typeface="ＭＳ Ｐゴシック" pitchFamily="-65" charset="-128"/>
                <a:cs typeface="Arial" pitchFamily="-65" charset="0"/>
              </a:rPr>
              <a:t>definition</a:t>
            </a:r>
            <a:r>
              <a:rPr lang="en-US" sz="1400" dirty="0">
                <a:latin typeface="Arial" pitchFamily="-65" charset="0"/>
                <a:ea typeface="ＭＳ Ｐゴシック" pitchFamily="-65" charset="-128"/>
                <a:cs typeface="Arial" pitchFamily="-65" charset="0"/>
              </a:rPr>
              <a:t> specifies the aspect of development that is being observed.</a:t>
            </a:r>
          </a:p>
          <a:p>
            <a:pPr eaLnBrk="1" hangingPunct="1">
              <a:spcBef>
                <a:spcPts val="0"/>
              </a:spcBef>
            </a:pPr>
            <a:endParaRPr lang="en-US" sz="1400" dirty="0">
              <a:latin typeface="Arial" pitchFamily="-65" charset="0"/>
              <a:ea typeface="ＭＳ Ｐゴシック" pitchFamily="-65" charset="-128"/>
              <a:cs typeface="Arial" pitchFamily="-65" charset="0"/>
            </a:endParaRPr>
          </a:p>
          <a:p>
            <a:pPr>
              <a:spcBef>
                <a:spcPts val="0"/>
              </a:spcBef>
            </a:pPr>
            <a:r>
              <a:rPr lang="en-US" sz="1400" dirty="0">
                <a:latin typeface="Arial" pitchFamily="-65" charset="0"/>
                <a:ea typeface="ＭＳ Ｐゴシック" pitchFamily="-65" charset="-128"/>
                <a:cs typeface="Arial" pitchFamily="-65" charset="0"/>
              </a:rPr>
              <a:t>The </a:t>
            </a:r>
            <a:r>
              <a:rPr lang="en-US" sz="1400" i="1" dirty="0">
                <a:latin typeface="Arial" pitchFamily="-65" charset="0"/>
                <a:ea typeface="ＭＳ Ｐゴシック" pitchFamily="-65" charset="-128"/>
                <a:cs typeface="Arial" pitchFamily="-65" charset="0"/>
              </a:rPr>
              <a:t>developmental levels </a:t>
            </a:r>
            <a:r>
              <a:rPr lang="en-US" sz="1400" dirty="0">
                <a:latin typeface="Arial" pitchFamily="-65" charset="0"/>
                <a:ea typeface="ＭＳ Ｐゴシック" pitchFamily="-65" charset="-128"/>
                <a:cs typeface="Arial" pitchFamily="-65" charset="0"/>
              </a:rPr>
              <a:t>represent a developmental continuum. Each level specifies a point along the developmental continuum.</a:t>
            </a:r>
          </a:p>
          <a:p>
            <a:pPr>
              <a:spcBef>
                <a:spcPts val="0"/>
              </a:spcBef>
            </a:pPr>
            <a:endParaRPr lang="en-US" sz="1400" dirty="0">
              <a:latin typeface="Arial" pitchFamily="-65" charset="0"/>
              <a:ea typeface="ＭＳ Ｐゴシック" pitchFamily="-65" charset="-128"/>
              <a:cs typeface="Arial" pitchFamily="-65" charset="0"/>
            </a:endParaRPr>
          </a:p>
          <a:p>
            <a:pPr>
              <a:spcBef>
                <a:spcPts val="0"/>
              </a:spcBef>
            </a:pPr>
            <a:r>
              <a:rPr lang="en-US" sz="1400" dirty="0">
                <a:latin typeface="Arial" pitchFamily="-65" charset="0"/>
                <a:ea typeface="ＭＳ Ｐゴシック" pitchFamily="-65" charset="-128"/>
                <a:cs typeface="Arial" pitchFamily="-65" charset="0"/>
              </a:rPr>
              <a:t>The </a:t>
            </a:r>
            <a:r>
              <a:rPr lang="en-US" sz="1400" i="1" dirty="0">
                <a:latin typeface="Arial" pitchFamily="-65" charset="0"/>
                <a:ea typeface="ＭＳ Ｐゴシック" pitchFamily="-65" charset="-128"/>
                <a:cs typeface="Arial" pitchFamily="-65" charset="0"/>
              </a:rPr>
              <a:t>descriptors</a:t>
            </a:r>
            <a:r>
              <a:rPr lang="en-US" sz="1400" dirty="0">
                <a:latin typeface="Arial" pitchFamily="-65" charset="0"/>
                <a:ea typeface="ＭＳ Ｐゴシック" pitchFamily="-65" charset="-128"/>
                <a:cs typeface="Arial" pitchFamily="-65" charset="0"/>
              </a:rPr>
              <a:t> give you the behaviors and or skills you must see with mastery</a:t>
            </a:r>
            <a:r>
              <a:rPr lang="en-US" sz="1400" baseline="0" dirty="0">
                <a:latin typeface="Arial" pitchFamily="-65" charset="0"/>
                <a:ea typeface="ＭＳ Ｐゴシック" pitchFamily="-65" charset="-128"/>
                <a:cs typeface="Arial" pitchFamily="-65" charset="0"/>
              </a:rPr>
              <a:t> to rate at that developmental level</a:t>
            </a:r>
            <a:endParaRPr lang="en-US" sz="1400"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88</a:t>
            </a:fld>
            <a:endParaRPr lang="en-US"/>
          </a:p>
        </p:txBody>
      </p:sp>
    </p:spTree>
    <p:extLst>
      <p:ext uri="{BB962C8B-B14F-4D97-AF65-F5344CB8AC3E}">
        <p14:creationId xmlns:p14="http://schemas.microsoft.com/office/powerpoint/2010/main" val="17626164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prstTxWarp prst="textNoShape">
              <a:avLst/>
            </a:prstTxWarp>
          </a:bodyPr>
          <a:lstStyle/>
          <a:p>
            <a:pPr algn="r"/>
            <a:fld id="{C03D828D-1A1A-8B46-834E-1EAC3EAC9BDF}" type="slidenum">
              <a:rPr lang="en-US" sz="1300"/>
              <a:pPr algn="r"/>
              <a:t>89</a:t>
            </a:fld>
            <a:endParaRPr lang="en-US" sz="1300"/>
          </a:p>
        </p:txBody>
      </p:sp>
      <p:sp>
        <p:nvSpPr>
          <p:cNvPr id="25293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prstTxWarp prst="textNoShape">
              <a:avLst/>
            </a:prstTxWarp>
          </a:bodyPr>
          <a:lstStyle/>
          <a:p>
            <a:pPr algn="r" eaLnBrk="0" hangingPunct="0"/>
            <a:fld id="{2E488399-85F0-0F49-9157-7F2850C117ED}" type="slidenum">
              <a:rPr lang="en-US" sz="1300"/>
              <a:pPr algn="r" eaLnBrk="0" hangingPunct="0"/>
              <a:t>89</a:t>
            </a:fld>
            <a:endParaRPr lang="en-US" sz="1300"/>
          </a:p>
        </p:txBody>
      </p:sp>
      <p:sp>
        <p:nvSpPr>
          <p:cNvPr id="252932"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25293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The descriptor can be found right under the developmental level, in every measure. </a:t>
            </a:r>
          </a:p>
        </p:txBody>
      </p:sp>
    </p:spTree>
    <p:extLst>
      <p:ext uri="{BB962C8B-B14F-4D97-AF65-F5344CB8AC3E}">
        <p14:creationId xmlns:p14="http://schemas.microsoft.com/office/powerpoint/2010/main" val="190479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609600" y="1566863"/>
            <a:ext cx="3306763" cy="2479675"/>
          </a:xfrm>
          <a:ln/>
        </p:spPr>
      </p:sp>
      <p:sp>
        <p:nvSpPr>
          <p:cNvPr id="187395"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This information is included in the online overview of the system. Today we are focusing on the Desired Results assessment system. This handout is in the binder and contains information for each of the elements on the back side. You will be able to write in the resources available for each component. </a:t>
            </a:r>
          </a:p>
          <a:p>
            <a:endParaRPr lang="en-US"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Notes: </a:t>
            </a:r>
          </a:p>
          <a:p>
            <a:r>
              <a:rPr lang="en-US" dirty="0">
                <a:latin typeface="Arial" pitchFamily="-65" charset="0"/>
                <a:ea typeface="ＭＳ Ｐゴシック" pitchFamily="-65" charset="-128"/>
                <a:cs typeface="Arial" pitchFamily="-65" charset="0"/>
              </a:rPr>
              <a:t>Direct participants to use a highlighter to highlight key words as the elements are discussed. Instruct participants to keep this handout available.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029" y="1566093"/>
            <a:ext cx="2065398" cy="1558107"/>
          </a:xfrm>
          <a:prstGeom prst="rect">
            <a:avLst/>
          </a:prstGeom>
          <a:ln>
            <a:solidFill>
              <a:schemeClr val="bg1">
                <a:lumMod val="65000"/>
              </a:schemeClr>
            </a:solidFill>
          </a:ln>
        </p:spPr>
      </p:pic>
      <p:sp>
        <p:nvSpPr>
          <p:cNvPr id="2" name="Slide Number Placeholder 1"/>
          <p:cNvSpPr>
            <a:spLocks noGrp="1"/>
          </p:cNvSpPr>
          <p:nvPr>
            <p:ph type="sldNum" sz="quarter" idx="10"/>
          </p:nvPr>
        </p:nvSpPr>
        <p:spPr/>
        <p:txBody>
          <a:bodyPr/>
          <a:lstStyle/>
          <a:p>
            <a:fld id="{8ACC8AAF-899D-458E-AA58-D97BF4340CBD}" type="slidenum">
              <a:rPr lang="en-US" smtClean="0"/>
              <a:t>9</a:t>
            </a:fld>
            <a:endParaRPr lang="en-US"/>
          </a:p>
        </p:txBody>
      </p:sp>
    </p:spTree>
    <p:extLst>
      <p:ext uri="{BB962C8B-B14F-4D97-AF65-F5344CB8AC3E}">
        <p14:creationId xmlns:p14="http://schemas.microsoft.com/office/powerpoint/2010/main" val="6493342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609600" y="1566863"/>
            <a:ext cx="3306763" cy="2479675"/>
          </a:xfrm>
          <a:ln/>
        </p:spPr>
      </p:sp>
      <p:sp>
        <p:nvSpPr>
          <p:cNvPr id="1218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latin typeface="Arial" pitchFamily="-111" charset="0"/>
                <a:ea typeface="ＭＳ Ｐゴシック" pitchFamily="-111" charset="-128"/>
              </a:rPr>
              <a:t>Script:</a:t>
            </a:r>
          </a:p>
          <a:p>
            <a:pPr>
              <a:spcBef>
                <a:spcPts val="0"/>
              </a:spcBef>
            </a:pPr>
            <a:r>
              <a:rPr lang="en-US" dirty="0">
                <a:latin typeface="Arial" charset="0"/>
                <a:ea typeface="ＭＳ Ｐゴシック" charset="0"/>
                <a:cs typeface="ＭＳ Ｐゴシック" charset="0"/>
              </a:rPr>
              <a:t>The language inside the descriptors is very important.</a:t>
            </a:r>
          </a:p>
          <a:p>
            <a:pPr>
              <a:spcBef>
                <a:spcPts val="0"/>
              </a:spcBef>
            </a:pPr>
            <a:endParaRPr lang="en-US" dirty="0">
              <a:latin typeface="Arial" charset="0"/>
              <a:ea typeface="ＭＳ Ｐゴシック" charset="0"/>
              <a:cs typeface="ＭＳ Ｐゴシック" charset="0"/>
            </a:endParaRPr>
          </a:p>
          <a:p>
            <a:pPr>
              <a:spcBef>
                <a:spcPts val="0"/>
              </a:spcBef>
            </a:pPr>
            <a:r>
              <a:rPr lang="en-US" dirty="0">
                <a:latin typeface="Arial" charset="0"/>
                <a:ea typeface="ＭＳ Ｐゴシック" charset="0"/>
                <a:cs typeface="ＭＳ Ｐゴシック" charset="0"/>
              </a:rPr>
              <a:t>If the descriptor has a ; AND the child must do all the behaviors but not necessarily in the same observation. </a:t>
            </a:r>
          </a:p>
          <a:p>
            <a:pPr>
              <a:spcBef>
                <a:spcPts val="0"/>
              </a:spcBef>
            </a:pPr>
            <a:endParaRPr lang="en-US" dirty="0">
              <a:latin typeface="Arial" charset="0"/>
              <a:ea typeface="ＭＳ Ｐゴシック" charset="0"/>
              <a:cs typeface="ＭＳ Ｐゴシック" charset="0"/>
            </a:endParaRPr>
          </a:p>
          <a:p>
            <a:pPr>
              <a:spcBef>
                <a:spcPts val="0"/>
              </a:spcBef>
            </a:pPr>
            <a:r>
              <a:rPr lang="en-US" dirty="0">
                <a:latin typeface="Arial" charset="0"/>
                <a:ea typeface="ＭＳ Ｐゴシック" charset="0"/>
                <a:cs typeface="ＭＳ Ｐゴシック" charset="0"/>
              </a:rPr>
              <a:t>For example if the</a:t>
            </a:r>
            <a:r>
              <a:rPr lang="en-US" baseline="0" dirty="0">
                <a:latin typeface="Arial" charset="0"/>
                <a:ea typeface="ＭＳ Ｐゴシック" charset="0"/>
                <a:cs typeface="ＭＳ Ｐゴシック" charset="0"/>
              </a:rPr>
              <a:t> descriptor says </a:t>
            </a:r>
            <a:r>
              <a:rPr lang="en-US" dirty="0">
                <a:latin typeface="Arial" charset="0"/>
                <a:ea typeface="ＭＳ Ｐゴシック" charset="0"/>
                <a:cs typeface="ＭＳ Ｐゴシック" charset="0"/>
              </a:rPr>
              <a:t>walk ;and skips, the child needs to exhibit both behaviors. He could walk today and skip tomorrow.</a:t>
            </a:r>
          </a:p>
        </p:txBody>
      </p:sp>
      <p:sp>
        <p:nvSpPr>
          <p:cNvPr id="2" name="Slide Number Placeholder 1"/>
          <p:cNvSpPr>
            <a:spLocks noGrp="1"/>
          </p:cNvSpPr>
          <p:nvPr>
            <p:ph type="sldNum" sz="quarter" idx="10"/>
          </p:nvPr>
        </p:nvSpPr>
        <p:spPr/>
        <p:txBody>
          <a:bodyPr/>
          <a:lstStyle/>
          <a:p>
            <a:fld id="{8ACC8AAF-899D-458E-AA58-D97BF4340CBD}" type="slidenum">
              <a:rPr lang="en-US" smtClean="0"/>
              <a:t>90</a:t>
            </a:fld>
            <a:endParaRPr lang="en-US"/>
          </a:p>
        </p:txBody>
      </p:sp>
    </p:spTree>
    <p:extLst>
      <p:ext uri="{BB962C8B-B14F-4D97-AF65-F5344CB8AC3E}">
        <p14:creationId xmlns:p14="http://schemas.microsoft.com/office/powerpoint/2010/main" val="13448390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pitchFamily="-111" charset="0"/>
                <a:ea typeface="ＭＳ Ｐゴシック" pitchFamily="-111" charset="-128"/>
              </a:rPr>
              <a:t>Script:</a:t>
            </a:r>
          </a:p>
          <a:p>
            <a:r>
              <a:rPr lang="en-US" dirty="0">
                <a:latin typeface="Arial" charset="0"/>
                <a:ea typeface="ＭＳ Ｐゴシック" charset="0"/>
                <a:cs typeface="ＭＳ Ｐゴシック" charset="0"/>
              </a:rPr>
              <a:t>BUT if the descriptor says AND then the child must do all the behaviors and they need to be observed together.</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For example, if the</a:t>
            </a:r>
            <a:r>
              <a:rPr lang="en-US" baseline="0" dirty="0">
                <a:latin typeface="Arial" charset="0"/>
                <a:ea typeface="ＭＳ Ｐゴシック" charset="0"/>
                <a:cs typeface="ＭＳ Ｐゴシック" charset="0"/>
              </a:rPr>
              <a:t> descriptor </a:t>
            </a:r>
            <a:r>
              <a:rPr lang="en-US" dirty="0">
                <a:latin typeface="Arial" charset="0"/>
                <a:ea typeface="ＭＳ Ｐゴシック" charset="0"/>
                <a:cs typeface="ＭＳ Ｐゴシック" charset="0"/>
              </a:rPr>
              <a:t>says “walk AND skip” the child needs to walk and skip in the same observation.</a:t>
            </a:r>
          </a:p>
          <a:p>
            <a:endParaRPr lang="en-US" dirty="0"/>
          </a:p>
        </p:txBody>
      </p:sp>
      <p:sp>
        <p:nvSpPr>
          <p:cNvPr id="5" name="Slide Number Placeholder 4"/>
          <p:cNvSpPr>
            <a:spLocks noGrp="1"/>
          </p:cNvSpPr>
          <p:nvPr>
            <p:ph type="sldNum" sz="quarter" idx="10"/>
          </p:nvPr>
        </p:nvSpPr>
        <p:spPr/>
        <p:txBody>
          <a:bodyPr/>
          <a:lstStyle/>
          <a:p>
            <a:fld id="{8ACC8AAF-899D-458E-AA58-D97BF4340CBD}" type="slidenum">
              <a:rPr lang="en-US" smtClean="0"/>
              <a:t>91</a:t>
            </a:fld>
            <a:endParaRPr lang="en-US"/>
          </a:p>
        </p:txBody>
      </p:sp>
    </p:spTree>
    <p:extLst>
      <p:ext uri="{BB962C8B-B14F-4D97-AF65-F5344CB8AC3E}">
        <p14:creationId xmlns:p14="http://schemas.microsoft.com/office/powerpoint/2010/main" val="18319609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609600" y="1566863"/>
            <a:ext cx="3306763" cy="2479675"/>
          </a:xfrm>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b="1" dirty="0">
                <a:latin typeface="Arial" pitchFamily="-111" charset="0"/>
                <a:ea typeface="ＭＳ Ｐゴシック" pitchFamily="-111" charset="-128"/>
              </a:rPr>
              <a:t>Script: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solidFill>
                  <a:srgbClr val="000000"/>
                </a:solidFill>
                <a:ea typeface="Arial" pitchFamily="-84" charset="0"/>
                <a:cs typeface="Arial" pitchFamily="-84" charset="0"/>
              </a:rPr>
              <a:t>If the descriptor says </a:t>
            </a:r>
            <a:r>
              <a:rPr lang="en-US" sz="1600" u="sng" dirty="0">
                <a:solidFill>
                  <a:srgbClr val="000000"/>
                </a:solidFill>
                <a:ea typeface="Arial" pitchFamily="-84" charset="0"/>
                <a:cs typeface="Arial" pitchFamily="-84" charset="0"/>
              </a:rPr>
              <a:t>or</a:t>
            </a:r>
            <a:r>
              <a:rPr lang="en-US" sz="1600" dirty="0">
                <a:solidFill>
                  <a:srgbClr val="000000"/>
                </a:solidFill>
                <a:ea typeface="Arial" pitchFamily="-84" charset="0"/>
                <a:cs typeface="Arial" pitchFamily="-84" charset="0"/>
              </a:rPr>
              <a:t>, a child only needs to demonstrate the behavior in one of the listed way</a:t>
            </a:r>
            <a:r>
              <a:rPr lang="en-US" sz="1600" dirty="0">
                <a:ea typeface="Arial" pitchFamily="-84" charset="0"/>
                <a:cs typeface="Arial" pitchFamily="-84" charset="0"/>
              </a:rPr>
              <a:t>s</a:t>
            </a:r>
            <a:r>
              <a:rPr lang="en-US" sz="1600" b="1" dirty="0">
                <a:ea typeface="Arial" pitchFamily="-84" charset="0"/>
                <a:cs typeface="Arial" pitchFamily="-84" charset="0"/>
              </a:rPr>
              <a:t>.</a:t>
            </a:r>
            <a:endParaRPr lang="en-US" sz="1600" dirty="0">
              <a:ea typeface="Arial" pitchFamily="-84" charset="0"/>
              <a:cs typeface="Arial" pitchFamily="-84" charset="0"/>
            </a:endParaRPr>
          </a:p>
          <a:p>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92</a:t>
            </a:fld>
            <a:endParaRPr lang="en-US"/>
          </a:p>
        </p:txBody>
      </p:sp>
    </p:spTree>
    <p:extLst>
      <p:ext uri="{BB962C8B-B14F-4D97-AF65-F5344CB8AC3E}">
        <p14:creationId xmlns:p14="http://schemas.microsoft.com/office/powerpoint/2010/main" val="2017320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609600" y="1566863"/>
            <a:ext cx="3306763" cy="2479675"/>
          </a:xfrm>
          <a:ln/>
        </p:spPr>
      </p:sp>
      <p:sp>
        <p:nvSpPr>
          <p:cNvPr id="125955" name="Notes Placeholder 2"/>
          <p:cNvSpPr>
            <a:spLocks noGrp="1"/>
          </p:cNvSpPr>
          <p:nvPr>
            <p:ph type="body" idx="1"/>
          </p:nvPr>
        </p:nvSpPr>
        <p:spPr>
          <a:xfrm>
            <a:off x="974724" y="4560888"/>
            <a:ext cx="550227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Refer Activity Sheet #6 – A Deeper Look at the Descriptors</a:t>
            </a:r>
          </a:p>
          <a:p>
            <a:pPr>
              <a:spcBef>
                <a:spcPts val="0"/>
              </a:spcBef>
              <a:spcAft>
                <a:spcPts val="0"/>
              </a:spcAft>
            </a:pPr>
            <a:r>
              <a:rPr lang="en-US" b="1" dirty="0">
                <a:latin typeface="Arial" pitchFamily="-111" charset="0"/>
                <a:ea typeface="ＭＳ Ｐゴシック" pitchFamily="-111" charset="-128"/>
              </a:rPr>
              <a:t>Script:</a:t>
            </a:r>
          </a:p>
          <a:p>
            <a:pPr>
              <a:spcBef>
                <a:spcPts val="0"/>
              </a:spcBef>
              <a:spcAft>
                <a:spcPts val="0"/>
              </a:spcAft>
            </a:pPr>
            <a:r>
              <a:rPr lang="en-US" dirty="0">
                <a:latin typeface="Arial" charset="0"/>
                <a:ea typeface="ＭＳ Ｐゴシック" charset="0"/>
                <a:cs typeface="ＭＳ Ｐゴシック" charset="0"/>
              </a:rPr>
              <a:t>Now we are going to practice. </a:t>
            </a:r>
            <a:r>
              <a:rPr lang="en-US" dirty="0">
                <a:latin typeface="Arial" pitchFamily="-65" charset="0"/>
                <a:ea typeface="ＭＳ Ｐゴシック" pitchFamily="-65" charset="-128"/>
                <a:cs typeface="Arial" pitchFamily="-65" charset="0"/>
              </a:rPr>
              <a:t>It’s important to understand what the descriptors are asking you to observe. As you read the descriptor think about  what  skills you are looking for. Are they asking you to observe a specific skill?  Are they asking you to observe the child displaying more than one skill?  Read through each descriptor for each measure and circle the word</a:t>
            </a:r>
            <a:r>
              <a:rPr lang="en-US" b="1" dirty="0">
                <a:latin typeface="Arial" pitchFamily="-65" charset="0"/>
                <a:ea typeface="ＭＳ Ｐゴシック" pitchFamily="-65" charset="-128"/>
                <a:cs typeface="Arial" pitchFamily="-65" charset="0"/>
              </a:rPr>
              <a:t> </a:t>
            </a:r>
            <a:r>
              <a:rPr lang="en-US" b="1" i="1" dirty="0">
                <a:latin typeface="Arial" pitchFamily="-65" charset="0"/>
                <a:ea typeface="ＭＳ Ｐゴシック" pitchFamily="-65" charset="-128"/>
                <a:cs typeface="Arial" pitchFamily="-65" charset="0"/>
              </a:rPr>
              <a:t>or</a:t>
            </a:r>
            <a:r>
              <a:rPr lang="en-US" b="1"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and highlight the word </a:t>
            </a:r>
            <a:r>
              <a:rPr lang="en-US" b="1" i="1" dirty="0">
                <a:latin typeface="Arial" pitchFamily="-65" charset="0"/>
                <a:ea typeface="ＭＳ Ｐゴシック" pitchFamily="-65" charset="-128"/>
                <a:cs typeface="Arial" pitchFamily="-65" charset="0"/>
              </a:rPr>
              <a:t>and. </a:t>
            </a:r>
          </a:p>
          <a:p>
            <a:pPr>
              <a:spcBef>
                <a:spcPts val="0"/>
              </a:spcBef>
              <a:spcAft>
                <a:spcPts val="0"/>
              </a:spcAft>
            </a:pPr>
            <a:endParaRPr lang="en-US" dirty="0">
              <a:latin typeface="Arial" charset="0"/>
              <a:ea typeface="ＭＳ Ｐゴシック" charset="0"/>
              <a:cs typeface="ＭＳ Ｐゴシック" charset="0"/>
            </a:endParaRPr>
          </a:p>
          <a:p>
            <a:pPr>
              <a:spcBef>
                <a:spcPts val="0"/>
              </a:spcBef>
              <a:spcAft>
                <a:spcPts val="0"/>
              </a:spcAft>
            </a:pPr>
            <a:r>
              <a:rPr lang="en-US" dirty="0">
                <a:latin typeface="Arial" charset="0"/>
                <a:ea typeface="ＭＳ Ｐゴシック" charset="0"/>
                <a:cs typeface="ＭＳ Ｐゴシック" charset="0"/>
              </a:rPr>
              <a:t>Turn to COG 3 and COG 7 and circle the ORs, highlight the ;AND and underline the AND in the descriptors (only in descriptors).</a:t>
            </a:r>
          </a:p>
          <a:p>
            <a:pPr>
              <a:spcBef>
                <a:spcPts val="0"/>
              </a:spcBef>
              <a:spcAft>
                <a:spcPts val="0"/>
              </a:spcAft>
            </a:pPr>
            <a:endParaRPr lang="en-US" dirty="0">
              <a:latin typeface="Arial" charset="0"/>
              <a:ea typeface="ＭＳ Ｐゴシック" charset="0"/>
              <a:cs typeface="ＭＳ Ｐゴシック" charset="0"/>
            </a:endParaRPr>
          </a:p>
          <a:p>
            <a:pPr>
              <a:spcBef>
                <a:spcPts val="0"/>
              </a:spcBef>
              <a:spcAft>
                <a:spcPts val="0"/>
              </a:spcAft>
            </a:pPr>
            <a:r>
              <a:rPr lang="en-US" dirty="0">
                <a:latin typeface="Arial" charset="0"/>
                <a:ea typeface="ＭＳ Ｐゴシック" charset="0"/>
                <a:cs typeface="ＭＳ Ｐゴシック" charset="0"/>
              </a:rPr>
              <a:t>Now that we are done turn to COG 3. How many ORs did you find? How many ;AND?  How many ANDs?  (TRAINER: Repeat this for COG 7.)</a:t>
            </a:r>
          </a:p>
        </p:txBody>
      </p:sp>
      <p:sp>
        <p:nvSpPr>
          <p:cNvPr id="2" name="Slide Number Placeholder 1"/>
          <p:cNvSpPr>
            <a:spLocks noGrp="1"/>
          </p:cNvSpPr>
          <p:nvPr>
            <p:ph type="sldNum" sz="quarter" idx="10"/>
          </p:nvPr>
        </p:nvSpPr>
        <p:spPr/>
        <p:txBody>
          <a:bodyPr/>
          <a:lstStyle/>
          <a:p>
            <a:fld id="{8ACC8AAF-899D-458E-AA58-D97BF4340CBD}" type="slidenum">
              <a:rPr lang="en-US" smtClean="0"/>
              <a:t>93</a:t>
            </a:fld>
            <a:endParaRPr lang="en-US"/>
          </a:p>
        </p:txBody>
      </p:sp>
    </p:spTree>
    <p:extLst>
      <p:ext uri="{BB962C8B-B14F-4D97-AF65-F5344CB8AC3E}">
        <p14:creationId xmlns:p14="http://schemas.microsoft.com/office/powerpoint/2010/main" val="642160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609600" y="1566863"/>
            <a:ext cx="3306763" cy="2479675"/>
          </a:xfrm>
          <a:ln/>
        </p:spPr>
      </p:sp>
      <p:sp>
        <p:nvSpPr>
          <p:cNvPr id="128003" name="Notes Placeholder 2"/>
          <p:cNvSpPr>
            <a:spLocks noGrp="1"/>
          </p:cNvSpPr>
          <p:nvPr>
            <p:ph type="body" idx="1"/>
          </p:nvPr>
        </p:nvSpPr>
        <p:spPr>
          <a:xfrm>
            <a:off x="1066800" y="4572000"/>
            <a:ext cx="5567363"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10000"/>
              </a:lnSpc>
              <a:spcBef>
                <a:spcPct val="0"/>
              </a:spcBef>
              <a:spcAft>
                <a:spcPts val="638"/>
              </a:spcAft>
              <a:defRPr/>
            </a:pPr>
            <a:r>
              <a:rPr lang="en-US" b="1" dirty="0">
                <a:latin typeface="Arial" pitchFamily="-111" charset="0"/>
                <a:ea typeface="ＭＳ Ｐゴシック" pitchFamily="-111" charset="-128"/>
              </a:rPr>
              <a:t>Script:</a:t>
            </a:r>
          </a:p>
          <a:p>
            <a:pPr marL="0" marR="0" indent="0" algn="l" defTabSz="914400" rtl="0" eaLnBrk="0" fontAlgn="base" latinLnBrk="0" hangingPunct="0">
              <a:lnSpc>
                <a:spcPct val="110000"/>
              </a:lnSpc>
              <a:spcBef>
                <a:spcPct val="0"/>
              </a:spcBef>
              <a:spcAft>
                <a:spcPts val="638"/>
              </a:spcAft>
              <a:buClrTx/>
              <a:buSzTx/>
              <a:buFontTx/>
              <a:buNone/>
              <a:tabLst/>
              <a:defRPr/>
            </a:pPr>
            <a:r>
              <a:rPr lang="en-US" dirty="0">
                <a:latin typeface="Arial" pitchFamily="-65" charset="0"/>
                <a:ea typeface="ＭＳ Ｐゴシック" pitchFamily="-65" charset="-128"/>
                <a:cs typeface="Arial" pitchFamily="-65" charset="0"/>
              </a:rPr>
              <a:t>Administrators</a:t>
            </a:r>
            <a:r>
              <a:rPr lang="en-US" baseline="0" dirty="0">
                <a:latin typeface="Arial" pitchFamily="-65" charset="0"/>
                <a:ea typeface="ＭＳ Ｐゴシック" pitchFamily="-65" charset="-128"/>
                <a:cs typeface="Arial" pitchFamily="-65" charset="0"/>
              </a:rPr>
              <a:t> can show there own video and have staff analyze the descriptors. See Activity Sheet Deeper Look at Descriptors. </a:t>
            </a:r>
            <a:endParaRPr lang="en-US" dirty="0">
              <a:latin typeface="Arial" pitchFamily="-65" charset="0"/>
              <a:ea typeface="ＭＳ Ｐゴシック" pitchFamily="-65" charset="-128"/>
              <a:cs typeface="Arial" pitchFamily="-65" charset="0"/>
            </a:endParaRPr>
          </a:p>
          <a:p>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94</a:t>
            </a:fld>
            <a:endParaRPr lang="en-US"/>
          </a:p>
        </p:txBody>
      </p:sp>
    </p:spTree>
    <p:extLst>
      <p:ext uri="{BB962C8B-B14F-4D97-AF65-F5344CB8AC3E}">
        <p14:creationId xmlns:p14="http://schemas.microsoft.com/office/powerpoint/2010/main" val="16935251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609600" y="1566863"/>
            <a:ext cx="3306763" cy="2479675"/>
          </a:xfrm>
          <a:ln/>
        </p:spPr>
      </p:sp>
      <p:sp>
        <p:nvSpPr>
          <p:cNvPr id="1300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638"/>
              </a:spcAft>
            </a:pPr>
            <a:r>
              <a:rPr lang="en-US" b="1" dirty="0">
                <a:latin typeface="Arial" pitchFamily="-111" charset="0"/>
                <a:ea typeface="ＭＳ Ｐゴシック" pitchFamily="-111" charset="-128"/>
              </a:rPr>
              <a:t>Script:</a:t>
            </a:r>
          </a:p>
          <a:p>
            <a:pPr>
              <a:spcAft>
                <a:spcPts val="638"/>
              </a:spcAft>
            </a:pPr>
            <a:r>
              <a:rPr lang="en-US" dirty="0">
                <a:latin typeface="Arial" charset="0"/>
                <a:ea typeface="ＭＳ Ｐゴシック" charset="0"/>
                <a:cs typeface="ＭＳ Ｐゴシック" charset="0"/>
              </a:rPr>
              <a:t>Remember we are not rating. We are looking at the child’s behavior to see how those behaviors may be related to the descriptors.</a:t>
            </a:r>
          </a:p>
          <a:p>
            <a:pPr>
              <a:spcAft>
                <a:spcPts val="638"/>
              </a:spcAft>
            </a:pPr>
            <a:r>
              <a:rPr lang="en-US" dirty="0">
                <a:latin typeface="Arial" charset="0"/>
                <a:ea typeface="ＭＳ Ｐゴシック" charset="0"/>
                <a:cs typeface="ＭＳ Ｐゴシック" charset="0"/>
              </a:rPr>
              <a:t>What did you see the child do?  What did the child demonstrated during the clip? </a:t>
            </a:r>
          </a:p>
          <a:p>
            <a:pPr>
              <a:spcAft>
                <a:spcPts val="638"/>
              </a:spcAft>
              <a:buFontTx/>
              <a:buNone/>
            </a:pPr>
            <a:endParaRPr lang="en-US" dirty="0">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95</a:t>
            </a:fld>
            <a:endParaRPr lang="en-US"/>
          </a:p>
        </p:txBody>
      </p:sp>
    </p:spTree>
    <p:extLst>
      <p:ext uri="{BB962C8B-B14F-4D97-AF65-F5344CB8AC3E}">
        <p14:creationId xmlns:p14="http://schemas.microsoft.com/office/powerpoint/2010/main" val="3293925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xfrm>
            <a:off x="685800" y="1576388"/>
            <a:ext cx="3457575" cy="2592387"/>
          </a:xfrm>
          <a:solidFill>
            <a:srgbClr val="FFFFFF"/>
          </a:solidFill>
          <a:ln/>
        </p:spPr>
      </p:sp>
      <p:sp>
        <p:nvSpPr>
          <p:cNvPr id="259075"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Read slide… “Where are you in your development…as a cook?”</a:t>
            </a:r>
          </a:p>
          <a:p>
            <a:pPr eaLnBrk="1" hangingPunct="1"/>
            <a:r>
              <a:rPr lang="en-US" dirty="0">
                <a:latin typeface="Arial" pitchFamily="-65" charset="0"/>
                <a:ea typeface="ＭＳ Ｐゴシック" pitchFamily="-65" charset="-128"/>
                <a:cs typeface="Arial" pitchFamily="-65" charset="0"/>
              </a:rPr>
              <a:t>This practice model is a playful creation to assist staff consider how circumstances may change behaviors - not just developmental progress. </a:t>
            </a:r>
          </a:p>
          <a:p>
            <a:pPr eaLnBrk="1" hangingPunct="1"/>
            <a:endParaRPr lang="en-US" b="1"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a:t>
            </a:r>
          </a:p>
          <a:p>
            <a:pPr eaLnBrk="1" hangingPunct="1"/>
            <a:r>
              <a:rPr lang="en-US" dirty="0">
                <a:latin typeface="Arial" pitchFamily="-65" charset="0"/>
                <a:ea typeface="ＭＳ Ｐゴシック" pitchFamily="-65" charset="-128"/>
                <a:cs typeface="Arial" pitchFamily="-65" charset="0"/>
              </a:rPr>
              <a:t>Explain that now the training will move to learning more about developmental levels in the DRDP. </a:t>
            </a:r>
          </a:p>
          <a:p>
            <a:pPr eaLnBrk="1" hangingPunct="1"/>
            <a:endParaRPr lang="en-US" dirty="0">
              <a:latin typeface="Arial" pitchFamily="-65" charset="0"/>
              <a:ea typeface="ＭＳ Ｐゴシック" pitchFamily="-65" charset="-128"/>
              <a:cs typeface="Arial" pitchFamily="-65" charset="0"/>
            </a:endParaRP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96</a:t>
            </a:fld>
            <a:endParaRPr lang="en-US"/>
          </a:p>
        </p:txBody>
      </p:sp>
    </p:spTree>
    <p:extLst>
      <p:ext uri="{BB962C8B-B14F-4D97-AF65-F5344CB8AC3E}">
        <p14:creationId xmlns:p14="http://schemas.microsoft.com/office/powerpoint/2010/main" val="20344059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xfrm>
            <a:off x="719138" y="1600200"/>
            <a:ext cx="3424237" cy="2568575"/>
          </a:xfrm>
          <a:solidFill>
            <a:srgbClr val="FFFFFF"/>
          </a:solidFill>
          <a:ln/>
        </p:spPr>
      </p:sp>
      <p:sp>
        <p:nvSpPr>
          <p:cNvPr id="260099" name="Rectangle 3"/>
          <p:cNvSpPr>
            <a:spLocks noGrp="1" noChangeArrowheads="1"/>
          </p:cNvSpPr>
          <p:nvPr>
            <p:ph type="body" idx="1"/>
          </p:nvPr>
        </p:nvSpPr>
        <p:spPr>
          <a:noFill/>
          <a:ln/>
        </p:spPr>
        <p:txBody>
          <a:bodyPr lIns="96653" tIns="48326" rIns="96653" bIns="48326"/>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It does not matter where you are on the continuum, each one is making continuous progress towards the desired result!</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Ask participants to raise hands or stand up to show pride for the level of “mastery” attained. </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97</a:t>
            </a:fld>
            <a:endParaRPr lang="en-US"/>
          </a:p>
        </p:txBody>
      </p:sp>
    </p:spTree>
    <p:extLst>
      <p:ext uri="{BB962C8B-B14F-4D97-AF65-F5344CB8AC3E}">
        <p14:creationId xmlns:p14="http://schemas.microsoft.com/office/powerpoint/2010/main" val="268127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762000" y="1481138"/>
            <a:ext cx="3381375" cy="2535237"/>
          </a:xfrm>
          <a:solidFill>
            <a:srgbClr val="FFFFFF"/>
          </a:solidFill>
          <a:ln/>
        </p:spPr>
      </p:sp>
      <p:sp>
        <p:nvSpPr>
          <p:cNvPr id="258051" name="Rectangle 3"/>
          <p:cNvSpPr>
            <a:spLocks noGrp="1" noChangeArrowheads="1"/>
          </p:cNvSpPr>
          <p:nvPr>
            <p:ph type="body" idx="1"/>
          </p:nvPr>
        </p:nvSpPr>
        <p:spPr>
          <a:solidFill>
            <a:srgbClr val="FFFFFF"/>
          </a:solidFill>
          <a:ln/>
        </p:spPr>
        <p:txBody>
          <a:bodyPr lIns="96653" tIns="48326" rIns="96653" bIns="48326"/>
          <a:lstStyle/>
          <a:p>
            <a:pPr eaLnBrk="1" hangingPunct="1"/>
            <a:endParaRPr lang="en-US" dirty="0">
              <a:latin typeface="Arial" pitchFamily="-65" charset="0"/>
              <a:ea typeface="ＭＳ Ｐゴシック" pitchFamily="-65" charset="-128"/>
              <a:cs typeface="Arial" pitchFamily="-65" charset="0"/>
            </a:endParaRP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Hold up the developmental level activity and show.  </a:t>
            </a:r>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8ACC8AAF-899D-458E-AA58-D97BF4340CBD}" type="slidenum">
              <a:rPr lang="en-US" smtClean="0"/>
              <a:t>98</a:t>
            </a:fld>
            <a:endParaRPr lang="en-US"/>
          </a:p>
        </p:txBody>
      </p:sp>
    </p:spTree>
    <p:extLst>
      <p:ext uri="{BB962C8B-B14F-4D97-AF65-F5344CB8AC3E}">
        <p14:creationId xmlns:p14="http://schemas.microsoft.com/office/powerpoint/2010/main" val="18183448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xfrm>
            <a:off x="719138" y="1371600"/>
            <a:ext cx="3424237" cy="2568575"/>
          </a:xfrm>
          <a:solidFill>
            <a:srgbClr val="FFFFFF"/>
          </a:solidFill>
          <a:ln/>
        </p:spPr>
      </p:sp>
      <p:sp>
        <p:nvSpPr>
          <p:cNvPr id="27648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111" charset="0"/>
                <a:ea typeface="ＭＳ Ｐゴシック" pitchFamily="-111" charset="-128"/>
              </a:rPr>
              <a:t>Script:</a:t>
            </a:r>
          </a:p>
          <a:p>
            <a:pPr eaLnBrk="1" hangingPunct="1"/>
            <a:r>
              <a:rPr lang="en-US" dirty="0">
                <a:latin typeface="Arial" pitchFamily="-65" charset="0"/>
                <a:ea typeface="ＭＳ Ｐゴシック" pitchFamily="-65" charset="-128"/>
                <a:cs typeface="Arial" pitchFamily="-65" charset="0"/>
              </a:rPr>
              <a:t>As the due date to complete the DRDP nears, review the collected evidence to ensure documentation exists to support the developmental level the child has mastered.</a:t>
            </a:r>
          </a:p>
        </p:txBody>
      </p:sp>
      <p:sp>
        <p:nvSpPr>
          <p:cNvPr id="2" name="Slide Number Placeholder 1"/>
          <p:cNvSpPr>
            <a:spLocks noGrp="1"/>
          </p:cNvSpPr>
          <p:nvPr>
            <p:ph type="sldNum" sz="quarter" idx="10"/>
          </p:nvPr>
        </p:nvSpPr>
        <p:spPr/>
        <p:txBody>
          <a:bodyPr/>
          <a:lstStyle/>
          <a:p>
            <a:fld id="{8ACC8AAF-899D-458E-AA58-D97BF4340CBD}" type="slidenum">
              <a:rPr lang="en-US" smtClean="0"/>
              <a:t>99</a:t>
            </a:fld>
            <a:endParaRPr lang="en-US"/>
          </a:p>
        </p:txBody>
      </p:sp>
    </p:spTree>
    <p:extLst>
      <p:ext uri="{BB962C8B-B14F-4D97-AF65-F5344CB8AC3E}">
        <p14:creationId xmlns:p14="http://schemas.microsoft.com/office/powerpoint/2010/main" val="8213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94C7BCE2-EB71-6349-8278-1DD613D27B7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2F64058E-AD12-EC43-97B5-F963A514A0D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1981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91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82F57C0A-A9E5-5A45-BD4E-A467B48153A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600200"/>
            <a:ext cx="3810000" cy="4495800"/>
          </a:xfrm>
        </p:spPr>
        <p:txBody>
          <a:bodyPr/>
          <a:lstStyle/>
          <a:p>
            <a:pPr lvl="0"/>
            <a:endParaRPr lang="en-US" noProof="0" dirty="0"/>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8FA8CBEE-F12C-A649-B130-25A80F12DAD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0B753C25-1DC2-6746-9437-6C2287D63D2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2E117093-BF0E-9344-9146-BF33A41AA32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9019E1D-12E6-1F44-A41B-7709B3660E3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2FBE20D-8D8A-D348-A032-467F0AA02A9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0CDD2028-BAB1-AF42-BA7D-E7DE23487962}"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239000" cy="1143000"/>
          </a:xfrm>
        </p:spPr>
        <p:txBody>
          <a:bodyPr/>
          <a:lstStyle/>
          <a:p>
            <a:r>
              <a:rPr lang="en-US"/>
              <a:t>Click to edit Master title style</a:t>
            </a:r>
          </a:p>
        </p:txBody>
      </p:sp>
      <p:sp>
        <p:nvSpPr>
          <p:cNvPr id="3" name="Content Placeholder 2"/>
          <p:cNvSpPr>
            <a:spLocks noGrp="1"/>
          </p:cNvSpPr>
          <p:nvPr>
            <p:ph sz="quarter" idx="1"/>
          </p:nvPr>
        </p:nvSpPr>
        <p:spPr>
          <a:xfrm>
            <a:off x="83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3D055D4D-B399-B04D-A92C-54377BD68B6D}"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7237A4B-6C5B-0240-965C-E4799D95BFB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a:defRPr sz="1200">
                <a:ea typeface="Arial" pitchFamily="-65" charset="0"/>
                <a:cs typeface="Arial" pitchFamily="-65" charset="0"/>
              </a:defRPr>
            </a:lvl1pPr>
          </a:lstStyle>
          <a:p>
            <a:fld id="{6A1F9AFB-234C-5045-8AD8-038AC2FCD54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F8BBDCD-CBBD-6B45-8756-E6D870880C95}" type="slidenum">
              <a:rPr lang="en-US"/>
              <a:pPr/>
              <a:t>‹#›</a:t>
            </a:fld>
            <a:endParaRPr lang="en-US"/>
          </a:p>
        </p:txBody>
      </p:sp>
    </p:spTree>
    <p:extLst>
      <p:ext uri="{BB962C8B-B14F-4D97-AF65-F5344CB8AC3E}">
        <p14:creationId xmlns:p14="http://schemas.microsoft.com/office/powerpoint/2010/main" val="69234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losing">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1828800" cy="365125"/>
          </a:xfrm>
          <a:prstGeom prst="rect">
            <a:avLst/>
          </a:prstGeom>
        </p:spPr>
        <p:txBody>
          <a:bodyPr/>
          <a:lstStyle>
            <a:lvl1pPr>
              <a:defRPr/>
            </a:lvl1pPr>
          </a:lstStyle>
          <a:p>
            <a:fld id="{D5FBD5F0-4BC8-4F97-B25B-C2CF5E15BB07}" type="datetime1">
              <a:rPr lang="en-US" smtClean="0"/>
              <a:t>9/29/2016</a:t>
            </a:fld>
            <a:endParaRPr lang="en-US">
              <a:solidFill>
                <a:srgbClr val="425061"/>
              </a:solidFill>
            </a:endParaRPr>
          </a:p>
        </p:txBody>
      </p:sp>
      <p:sp>
        <p:nvSpPr>
          <p:cNvPr id="3" name="Footer Placeholder 3"/>
          <p:cNvSpPr>
            <a:spLocks noGrp="1"/>
          </p:cNvSpPr>
          <p:nvPr>
            <p:ph type="ftr" sz="quarter" idx="11"/>
          </p:nvPr>
        </p:nvSpPr>
        <p:spPr>
          <a:xfrm>
            <a:off x="2361803" y="6356349"/>
            <a:ext cx="4648994" cy="365125"/>
          </a:xfrm>
          <a:prstGeom prst="rect">
            <a:avLst/>
          </a:prstGeom>
        </p:spPr>
        <p:txBody>
          <a:bodyPr/>
          <a:lstStyle>
            <a:lvl1pPr algn="l">
              <a:defRPr>
                <a:solidFill>
                  <a:schemeClr val="tx2">
                    <a:shade val="90000"/>
                  </a:schemeClr>
                </a:solidFill>
              </a:defRPr>
            </a:lvl1pPr>
          </a:lstStyle>
          <a:p>
            <a:pPr>
              <a:defRPr/>
            </a:pPr>
            <a:r>
              <a:rPr lang="en-US"/>
              <a:t>Copyright © 2015 California Department of Education. All rights reserved.</a:t>
            </a:r>
          </a:p>
        </p:txBody>
      </p:sp>
      <p:sp>
        <p:nvSpPr>
          <p:cNvPr id="4" name="Slide Number Placeholder 4"/>
          <p:cNvSpPr>
            <a:spLocks noGrp="1"/>
          </p:cNvSpPr>
          <p:nvPr>
            <p:ph type="sldNum" sz="quarter" idx="12"/>
          </p:nvPr>
        </p:nvSpPr>
        <p:spPr/>
        <p:txBody>
          <a:bodyPr/>
          <a:lstStyle>
            <a:lvl1pPr>
              <a:defRPr/>
            </a:lvl1pPr>
          </a:lstStyle>
          <a:p>
            <a:fld id="{754FF8CC-5152-9D4A-B7A0-1447B8292ACB}" type="slidenum">
              <a:rPr lang="en-US"/>
              <a:pPr/>
              <a:t>‹#›</a:t>
            </a:fld>
            <a:endParaRPr lang="en-US"/>
          </a:p>
        </p:txBody>
      </p:sp>
    </p:spTree>
    <p:extLst>
      <p:ext uri="{BB962C8B-B14F-4D97-AF65-F5344CB8AC3E}">
        <p14:creationId xmlns:p14="http://schemas.microsoft.com/office/powerpoint/2010/main" val="106627119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D97D9FBC-E1C3-B34D-BF33-9D356DE702D2}"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sldNum" sz="quarter" idx="10"/>
          </p:nvPr>
        </p:nvSpPr>
        <p:spPr>
          <a:ln/>
        </p:spPr>
        <p:txBody>
          <a:bodyPr/>
          <a:lstStyle>
            <a:lvl1pPr>
              <a:defRPr/>
            </a:lvl1pPr>
          </a:lstStyle>
          <a:p>
            <a:fld id="{0AC07977-068C-DF4F-9885-E93004204620}"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sldNum" sz="quarter" idx="10"/>
          </p:nvPr>
        </p:nvSpPr>
        <p:spPr>
          <a:ln/>
        </p:spPr>
        <p:txBody>
          <a:bodyPr/>
          <a:lstStyle>
            <a:lvl1pPr>
              <a:defRPr/>
            </a:lvl1pPr>
          </a:lstStyle>
          <a:p>
            <a:fld id="{2A512B4E-AC1A-A646-A96C-4CB819346EC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sldNum" sz="quarter" idx="10"/>
          </p:nvPr>
        </p:nvSpPr>
        <p:spPr>
          <a:ln/>
        </p:spPr>
        <p:txBody>
          <a:bodyPr/>
          <a:lstStyle>
            <a:lvl1pPr>
              <a:defRPr/>
            </a:lvl1pPr>
          </a:lstStyle>
          <a:p>
            <a:fld id="{48419949-1D4D-1D46-89E5-E542422FA268}"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sldNum" sz="quarter" idx="10"/>
          </p:nvPr>
        </p:nvSpPr>
        <p:spPr>
          <a:ln/>
        </p:spPr>
        <p:txBody>
          <a:bodyPr/>
          <a:lstStyle>
            <a:lvl1pPr>
              <a:defRPr/>
            </a:lvl1pPr>
          </a:lstStyle>
          <a:p>
            <a:fld id="{10EF5829-C780-8848-B634-79B436EDD76B}"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sldNum" sz="quarter" idx="10"/>
          </p:nvPr>
        </p:nvSpPr>
        <p:spPr>
          <a:ln/>
        </p:spPr>
        <p:txBody>
          <a:bodyPr/>
          <a:lstStyle>
            <a:lvl1pPr>
              <a:defRPr/>
            </a:lvl1pPr>
          </a:lstStyle>
          <a:p>
            <a:fld id="{CE5356A1-045D-3C41-85BD-86CC870B0CA3}"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sldNum" sz="quarter" idx="10"/>
          </p:nvPr>
        </p:nvSpPr>
        <p:spPr>
          <a:ln/>
        </p:spPr>
        <p:txBody>
          <a:bodyPr/>
          <a:lstStyle>
            <a:lvl1pPr>
              <a:defRPr/>
            </a:lvl1pPr>
          </a:lstStyle>
          <a:p>
            <a:fld id="{C1E9FD8E-CB12-0448-8011-10A8824405F3}"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sldNum" sz="quarter" idx="10"/>
          </p:nvPr>
        </p:nvSpPr>
        <p:spPr>
          <a:ln/>
        </p:spPr>
        <p:txBody>
          <a:bodyPr/>
          <a:lstStyle>
            <a:lvl1pPr>
              <a:defRPr/>
            </a:lvl1pPr>
          </a:lstStyle>
          <a:p>
            <a:fld id="{C7353123-70F7-F844-A1B5-B5051EB9244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431192FC-F588-BD43-8A19-5482893E9648}"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17E31385-1E90-854F-B7C1-B9C9B4D19137}"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5050" y="0"/>
            <a:ext cx="18097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2768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0EE79E55-73F8-B948-AC38-BAE0EB58D1D8}"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4D595A88-4F41-4147-97C6-D31D54224152}" type="slidenum">
              <a:rPr lang="en-US"/>
              <a:pPr/>
              <a:t>‹#›</a:t>
            </a:fld>
            <a:endParaRPr lang="en-US"/>
          </a:p>
        </p:txBody>
      </p:sp>
    </p:spTree>
    <p:extLst>
      <p:ext uri="{BB962C8B-B14F-4D97-AF65-F5344CB8AC3E}">
        <p14:creationId xmlns:p14="http://schemas.microsoft.com/office/powerpoint/2010/main" val="313239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a:defRPr sz="1200">
                <a:ea typeface="Arial" pitchFamily="-65" charset="0"/>
                <a:cs typeface="Arial" pitchFamily="-65" charset="0"/>
              </a:defRPr>
            </a:lvl1pPr>
          </a:lstStyle>
          <a:p>
            <a:fld id="{73E63A98-4574-D54E-ADBF-963175478641}" type="slidenum">
              <a:rPr lang="en-US"/>
              <a:pPr/>
              <a:t>‹#›</a:t>
            </a:fld>
            <a:endParaRPr lang="en-US"/>
          </a:p>
        </p:txBody>
      </p:sp>
    </p:spTree>
    <p:extLst>
      <p:ext uri="{BB962C8B-B14F-4D97-AF65-F5344CB8AC3E}">
        <p14:creationId xmlns:p14="http://schemas.microsoft.com/office/powerpoint/2010/main" val="106894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4232622-528F-3144-9B21-DD44E9ED7749}" type="slidenum">
              <a:rPr lang="en-US"/>
              <a:pPr/>
              <a:t>‹#›</a:t>
            </a:fld>
            <a:endParaRPr lang="en-US"/>
          </a:p>
        </p:txBody>
      </p:sp>
    </p:spTree>
    <p:extLst>
      <p:ext uri="{BB962C8B-B14F-4D97-AF65-F5344CB8AC3E}">
        <p14:creationId xmlns:p14="http://schemas.microsoft.com/office/powerpoint/2010/main" val="3437621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8C040D02-B306-954D-BBFE-7F1694EA8F34}" type="slidenum">
              <a:rPr lang="en-US"/>
              <a:pPr/>
              <a:t>‹#›</a:t>
            </a:fld>
            <a:endParaRPr lang="en-US"/>
          </a:p>
        </p:txBody>
      </p:sp>
    </p:spTree>
    <p:extLst>
      <p:ext uri="{BB962C8B-B14F-4D97-AF65-F5344CB8AC3E}">
        <p14:creationId xmlns:p14="http://schemas.microsoft.com/office/powerpoint/2010/main" val="4006261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D698DA11-AB10-4543-95B4-1E4EFD98611C}" type="slidenum">
              <a:rPr lang="en-US"/>
              <a:pPr/>
              <a:t>‹#›</a:t>
            </a:fld>
            <a:endParaRPr lang="en-US"/>
          </a:p>
        </p:txBody>
      </p:sp>
    </p:spTree>
    <p:extLst>
      <p:ext uri="{BB962C8B-B14F-4D97-AF65-F5344CB8AC3E}">
        <p14:creationId xmlns:p14="http://schemas.microsoft.com/office/powerpoint/2010/main" val="1255724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F7977223-EB01-8C4F-99AD-F94BDCB90CAB}" type="slidenum">
              <a:rPr lang="en-US"/>
              <a:pPr/>
              <a:t>‹#›</a:t>
            </a:fld>
            <a:endParaRPr lang="en-US"/>
          </a:p>
        </p:txBody>
      </p:sp>
    </p:spTree>
    <p:extLst>
      <p:ext uri="{BB962C8B-B14F-4D97-AF65-F5344CB8AC3E}">
        <p14:creationId xmlns:p14="http://schemas.microsoft.com/office/powerpoint/2010/main" val="2350907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C46CC620-72C9-4F49-AA36-D2700C836364}" type="slidenum">
              <a:rPr lang="en-US"/>
              <a:pPr/>
              <a:t>‹#›</a:t>
            </a:fld>
            <a:endParaRPr lang="en-US"/>
          </a:p>
        </p:txBody>
      </p:sp>
    </p:spTree>
    <p:extLst>
      <p:ext uri="{BB962C8B-B14F-4D97-AF65-F5344CB8AC3E}">
        <p14:creationId xmlns:p14="http://schemas.microsoft.com/office/powerpoint/2010/main" val="285614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E4AD556-9A5A-134B-856B-6E7710DA4878}" type="slidenum">
              <a:rPr lang="en-US"/>
              <a:pPr/>
              <a:t>‹#›</a:t>
            </a:fld>
            <a:endParaRPr lang="en-US"/>
          </a:p>
        </p:txBody>
      </p:sp>
    </p:spTree>
    <p:extLst>
      <p:ext uri="{BB962C8B-B14F-4D97-AF65-F5344CB8AC3E}">
        <p14:creationId xmlns:p14="http://schemas.microsoft.com/office/powerpoint/2010/main" val="2233730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87B56463-7A38-3F46-AD32-726C4D0FED3C}"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93EC683-53AD-F74E-9C39-F49BEBD3E2A4}" type="slidenum">
              <a:rPr lang="en-US"/>
              <a:pPr/>
              <a:t>‹#›</a:t>
            </a:fld>
            <a:endParaRPr lang="en-US"/>
          </a:p>
        </p:txBody>
      </p:sp>
    </p:spTree>
    <p:extLst>
      <p:ext uri="{BB962C8B-B14F-4D97-AF65-F5344CB8AC3E}">
        <p14:creationId xmlns:p14="http://schemas.microsoft.com/office/powerpoint/2010/main" val="2046839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C3FAE69-2C03-AB40-A573-2A5C2BD5C786}" type="slidenum">
              <a:rPr lang="en-US"/>
              <a:pPr/>
              <a:t>‹#›</a:t>
            </a:fld>
            <a:endParaRPr lang="en-US"/>
          </a:p>
        </p:txBody>
      </p:sp>
    </p:spTree>
    <p:extLst>
      <p:ext uri="{BB962C8B-B14F-4D97-AF65-F5344CB8AC3E}">
        <p14:creationId xmlns:p14="http://schemas.microsoft.com/office/powerpoint/2010/main" val="3611997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1981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91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5E6AD1D-F78E-2543-ACD8-3E35F370E7F2}" type="slidenum">
              <a:rPr lang="en-US"/>
              <a:pPr/>
              <a:t>‹#›</a:t>
            </a:fld>
            <a:endParaRPr lang="en-US"/>
          </a:p>
        </p:txBody>
      </p:sp>
    </p:spTree>
    <p:extLst>
      <p:ext uri="{BB962C8B-B14F-4D97-AF65-F5344CB8AC3E}">
        <p14:creationId xmlns:p14="http://schemas.microsoft.com/office/powerpoint/2010/main" val="3280643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600200"/>
            <a:ext cx="3810000" cy="4495800"/>
          </a:xfrm>
        </p:spPr>
        <p:txBody>
          <a:bodyPr/>
          <a:lstStyle/>
          <a:p>
            <a:pPr lvl="0"/>
            <a:endParaRPr lang="en-US" noProof="0" dirty="0"/>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30D1F49A-E7BC-1D4C-AEA5-1792B6DE2389}" type="slidenum">
              <a:rPr lang="en-US"/>
              <a:pPr/>
              <a:t>‹#›</a:t>
            </a:fld>
            <a:endParaRPr lang="en-US"/>
          </a:p>
        </p:txBody>
      </p:sp>
    </p:spTree>
    <p:extLst>
      <p:ext uri="{BB962C8B-B14F-4D97-AF65-F5344CB8AC3E}">
        <p14:creationId xmlns:p14="http://schemas.microsoft.com/office/powerpoint/2010/main" val="1102801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54FB3713-F5E5-204A-A061-DED0B54CB0B3}" type="slidenum">
              <a:rPr lang="en-US"/>
              <a:pPr/>
              <a:t>‹#›</a:t>
            </a:fld>
            <a:endParaRPr lang="en-US"/>
          </a:p>
        </p:txBody>
      </p:sp>
    </p:spTree>
    <p:extLst>
      <p:ext uri="{BB962C8B-B14F-4D97-AF65-F5344CB8AC3E}">
        <p14:creationId xmlns:p14="http://schemas.microsoft.com/office/powerpoint/2010/main" val="503799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A368431-D89C-F640-A4AB-F57BA1548EB2}" type="slidenum">
              <a:rPr lang="en-US"/>
              <a:pPr/>
              <a:t>‹#›</a:t>
            </a:fld>
            <a:endParaRPr lang="en-US"/>
          </a:p>
        </p:txBody>
      </p:sp>
    </p:spTree>
    <p:extLst>
      <p:ext uri="{BB962C8B-B14F-4D97-AF65-F5344CB8AC3E}">
        <p14:creationId xmlns:p14="http://schemas.microsoft.com/office/powerpoint/2010/main" val="937328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D273A879-51E6-1342-A531-7A5B14FBF868}" type="slidenum">
              <a:rPr lang="en-US"/>
              <a:pPr/>
              <a:t>‹#›</a:t>
            </a:fld>
            <a:endParaRPr lang="en-US"/>
          </a:p>
        </p:txBody>
      </p:sp>
    </p:spTree>
    <p:extLst>
      <p:ext uri="{BB962C8B-B14F-4D97-AF65-F5344CB8AC3E}">
        <p14:creationId xmlns:p14="http://schemas.microsoft.com/office/powerpoint/2010/main" val="575287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A23115F7-7C23-7847-A83B-5A1275CF6211}" type="slidenum">
              <a:rPr lang="en-US"/>
              <a:pPr/>
              <a:t>‹#›</a:t>
            </a:fld>
            <a:endParaRPr lang="en-US"/>
          </a:p>
        </p:txBody>
      </p:sp>
    </p:spTree>
    <p:extLst>
      <p:ext uri="{BB962C8B-B14F-4D97-AF65-F5344CB8AC3E}">
        <p14:creationId xmlns:p14="http://schemas.microsoft.com/office/powerpoint/2010/main" val="3878573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60B9C904-D160-A44A-AD17-188C7837D3E8}" type="slidenum">
              <a:rPr lang="en-US"/>
              <a:pPr/>
              <a:t>‹#›</a:t>
            </a:fld>
            <a:endParaRPr lang="en-US"/>
          </a:p>
        </p:txBody>
      </p:sp>
    </p:spTree>
    <p:extLst>
      <p:ext uri="{BB962C8B-B14F-4D97-AF65-F5344CB8AC3E}">
        <p14:creationId xmlns:p14="http://schemas.microsoft.com/office/powerpoint/2010/main" val="2564166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239000" cy="1143000"/>
          </a:xfrm>
        </p:spPr>
        <p:txBody>
          <a:bodyPr/>
          <a:lstStyle/>
          <a:p>
            <a:r>
              <a:rPr lang="en-US"/>
              <a:t>Click to edit Master title style</a:t>
            </a:r>
          </a:p>
        </p:txBody>
      </p:sp>
      <p:sp>
        <p:nvSpPr>
          <p:cNvPr id="3" name="Content Placeholder 2"/>
          <p:cNvSpPr>
            <a:spLocks noGrp="1"/>
          </p:cNvSpPr>
          <p:nvPr>
            <p:ph sz="quarter" idx="1"/>
          </p:nvPr>
        </p:nvSpPr>
        <p:spPr>
          <a:xfrm>
            <a:off x="83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8A163CCF-A911-4242-B0B2-7CDFEB4D4F6D}" type="slidenum">
              <a:rPr lang="en-US"/>
              <a:pPr/>
              <a:t>‹#›</a:t>
            </a:fld>
            <a:endParaRPr lang="en-US"/>
          </a:p>
        </p:txBody>
      </p:sp>
    </p:spTree>
    <p:extLst>
      <p:ext uri="{BB962C8B-B14F-4D97-AF65-F5344CB8AC3E}">
        <p14:creationId xmlns:p14="http://schemas.microsoft.com/office/powerpoint/2010/main" val="274418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49404"/>
            <a:ext cx="80010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38200" y="1535113"/>
            <a:ext cx="3659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8200" y="2174875"/>
            <a:ext cx="3659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006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006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sldNum" sz="quarter" idx="10"/>
          </p:nvPr>
        </p:nvSpPr>
        <p:spPr>
          <a:ln/>
        </p:spPr>
        <p:txBody>
          <a:bodyPr/>
          <a:lstStyle>
            <a:lvl1pPr>
              <a:defRPr/>
            </a:lvl1pPr>
          </a:lstStyle>
          <a:p>
            <a:fld id="{9431B73C-C74D-6A47-B2D2-6B2BCAB2BA6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lgn="ctr" eaLnBrk="0" hangingPunct="0">
              <a:defRPr dirty="0">
                <a:latin typeface="Arial" pitchFamily="-107" charset="0"/>
                <a:ea typeface="+mn-ea"/>
                <a:cs typeface="+mn-cs"/>
              </a:defRPr>
            </a:lvl1pPr>
          </a:lstStyle>
          <a:p>
            <a:pPr>
              <a:defRPr/>
            </a:pPr>
            <a:r>
              <a:rPr lang="en-US"/>
              <a:t>9/16/2014</a:t>
            </a: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10A7C66-E16C-6042-932E-B17BCF46A003}" type="slidenum">
              <a:rPr lang="en-US"/>
              <a:pPr/>
              <a:t>‹#›</a:t>
            </a:fld>
            <a:endParaRPr lang="en-US"/>
          </a:p>
        </p:txBody>
      </p:sp>
    </p:spTree>
    <p:extLst>
      <p:ext uri="{BB962C8B-B14F-4D97-AF65-F5344CB8AC3E}">
        <p14:creationId xmlns:p14="http://schemas.microsoft.com/office/powerpoint/2010/main" val="2030952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a:t>9/16/2014</a:t>
            </a: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F8BBDCD-CBBD-6B45-8756-E6D870880C95}" type="slidenum">
              <a:rPr lang="en-US"/>
              <a:pPr/>
              <a:t>‹#›</a:t>
            </a:fld>
            <a:endParaRPr lang="en-US"/>
          </a:p>
        </p:txBody>
      </p:sp>
    </p:spTree>
    <p:extLst>
      <p:ext uri="{BB962C8B-B14F-4D97-AF65-F5344CB8AC3E}">
        <p14:creationId xmlns:p14="http://schemas.microsoft.com/office/powerpoint/2010/main" val="298828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xfrm>
            <a:off x="8382000" y="6400800"/>
            <a:ext cx="762000" cy="304800"/>
          </a:xfrm>
          <a:ln/>
        </p:spPr>
        <p:txBody>
          <a:bodyPr/>
          <a:lstStyle>
            <a:lvl1pPr>
              <a:defRPr sz="1000"/>
            </a:lvl1pPr>
          </a:lstStyle>
          <a:p>
            <a:fld id="{C95E8845-3744-884C-ADA4-11F9F7D2981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50C14DD9-4640-DD49-A1E2-18807AB8C24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E52453AA-880A-1748-8B0D-1FC4178976F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4D66C28A-BECA-8D46-9A0D-5E2B6F8A354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99FF"/>
            </a:gs>
            <a:gs pos="100000">
              <a:srgbClr val="99CCFF"/>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90600" y="15240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8382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9844" name="Text Box 4"/>
          <p:cNvSpPr txBox="1">
            <a:spLocks noChangeArrowheads="1"/>
          </p:cNvSpPr>
          <p:nvPr userDrawn="1"/>
        </p:nvSpPr>
        <p:spPr bwMode="auto">
          <a:xfrm>
            <a:off x="2743200" y="6435918"/>
            <a:ext cx="3962400"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3399"/>
                </a:solidFill>
                <a:effectLst/>
                <a:uLnTx/>
                <a:uFillTx/>
                <a:latin typeface="Arial" pitchFamily="-65" charset="0"/>
                <a:ea typeface="ＭＳ Ｐゴシック" pitchFamily="-65" charset="-128"/>
              </a:rPr>
              <a:t>© 2016 California Department of Education. All rights reserved.</a:t>
            </a:r>
          </a:p>
        </p:txBody>
      </p:sp>
      <p:pic>
        <p:nvPicPr>
          <p:cNvPr id="12294" name="Picture 6" descr="Picture11"/>
          <p:cNvPicPr>
            <a:picLocks noChangeAspect="1" noChangeArrowheads="1"/>
          </p:cNvPicPr>
          <p:nvPr userDrawn="1"/>
        </p:nvPicPr>
        <p:blipFill>
          <a:blip r:embed="rId23">
            <a:grayscl/>
            <a:biLevel thresh="50000"/>
            <a:extLst>
              <a:ext uri="{28A0092B-C50C-407E-A947-70E740481C1C}">
                <a14:useLocalDpi xmlns:a14="http://schemas.microsoft.com/office/drawing/2010/main" val="0"/>
              </a:ext>
            </a:extLst>
          </a:blip>
          <a:srcRect/>
          <a:stretch>
            <a:fillRect/>
          </a:stretch>
        </p:blipFill>
        <p:spPr bwMode="auto">
          <a:xfrm>
            <a:off x="685800" y="5562600"/>
            <a:ext cx="1139825" cy="1069975"/>
          </a:xfrm>
          <a:prstGeom prst="rect">
            <a:avLst/>
          </a:prstGeom>
          <a:noFill/>
          <a:ln w="9525">
            <a:noFill/>
            <a:miter lim="800000"/>
            <a:headEnd/>
            <a:tailEnd/>
          </a:ln>
        </p:spPr>
      </p:pic>
      <p:grpSp>
        <p:nvGrpSpPr>
          <p:cNvPr id="12295" name="Group 7"/>
          <p:cNvGrpSpPr>
            <a:grpSpLocks/>
          </p:cNvGrpSpPr>
          <p:nvPr userDrawn="1"/>
        </p:nvGrpSpPr>
        <p:grpSpPr bwMode="auto">
          <a:xfrm>
            <a:off x="0" y="0"/>
            <a:ext cx="533400" cy="6858000"/>
            <a:chOff x="0" y="0"/>
            <a:chExt cx="336" cy="4320"/>
          </a:xfrm>
        </p:grpSpPr>
        <p:sp>
          <p:nvSpPr>
            <p:cNvPr id="1059848" name="Rectangle 8"/>
            <p:cNvSpPr>
              <a:spLocks noChangeArrowheads="1"/>
            </p:cNvSpPr>
            <p:nvPr userDrawn="1"/>
          </p:nvSpPr>
          <p:spPr bwMode="auto">
            <a:xfrm rot="5400000">
              <a:off x="-1128" y="2856"/>
              <a:ext cx="2592" cy="336"/>
            </a:xfrm>
            <a:prstGeom prst="rect">
              <a:avLst/>
            </a:prstGeom>
            <a:solidFill>
              <a:srgbClr val="000099"/>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a:t>
              </a:r>
              <a:r>
                <a:rPr lang="en-US" sz="2000" baseline="0" dirty="0">
                  <a:solidFill>
                    <a:srgbClr val="FFFFFF"/>
                  </a:solidFill>
                  <a:latin typeface="Arial" pitchFamily="-107" charset="0"/>
                  <a:ea typeface="+mn-ea"/>
                  <a:cs typeface="+mn-cs"/>
                </a:rPr>
                <a:t> Administrators</a:t>
              </a:r>
              <a:endParaRPr lang="en-US" sz="2000" dirty="0">
                <a:solidFill>
                  <a:srgbClr val="FFFFFF"/>
                </a:solidFill>
                <a:latin typeface="Arial" pitchFamily="-107" charset="0"/>
                <a:ea typeface="+mn-ea"/>
                <a:cs typeface="+mn-cs"/>
              </a:endParaRPr>
            </a:p>
          </p:txBody>
        </p:sp>
      </p:grpSp>
      <p:sp>
        <p:nvSpPr>
          <p:cNvPr id="1059850" name="Rectangle 10"/>
          <p:cNvSpPr>
            <a:spLocks noGrp="1" noChangeArrowheads="1"/>
          </p:cNvSpPr>
          <p:nvPr>
            <p:ph type="sldNum" sz="quarter" idx="4"/>
          </p:nvPr>
        </p:nvSpPr>
        <p:spPr bwMode="auto">
          <a:xfrm>
            <a:off x="8258978" y="6400800"/>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a:solidFill>
                  <a:srgbClr val="003399"/>
                </a:solidFill>
              </a:defRPr>
            </a:lvl1pPr>
          </a:lstStyle>
          <a:p>
            <a:fld id="{423B9340-54C6-3744-B90E-6B052E697F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27" r:id="rId1"/>
    <p:sldLayoutId id="2147484654"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 id="2147484638" r:id="rId13"/>
    <p:sldLayoutId id="2147484639" r:id="rId14"/>
    <p:sldLayoutId id="2147484640" r:id="rId15"/>
    <p:sldLayoutId id="2147484641" r:id="rId16"/>
    <p:sldLayoutId id="2147484642" r:id="rId17"/>
    <p:sldLayoutId id="2147484643" r:id="rId18"/>
    <p:sldLayoutId id="2147484655" r:id="rId19"/>
    <p:sldLayoutId id="2147484656" r:id="rId20"/>
    <p:sldLayoutId id="2147484657" r:id="rId21"/>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99FF"/>
            </a:gs>
            <a:gs pos="100000">
              <a:srgbClr val="99CCFF"/>
            </a:gs>
          </a:gsLst>
          <a:lin ang="5400000" scaled="1"/>
        </a:gra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838200" y="1600200"/>
            <a:ext cx="701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3940" name="Text Box 1028"/>
          <p:cNvSpPr txBox="1">
            <a:spLocks noChangeArrowheads="1"/>
          </p:cNvSpPr>
          <p:nvPr userDrawn="1"/>
        </p:nvSpPr>
        <p:spPr bwMode="auto">
          <a:xfrm>
            <a:off x="3200400" y="6248400"/>
            <a:ext cx="28194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sp>
        <p:nvSpPr>
          <p:cNvPr id="1063941" name="Text Box 1029"/>
          <p:cNvSpPr txBox="1">
            <a:spLocks noChangeArrowheads="1"/>
          </p:cNvSpPr>
          <p:nvPr userDrawn="1"/>
        </p:nvSpPr>
        <p:spPr bwMode="auto">
          <a:xfrm>
            <a:off x="1828800" y="6248400"/>
            <a:ext cx="5715000" cy="396875"/>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1000">
                <a:solidFill>
                  <a:srgbClr val="000099"/>
                </a:solidFill>
              </a:rPr>
              <a:t>Copyright © 2011 California Department of Education, Child Development Division with WestEd’s Center for Child and Family Studies, Desired Results T&amp;TA Project.</a:t>
            </a:r>
          </a:p>
        </p:txBody>
      </p:sp>
      <p:pic>
        <p:nvPicPr>
          <p:cNvPr id="13318" name="Picture 1030" descr="Picture11"/>
          <p:cNvPicPr>
            <a:picLocks noChangeAspect="1" noChangeArrowheads="1"/>
          </p:cNvPicPr>
          <p:nvPr userDrawn="1"/>
        </p:nvPicPr>
        <p:blipFill>
          <a:blip r:embed="rId12">
            <a:grayscl/>
            <a:biLevel thresh="50000"/>
            <a:extLst>
              <a:ext uri="{28A0092B-C50C-407E-A947-70E740481C1C}">
                <a14:useLocalDpi xmlns:a14="http://schemas.microsoft.com/office/drawing/2010/main" val="0"/>
              </a:ext>
            </a:extLst>
          </a:blip>
          <a:srcRect/>
          <a:stretch>
            <a:fillRect/>
          </a:stretch>
        </p:blipFill>
        <p:spPr bwMode="auto">
          <a:xfrm>
            <a:off x="7848600" y="152400"/>
            <a:ext cx="1139825" cy="1069975"/>
          </a:xfrm>
          <a:prstGeom prst="rect">
            <a:avLst/>
          </a:prstGeom>
          <a:noFill/>
          <a:ln w="9525">
            <a:noFill/>
            <a:miter lim="800000"/>
            <a:headEnd/>
            <a:tailEnd/>
          </a:ln>
        </p:spPr>
      </p:pic>
      <p:sp>
        <p:nvSpPr>
          <p:cNvPr id="1063943" name="Rectangle 1031"/>
          <p:cNvSpPr>
            <a:spLocks noGrp="1" noChangeArrowheads="1"/>
          </p:cNvSpPr>
          <p:nvPr>
            <p:ph type="sldNum" sz="quarter" idx="4"/>
          </p:nvPr>
        </p:nvSpPr>
        <p:spPr bwMode="auto">
          <a:xfrm>
            <a:off x="7924800" y="6245225"/>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pitchFamily="-65" charset="0"/>
              </a:defRPr>
            </a:lvl1pPr>
          </a:lstStyle>
          <a:p>
            <a:fld id="{0249966F-2C6D-5644-8E4C-F4C513358AE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Lst>
  <p:hf hdr="0" ftr="0" dt="0"/>
  <p:txStyles>
    <p:titleStyle>
      <a:lvl1pPr algn="ctr" rtl="0" eaLnBrk="0" fontAlgn="base" hangingPunct="0">
        <a:spcBef>
          <a:spcPct val="0"/>
        </a:spcBef>
        <a:spcAft>
          <a:spcPct val="0"/>
        </a:spcAft>
        <a:defRPr sz="40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2400" b="1">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99FF"/>
            </a:gs>
            <a:gs pos="100000">
              <a:srgbClr val="99CCFF"/>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90600" y="15240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8382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9844" name="Text Box 4"/>
          <p:cNvSpPr txBox="1">
            <a:spLocks noChangeArrowheads="1"/>
          </p:cNvSpPr>
          <p:nvPr userDrawn="1"/>
        </p:nvSpPr>
        <p:spPr bwMode="auto">
          <a:xfrm>
            <a:off x="3200400" y="6248400"/>
            <a:ext cx="28194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sp>
        <p:nvSpPr>
          <p:cNvPr id="1059845" name="Text Box 5"/>
          <p:cNvSpPr txBox="1">
            <a:spLocks noChangeArrowheads="1"/>
          </p:cNvSpPr>
          <p:nvPr userDrawn="1"/>
        </p:nvSpPr>
        <p:spPr bwMode="auto">
          <a:xfrm>
            <a:off x="1905000" y="6400800"/>
            <a:ext cx="5715000" cy="246063"/>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1000" dirty="0">
                <a:solidFill>
                  <a:srgbClr val="003399"/>
                </a:solidFill>
              </a:rPr>
              <a:t>Copyright © 2015 California Department of Education.</a:t>
            </a:r>
            <a:r>
              <a:rPr lang="en-US" sz="1000" baseline="0" dirty="0">
                <a:solidFill>
                  <a:srgbClr val="003399"/>
                </a:solidFill>
              </a:rPr>
              <a:t> </a:t>
            </a:r>
            <a:r>
              <a:rPr lang="en-US" sz="1000" dirty="0">
                <a:solidFill>
                  <a:srgbClr val="003399"/>
                </a:solidFill>
              </a:rPr>
              <a:t>All rights reserved.</a:t>
            </a:r>
          </a:p>
        </p:txBody>
      </p:sp>
      <p:pic>
        <p:nvPicPr>
          <p:cNvPr id="12294" name="Picture 6" descr="Picture11"/>
          <p:cNvPicPr>
            <a:picLocks noChangeAspect="1" noChangeArrowheads="1"/>
          </p:cNvPicPr>
          <p:nvPr userDrawn="1"/>
        </p:nvPicPr>
        <p:blipFill>
          <a:blip r:embed="rId22">
            <a:grayscl/>
            <a:biLevel thresh="50000"/>
            <a:extLst>
              <a:ext uri="{28A0092B-C50C-407E-A947-70E740481C1C}">
                <a14:useLocalDpi xmlns:a14="http://schemas.microsoft.com/office/drawing/2010/main" val="0"/>
              </a:ext>
            </a:extLst>
          </a:blip>
          <a:srcRect/>
          <a:stretch>
            <a:fillRect/>
          </a:stretch>
        </p:blipFill>
        <p:spPr bwMode="auto">
          <a:xfrm>
            <a:off x="685800" y="5562600"/>
            <a:ext cx="1139825" cy="1069975"/>
          </a:xfrm>
          <a:prstGeom prst="rect">
            <a:avLst/>
          </a:prstGeom>
          <a:noFill/>
          <a:ln w="9525">
            <a:noFill/>
            <a:miter lim="800000"/>
            <a:headEnd/>
            <a:tailEnd/>
          </a:ln>
        </p:spPr>
      </p:pic>
      <p:grpSp>
        <p:nvGrpSpPr>
          <p:cNvPr id="12295" name="Group 7"/>
          <p:cNvGrpSpPr>
            <a:grpSpLocks/>
          </p:cNvGrpSpPr>
          <p:nvPr userDrawn="1"/>
        </p:nvGrpSpPr>
        <p:grpSpPr bwMode="auto">
          <a:xfrm>
            <a:off x="0" y="0"/>
            <a:ext cx="533400" cy="6858000"/>
            <a:chOff x="0" y="0"/>
            <a:chExt cx="336" cy="4320"/>
          </a:xfrm>
        </p:grpSpPr>
        <p:sp>
          <p:nvSpPr>
            <p:cNvPr id="1059848" name="Rectangle 8"/>
            <p:cNvSpPr>
              <a:spLocks noChangeArrowheads="1"/>
            </p:cNvSpPr>
            <p:nvPr userDrawn="1"/>
          </p:nvSpPr>
          <p:spPr bwMode="auto">
            <a:xfrm rot="5400000">
              <a:off x="-1128" y="2856"/>
              <a:ext cx="2592" cy="336"/>
            </a:xfrm>
            <a:prstGeom prst="rect">
              <a:avLst/>
            </a:prstGeom>
            <a:solidFill>
              <a:srgbClr val="000099"/>
            </a:solidFill>
            <a:ln w="9525">
              <a:noFill/>
              <a:miter lim="800000"/>
              <a:headEnd/>
              <a:tailEnd/>
            </a:ln>
            <a:effectLst/>
          </p:spPr>
          <p:txBody>
            <a:bodyPr rot="10800000" wrap="none" anchor="ctr"/>
            <a:lstStyle/>
            <a:p>
              <a:pPr algn="ctr">
                <a:defRPr/>
              </a:pPr>
              <a:r>
                <a:rPr lang="en-US" sz="24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Desired Results</a:t>
              </a:r>
            </a:p>
          </p:txBody>
        </p:sp>
      </p:grpSp>
      <p:sp>
        <p:nvSpPr>
          <p:cNvPr id="1059850" name="Rectangle 10"/>
          <p:cNvSpPr>
            <a:spLocks noGrp="1" noChangeArrowheads="1"/>
          </p:cNvSpPr>
          <p:nvPr>
            <p:ph type="sldNum" sz="quarter" idx="4"/>
          </p:nvPr>
        </p:nvSpPr>
        <p:spPr bwMode="auto">
          <a:xfrm>
            <a:off x="8354209" y="6412473"/>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a:solidFill>
                  <a:srgbClr val="003399"/>
                </a:solidFill>
              </a:defRPr>
            </a:lvl1pPr>
          </a:lstStyle>
          <a:p>
            <a:fld id="{750E2B78-8D9E-CC4C-9947-96200E3F49AF}" type="slidenum">
              <a:rPr lang="en-US" smtClean="0"/>
              <a:pPr/>
              <a:t>‹#›</a:t>
            </a:fld>
            <a:endParaRPr lang="en-US" dirty="0"/>
          </a:p>
        </p:txBody>
      </p:sp>
    </p:spTree>
    <p:extLst>
      <p:ext uri="{BB962C8B-B14F-4D97-AF65-F5344CB8AC3E}">
        <p14:creationId xmlns:p14="http://schemas.microsoft.com/office/powerpoint/2010/main" val="3972342393"/>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674" r:id="rId16"/>
    <p:sldLayoutId id="2147484675" r:id="rId17"/>
    <p:sldLayoutId id="2147484676" r:id="rId18"/>
    <p:sldLayoutId id="2147484677" r:id="rId19"/>
    <p:sldLayoutId id="2147484678" r:id="rId20"/>
  </p:sldLayoutIdLst>
  <p:hf hdr="0" ftr="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1.png"/></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35.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openxmlformats.org/officeDocument/2006/relationships/hyperlink" Target="http://www.cde.ca.gov/sp/cd/re/cddpublications.as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cde.ca.gov/sp/cd/re/documents/itguidelines.pdf" TargetMode="External"/><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7.png"/></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40.tiff"/></Relationships>
</file>

<file path=ppt/slides/_rels/slide11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hyperlink" Target="http://www.desired/"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26.xml"/><Relationship Id="rId1" Type="http://schemas.openxmlformats.org/officeDocument/2006/relationships/slideLayout" Target="../slideLayouts/slideLayout6.xml"/><Relationship Id="rId5" Type="http://schemas.openxmlformats.org/officeDocument/2006/relationships/image" Target="../media/image148.emf"/><Relationship Id="rId4" Type="http://schemas.openxmlformats.org/officeDocument/2006/relationships/image" Target="../media/image147.emf"/></Relationships>
</file>

<file path=ppt/slides/_rels/slide127.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www.desiredresults.us/" TargetMode="External"/><Relationship Id="rId7" Type="http://schemas.openxmlformats.org/officeDocument/2006/relationships/image" Target="../media/image163.png"/><Relationship Id="rId2" Type="http://schemas.openxmlformats.org/officeDocument/2006/relationships/notesSlide" Target="../notesSlides/notesSlide138.xml"/><Relationship Id="rId1" Type="http://schemas.openxmlformats.org/officeDocument/2006/relationships/slideLayout" Target="../slideLayouts/slideLayout6.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14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1.xml"/><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jpeg"/></Relationships>
</file>

<file path=ppt/slides/_rels/slide1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76.emf"/><Relationship Id="rId4" Type="http://schemas.openxmlformats.org/officeDocument/2006/relationships/image" Target="../media/image175.emf"/></Relationships>
</file>

<file path=ppt/slides/_rels/slide14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252525252525255C%252525252525255Clocalhost%252525252525255CUsers%252525252525255Cjandavis%252525252525255CDesktop%252525252525255CJan%2525252525252520Trainings%252525252525255CWORK%2525252525252520stuff%252525252525255CHead%2525252525252520Start%2525252525252520training%252525252525252012-07-11-2%252525252525255CJeopardy_-_Think_Music.mp3" TargetMode="External"/><Relationship Id="rId1" Type="http://schemas.microsoft.com/office/2007/relationships/media" Target="%252525252525255C%252525252525255Clocalhost%252525252525255CUsers%252525252525255Cjandavis%252525252525255CDesktop%252525252525255CJan%2525252525252520Trainings%252525252525255CWORK%2525252525252520stuff%252525252525255CHead%2525252525252520Start%2525252525252520training%252525252525252012-07-11-2%252525252525255CJeopardy_-_Think_Music.mp3" TargetMode="Externa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hyperlink" Target="https://www.surveymonkey.com/r/sac10062015"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www.cde.ca.gov/sp/cd/re/psframework.asp"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childdevelopment.org/" TargetMode="External"/><Relationship Id="rId3" Type="http://schemas.openxmlformats.org/officeDocument/2006/relationships/hyperlink" Target="http://www.cpin.us" TargetMode="External"/><Relationship Id="rId7" Type="http://schemas.openxmlformats.org/officeDocument/2006/relationships/hyperlink" Target="http://www.desiredresults.us/resource_drdp.htm" TargetMode="External"/><Relationship Id="rId12" Type="http://schemas.openxmlformats.org/officeDocument/2006/relationships/image" Target="../media/image30.png"/><Relationship Id="rId2" Type="http://schemas.openxmlformats.org/officeDocument/2006/relationships/notesSlide" Target="../notesSlides/notesSlide17.xml"/><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www.ececompsat.org" TargetMode="External"/><Relationship Id="rId5" Type="http://schemas.openxmlformats.org/officeDocument/2006/relationships/hyperlink" Target="http://www.pitc.org/pub/pitc_docs/home.csp" TargetMode="External"/><Relationship Id="rId15" Type="http://schemas.openxmlformats.org/officeDocument/2006/relationships/hyperlink" Target="http://www.facultyinititative.wested.org"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s://calsac.org" TargetMode="External"/><Relationship Id="rId1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hyperlink" Target="http://allaboutyoungchildren.org/" TargetMode="External"/><Relationship Id="rId3" Type="http://schemas.openxmlformats.org/officeDocument/2006/relationships/hyperlink" Target="http://www.caearlychildhoodonline.org" TargetMode="External"/><Relationship Id="rId7" Type="http://schemas.openxmlformats.org/officeDocument/2006/relationships/hyperlink" Target="http://www.ecementor.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desiredresults.us" TargetMode="External"/><Relationship Id="rId5" Type="http://schemas.openxmlformats.org/officeDocument/2006/relationships/hyperlink" Target="humanservices.ucdavis.edu/defau" TargetMode="External"/><Relationship Id="rId4" Type="http://schemas.openxmlformats.org/officeDocument/2006/relationships/hyperlink" Target="http://www.desiredresults.us/dll/" TargetMode="External"/><Relationship Id="rId9" Type="http://schemas.openxmlformats.org/officeDocument/2006/relationships/hyperlink" Target="https://www.childdevelopment.org/cs/cdtc/print/htdocs/home.ht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notesSlide" Target="../notesSlides/notesSlide19.xml"/><Relationship Id="rId7" Type="http://schemas.openxmlformats.org/officeDocument/2006/relationships/image" Target="../media/image36.png"/><Relationship Id="rId12" Type="http://schemas.openxmlformats.org/officeDocument/2006/relationships/image" Target="../media/image40.tif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hyperlink" Target="http://www.cde.ca.gov/sp/cd/re/psframework.asp" TargetMode="External"/><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0.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hyperlink" Target="http://www.allaboutyoungchildren.org" TargetMode="External"/><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www.fpg.unc.edu/~ECERS/ecers_frame.html" TargetMode="External"/><Relationship Id="rId7" Type="http://schemas.openxmlformats.org/officeDocument/2006/relationships/hyperlink" Target="http://www.fpg.unc.edu/~ECERS/fccers_frame.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www.fpg.unc.edu/~ECERS/iters_frame.html"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http://www.fpg.unc.edu/~ECERS/sacers_frame.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40.tiff"/><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9.jpg"/></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cde.ca.gov/sp/cd/ci/progspeclist.asp"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cde.ca.gov/sp/cd/ci/progspeclist.asp"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wmf"/><Relationship Id="rId7"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wmf"/><Relationship Id="rId4" Type="http://schemas.openxmlformats.org/officeDocument/2006/relationships/image" Target="../media/image95.wmf"/></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image" Target="../media/image75.jpeg"/><Relationship Id="rId5" Type="http://schemas.openxmlformats.org/officeDocument/2006/relationships/image" Target="../media/image71.png"/><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2525252525255C%2525252525255Clocalhost%2525252525255CUsers%2525252525255Cjandavis%2525252525255CDesktop%2525252525255CJan%25252525252520Trainings%2525252525255CWORK%25252525252520stuff%2525252525255CHead%25252525252520Start%25252525252520training%2525252525252012-07-11-2%2525252525255CJeopardy_-_Think_Music.mp3" TargetMode="External"/><Relationship Id="rId1" Type="http://schemas.microsoft.com/office/2007/relationships/media" Target="%2525252525255C%2525252525255Clocalhost%2525252525255CUsers%2525252525255Cjandavis%2525252525255CDesktop%2525252525255CJan%25252525252520Trainings%2525252525255CWORK%25252525252520stuff%2525252525255CHead%25252525252520Start%25252525252520training%2525252525252012-07-11-2%2525252525255CJeopardy_-_Think_Music.mp3" TargetMode="Externa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2525252525255C%2525252525255Clocalhost%2525252525255CUsers%2525252525255Cjandavis%2525252525255CDesktop%2525252525255CJan%25252525252520Trainings%2525252525255CWORK%25252525252520stuff%2525252525255CHead%25252525252520Start%25252525252520training%2525252525252012-07-11-2%2525252525255CJeopardy_-_Think_Music.mp3" TargetMode="External"/><Relationship Id="rId1" Type="http://schemas.microsoft.com/office/2007/relationships/media" Target="%2525252525255C%2525252525255Clocalhost%2525252525255CUsers%2525252525255Cjandavis%2525252525255CDesktop%2525252525255CJan%25252525252520Trainings%2525252525255CWORK%25252525252520stuff%2525252525255CHead%25252525252520Start%25252525252520training%2525252525252012-07-11-2%2525252525255CJeopardy_-_Think_Music.mp3" TargetMode="Externa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2525252525255C%2525252525255Clocalhost%2525252525255CUsers%2525252525255Cjandavis%2525252525255CDesktop%2525252525255CJan%25252525252520Trainings%2525252525255CWORK%25252525252520stuff%2525252525255CHead%25252525252520Start%25252525252520training%2525252525252012-07-11-2%2525252525255CJeopardy_-_Think_Music.mp3" TargetMode="External"/><Relationship Id="rId1" Type="http://schemas.microsoft.com/office/2007/relationships/media" Target="%2525252525255C%2525252525255Clocalhost%2525252525255CUsers%2525252525255Cjandavis%2525252525255CDesktop%2525252525255CJan%25252525252520Trainings%2525252525255CWORK%25252525252520stuff%2525252525255CHead%25252525252520Start%25252525252520training%2525252525252012-07-11-2%2525252525255CJeopardy_-_Think_Music.mp3" TargetMode="Externa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11%2525252520Jeopardy%2525252520Music.mp3" TargetMode="External"/><Relationship Id="rId1" Type="http://schemas.microsoft.com/office/2007/relationships/media" Target="11%2525252520Jeopardy%2525252520Music.mp3" TargetMode="Externa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11%2525252520Jeopardy%2525252520Music.mp3" TargetMode="External"/><Relationship Id="rId1" Type="http://schemas.microsoft.com/office/2007/relationships/media" Target="11%2525252520Jeopardy%2525252520Music.mp3" TargetMode="External"/><Relationship Id="rId6" Type="http://schemas.openxmlformats.org/officeDocument/2006/relationships/image" Target="../media/image114.png"/><Relationship Id="rId5" Type="http://schemas.openxmlformats.org/officeDocument/2006/relationships/image" Target="../media/image112.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3.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3"/>
          <p:cNvSpPr txBox="1">
            <a:spLocks noChangeArrowheads="1"/>
          </p:cNvSpPr>
          <p:nvPr/>
        </p:nvSpPr>
        <p:spPr bwMode="auto">
          <a:xfrm>
            <a:off x="990600" y="152400"/>
            <a:ext cx="7772400" cy="1190625"/>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3600" b="1" dirty="0"/>
              <a:t>Desired Results </a:t>
            </a:r>
            <a:br>
              <a:rPr lang="en-US" sz="3600" b="1" dirty="0"/>
            </a:br>
            <a:r>
              <a:rPr lang="en-US" sz="3600" b="1" dirty="0"/>
              <a:t>for Children and Families</a:t>
            </a:r>
            <a:endParaRPr lang="en-US" sz="3600" dirty="0"/>
          </a:p>
        </p:txBody>
      </p:sp>
      <p:sp>
        <p:nvSpPr>
          <p:cNvPr id="38915" name="Rectangle 18"/>
          <p:cNvSpPr>
            <a:spLocks noGrp="1" noChangeArrowheads="1"/>
          </p:cNvSpPr>
          <p:nvPr>
            <p:ph type="title"/>
          </p:nvPr>
        </p:nvSpPr>
        <p:spPr/>
        <p:txBody>
          <a:bodyPr/>
          <a:lstStyle/>
          <a:p>
            <a:pPr eaLnBrk="1" hangingPunct="1"/>
            <a:br>
              <a:rPr lang="en-US" dirty="0">
                <a:ea typeface="ＭＳ Ｐゴシック" pitchFamily="-65" charset="-128"/>
              </a:rPr>
            </a:br>
            <a:endParaRPr lang="en-US" dirty="0">
              <a:ea typeface="ＭＳ Ｐゴシック" pitchFamily="-65" charset="-128"/>
            </a:endParaRPr>
          </a:p>
        </p:txBody>
      </p:sp>
      <p:pic>
        <p:nvPicPr>
          <p:cNvPr id="7" name="ClipArt Placeholder 6"/>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bwMode="auto">
          <a:xfrm>
            <a:off x="914400" y="1981200"/>
            <a:ext cx="3886200" cy="2911401"/>
          </a:xfrm>
          <a:prstGeom prst="rect">
            <a:avLst/>
          </a:prstGeom>
          <a:ln>
            <a:noFill/>
          </a:ln>
          <a:effectLst>
            <a:softEdge rad="112500"/>
          </a:effectLst>
        </p:spPr>
      </p:pic>
      <p:sp>
        <p:nvSpPr>
          <p:cNvPr id="38917" name="Rectangle 20"/>
          <p:cNvSpPr>
            <a:spLocks noGrp="1" noChangeArrowheads="1"/>
          </p:cNvSpPr>
          <p:nvPr>
            <p:ph sz="half" idx="2"/>
          </p:nvPr>
        </p:nvSpPr>
        <p:spPr/>
        <p:txBody>
          <a:bodyPr/>
          <a:lstStyle/>
          <a:p>
            <a:pPr marL="0" indent="0" algn="ctr" eaLnBrk="1" hangingPunct="1">
              <a:spcBef>
                <a:spcPct val="0"/>
              </a:spcBef>
              <a:buFontTx/>
              <a:buNone/>
            </a:pPr>
            <a:r>
              <a:rPr lang="en-US" sz="2800" dirty="0">
                <a:ea typeface="ＭＳ Ｐゴシック" pitchFamily="-65" charset="-128"/>
              </a:rPr>
              <a:t>A Project of the California Department of Education,</a:t>
            </a:r>
          </a:p>
          <a:p>
            <a:pPr marL="0" indent="0" algn="ctr" eaLnBrk="1" hangingPunct="1">
              <a:spcBef>
                <a:spcPct val="0"/>
              </a:spcBef>
              <a:buFontTx/>
              <a:buNone/>
            </a:pPr>
            <a:r>
              <a:rPr lang="en-US" sz="2800" dirty="0">
                <a:ea typeface="ＭＳ Ｐゴシック" pitchFamily="-65" charset="-128"/>
              </a:rPr>
              <a:t>Early Education &amp; Support Division</a:t>
            </a:r>
          </a:p>
          <a:p>
            <a:pPr marL="0" indent="0" algn="ctr" eaLnBrk="1" hangingPunct="1">
              <a:spcBef>
                <a:spcPts val="600"/>
              </a:spcBef>
              <a:buFontTx/>
              <a:buNone/>
            </a:pPr>
            <a:r>
              <a:rPr lang="en-US" sz="2400" dirty="0">
                <a:ea typeface="ＭＳ Ｐゴシック" pitchFamily="-65" charset="-128"/>
              </a:rPr>
              <a:t>with the  </a:t>
            </a:r>
          </a:p>
          <a:p>
            <a:pPr marL="0" indent="0" algn="ctr" eaLnBrk="1" hangingPunct="1">
              <a:spcBef>
                <a:spcPts val="600"/>
              </a:spcBef>
              <a:buFontTx/>
              <a:buNone/>
            </a:pPr>
            <a:r>
              <a:rPr lang="en-US" sz="2800" dirty="0">
                <a:ea typeface="ＭＳ Ｐゴシック" pitchFamily="-65" charset="-128"/>
              </a:rPr>
              <a:t>Desired Results Training &amp;Technical Assistance Project</a:t>
            </a:r>
          </a:p>
          <a:p>
            <a:pPr marL="0" indent="0" eaLnBrk="1" hangingPunct="1">
              <a:buFontTx/>
              <a:buNone/>
            </a:pPr>
            <a:endParaRPr lang="en-US" sz="2400" dirty="0">
              <a:ea typeface="ＭＳ Ｐゴシック" pitchFamily="-65" charset="-128"/>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Screen Shot 2014-01-05 at 5.52.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2362200" cy="2806700"/>
          </a:xfrm>
          <a:prstGeom prst="rect">
            <a:avLst/>
          </a:prstGeom>
          <a:noFill/>
          <a:ln w="9525">
            <a:noFill/>
            <a:miter lim="800000"/>
            <a:headEnd/>
            <a:tailEnd/>
          </a:ln>
        </p:spPr>
      </p:pic>
      <p:sp>
        <p:nvSpPr>
          <p:cNvPr id="45063" name="Rectangle 9"/>
          <p:cNvSpPr>
            <a:spLocks noGrp="1" noChangeArrowheads="1"/>
          </p:cNvSpPr>
          <p:nvPr>
            <p:ph type="title"/>
          </p:nvPr>
        </p:nvSpPr>
        <p:spPr>
          <a:noFill/>
        </p:spPr>
        <p:txBody>
          <a:bodyPr/>
          <a:lstStyle/>
          <a:p>
            <a:pPr eaLnBrk="1" hangingPunct="1"/>
            <a:r>
              <a:rPr lang="en-US" dirty="0">
                <a:ea typeface="Arial" pitchFamily="-65" charset="0"/>
                <a:cs typeface="Arial" pitchFamily="-65" charset="0"/>
              </a:rPr>
              <a:t>Learning Foundations</a:t>
            </a:r>
            <a:br>
              <a:rPr lang="en-US" dirty="0">
                <a:ea typeface="Arial" pitchFamily="-65" charset="0"/>
                <a:cs typeface="Arial" pitchFamily="-65" charset="0"/>
              </a:rPr>
            </a:br>
            <a:r>
              <a:rPr lang="en-US" sz="2400" dirty="0">
                <a:ea typeface="Arial" pitchFamily="-65" charset="0"/>
                <a:cs typeface="Arial" pitchFamily="-65" charset="0"/>
              </a:rPr>
              <a:t>What Children Know and Are Able to Do</a:t>
            </a:r>
          </a:p>
        </p:txBody>
      </p:sp>
      <p:pic>
        <p:nvPicPr>
          <p:cNvPr id="45059" name="Content Placeholder 4" descr="Screen Shot 2014-01-05 at 5.50.56 PM.p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24150" y="2118360"/>
            <a:ext cx="2400300" cy="3105150"/>
          </a:xfrm>
          <a:ln>
            <a:solidFill>
              <a:schemeClr val="accent1">
                <a:alpha val="58038"/>
              </a:schemeClr>
            </a:solidFill>
          </a:ln>
        </p:spPr>
      </p:pic>
      <p:pic>
        <p:nvPicPr>
          <p:cNvPr id="45060" name="Picture 5" descr="Screen Shot 2014-01-05 at 5.51.1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590800"/>
            <a:ext cx="2432050" cy="3105150"/>
          </a:xfrm>
          <a:prstGeom prst="rect">
            <a:avLst/>
          </a:prstGeom>
          <a:noFill/>
          <a:ln w="9525">
            <a:solidFill>
              <a:schemeClr val="accent1">
                <a:alpha val="58038"/>
              </a:schemeClr>
            </a:solidFill>
            <a:miter lim="800000"/>
            <a:headEnd/>
            <a:tailEnd/>
          </a:ln>
        </p:spPr>
      </p:pic>
      <p:pic>
        <p:nvPicPr>
          <p:cNvPr id="45061" name="Picture 6" descr="Screen Shot 2014-01-05 at 5.51.48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971800"/>
            <a:ext cx="2432050" cy="3105150"/>
          </a:xfrm>
          <a:prstGeom prst="rect">
            <a:avLst/>
          </a:prstGeom>
          <a:noFill/>
          <a:ln w="9525">
            <a:solidFill>
              <a:schemeClr val="accent1">
                <a:alpha val="58038"/>
              </a:schemeClr>
            </a:solidFill>
            <a:miter lim="800000"/>
            <a:headEnd/>
            <a:tailEnd/>
          </a:ln>
        </p:spPr>
      </p:pic>
      <p:sp>
        <p:nvSpPr>
          <p:cNvPr id="45062" name="TextBox 10"/>
          <p:cNvSpPr txBox="1">
            <a:spLocks noChangeArrowheads="1"/>
          </p:cNvSpPr>
          <p:nvPr/>
        </p:nvSpPr>
        <p:spPr bwMode="auto">
          <a:xfrm>
            <a:off x="3759200" y="685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13" name="10-Point Star 12"/>
          <p:cNvSpPr/>
          <p:nvPr/>
        </p:nvSpPr>
        <p:spPr bwMode="auto">
          <a:xfrm>
            <a:off x="685800" y="4343400"/>
            <a:ext cx="1219200" cy="11430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400" dirty="0">
                <a:latin typeface="Arial" pitchFamily="-109" charset="0"/>
                <a:ea typeface="+mn-ea"/>
                <a:cs typeface="+mn-cs"/>
              </a:rPr>
              <a:t>CECO modules</a:t>
            </a:r>
          </a:p>
        </p:txBody>
      </p:sp>
      <p:sp>
        <p:nvSpPr>
          <p:cNvPr id="16" name="10-Point Star 15"/>
          <p:cNvSpPr/>
          <p:nvPr/>
        </p:nvSpPr>
        <p:spPr bwMode="auto">
          <a:xfrm>
            <a:off x="7315200" y="1371600"/>
            <a:ext cx="1203325" cy="12192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400" dirty="0">
                <a:latin typeface="Arial" pitchFamily="-111" charset="0"/>
                <a:ea typeface="+mn-ea"/>
                <a:cs typeface="+mn-cs"/>
              </a:rPr>
              <a:t>CPIN </a:t>
            </a:r>
          </a:p>
          <a:p>
            <a:pPr algn="ctr">
              <a:defRPr/>
            </a:pPr>
            <a:r>
              <a:rPr lang="en-US" sz="1400" dirty="0">
                <a:latin typeface="Arial" pitchFamily="-111" charset="0"/>
                <a:ea typeface="+mn-ea"/>
                <a:cs typeface="+mn-cs"/>
              </a:rPr>
              <a:t>offers training</a:t>
            </a:r>
          </a:p>
          <a:p>
            <a:pPr algn="ctr">
              <a:defRPr/>
            </a:pPr>
            <a:endParaRPr lang="en-US" sz="1400" dirty="0">
              <a:latin typeface="Arial" pitchFamily="-111" charset="0"/>
              <a:ea typeface="+mn-ea"/>
              <a:cs typeface="+mn-cs"/>
            </a:endParaRPr>
          </a:p>
          <a:p>
            <a:pPr algn="ctr">
              <a:defRPr/>
            </a:pPr>
            <a:r>
              <a:rPr lang="en-US" sz="1400" dirty="0">
                <a:latin typeface="Arial" pitchFamily="-111" charset="0"/>
                <a:ea typeface="+mn-ea"/>
                <a:cs typeface="+mn-cs"/>
              </a:rPr>
              <a:t> </a:t>
            </a:r>
          </a:p>
        </p:txBody>
      </p:sp>
      <p:sp>
        <p:nvSpPr>
          <p:cNvPr id="2" name="Slide Number Placeholder 1"/>
          <p:cNvSpPr>
            <a:spLocks noGrp="1"/>
          </p:cNvSpPr>
          <p:nvPr>
            <p:ph type="sldNum" sz="quarter" idx="10"/>
          </p:nvPr>
        </p:nvSpPr>
        <p:spPr/>
        <p:txBody>
          <a:bodyPr/>
          <a:lstStyle/>
          <a:p>
            <a:fld id="{6A1F9AFB-234C-5045-8AD8-038AC2FCD542}" type="slidenum">
              <a:rPr lang="en-US" smtClean="0"/>
              <a:pPr/>
              <a:t>10</a:t>
            </a:fld>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7200000" s="0" l="0"/>
                                      </p:by>
                                    </p:animClr>
                                    <p:animClr clrSpc="hsl" dir="cw">
                                      <p:cBhvr>
                                        <p:cTn id="7" dur="500" fill="hold"/>
                                        <p:tgtEl>
                                          <p:spTgt spid="13"/>
                                        </p:tgtEl>
                                        <p:attrNameLst>
                                          <p:attrName>fillcolor</p:attrName>
                                        </p:attrNameLst>
                                      </p:cBhvr>
                                      <p:by>
                                        <p:hsl h="7200000" s="0" l="0"/>
                                      </p:by>
                                    </p:animClr>
                                    <p:animClr clrSpc="hsl" dir="cw">
                                      <p:cBhvr>
                                        <p:cTn id="8" dur="500" fill="hold"/>
                                        <p:tgtEl>
                                          <p:spTgt spid="13"/>
                                        </p:tgtEl>
                                        <p:attrNameLst>
                                          <p:attrName>stroke.color</p:attrName>
                                        </p:attrNameLst>
                                      </p:cBhvr>
                                      <p:by>
                                        <p:hsl h="7200000" s="0" l="0"/>
                                      </p:by>
                                    </p:animClr>
                                    <p:set>
                                      <p:cBhvr>
                                        <p:cTn id="9" dur="500" fill="hold"/>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7200000" s="0" l="0"/>
                                      </p:by>
                                    </p:animClr>
                                    <p:animClr clrSpc="hsl" dir="cw">
                                      <p:cBhvr>
                                        <p:cTn id="14" dur="500" fill="hold"/>
                                        <p:tgtEl>
                                          <p:spTgt spid="16"/>
                                        </p:tgtEl>
                                        <p:attrNameLst>
                                          <p:attrName>fillcolor</p:attrName>
                                        </p:attrNameLst>
                                      </p:cBhvr>
                                      <p:by>
                                        <p:hsl h="7200000" s="0" l="0"/>
                                      </p:by>
                                    </p:animClr>
                                    <p:animClr clrSpc="hsl" dir="cw">
                                      <p:cBhvr>
                                        <p:cTn id="15" dur="500" fill="hold"/>
                                        <p:tgtEl>
                                          <p:spTgt spid="16"/>
                                        </p:tgtEl>
                                        <p:attrNameLst>
                                          <p:attrName>stroke.color</p:attrName>
                                        </p:attrNameLst>
                                      </p:cBhvr>
                                      <p:by>
                                        <p:hsl h="7200000" s="0" l="0"/>
                                      </p:by>
                                    </p:animClr>
                                    <p:set>
                                      <p:cBhvr>
                                        <p:cTn id="16"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066800" y="304800"/>
            <a:ext cx="7239000" cy="1143000"/>
          </a:xfrm>
        </p:spPr>
        <p:txBody>
          <a:bodyPr/>
          <a:lstStyle/>
          <a:p>
            <a:pPr eaLnBrk="1" hangingPunct="1"/>
            <a:r>
              <a:rPr lang="en-US" sz="3600" dirty="0">
                <a:ea typeface="ＭＳ Ｐゴシック" pitchFamily="-65" charset="-128"/>
              </a:rPr>
              <a:t>How do children demonstrate a developmental level is mastered?</a:t>
            </a:r>
          </a:p>
        </p:txBody>
      </p:sp>
      <p:sp>
        <p:nvSpPr>
          <p:cNvPr id="126979" name="Rectangle 3"/>
          <p:cNvSpPr>
            <a:spLocks noGrp="1" noChangeArrowheads="1"/>
          </p:cNvSpPr>
          <p:nvPr>
            <p:ph idx="1"/>
          </p:nvPr>
        </p:nvSpPr>
        <p:spPr>
          <a:xfrm>
            <a:off x="838200" y="1905000"/>
            <a:ext cx="7772400" cy="4191000"/>
          </a:xfrm>
        </p:spPr>
        <p:txBody>
          <a:bodyPr/>
          <a:lstStyle/>
          <a:p>
            <a:pPr marL="0" indent="0" defTabSz="115888" eaLnBrk="1" hangingPunct="1">
              <a:spcBef>
                <a:spcPct val="0"/>
              </a:spcBef>
              <a:buFontTx/>
              <a:buNone/>
              <a:tabLst>
                <a:tab pos="623888" algn="l"/>
                <a:tab pos="914400" algn="l"/>
              </a:tabLst>
            </a:pPr>
            <a:r>
              <a:rPr lang="en-US" sz="2800" dirty="0">
                <a:ea typeface="ＭＳ Ｐゴシック" pitchFamily="-65" charset="-128"/>
              </a:rPr>
              <a:t>A developmental level is mastered when the child typically demonstrates the behavior(s)</a:t>
            </a:r>
            <a:endParaRPr lang="en-US" dirty="0">
              <a:ea typeface="ＭＳ Ｐゴシック" pitchFamily="-65" charset="-128"/>
            </a:endParaRPr>
          </a:p>
          <a:p>
            <a:pPr marL="973138" defTabSz="115888" eaLnBrk="1" hangingPunct="1">
              <a:lnSpc>
                <a:spcPct val="160000"/>
              </a:lnSpc>
              <a:buFont typeface="Wingdings" pitchFamily="-65" charset="2"/>
              <a:buChar char="ü"/>
              <a:tabLst>
                <a:tab pos="623888" algn="l"/>
                <a:tab pos="914400" algn="l"/>
              </a:tabLst>
            </a:pPr>
            <a:r>
              <a:rPr lang="en-US" sz="2800" dirty="0">
                <a:ea typeface="ＭＳ Ｐゴシック" pitchFamily="-65" charset="-128"/>
              </a:rPr>
              <a:t>Consistently over time</a:t>
            </a:r>
          </a:p>
          <a:p>
            <a:pPr marL="973138" defTabSz="115888" eaLnBrk="1" hangingPunct="1">
              <a:buFont typeface="Wingdings" pitchFamily="-65" charset="2"/>
              <a:buChar char="ü"/>
              <a:tabLst>
                <a:tab pos="623888" algn="l"/>
                <a:tab pos="914400" algn="l"/>
              </a:tabLst>
            </a:pPr>
            <a:r>
              <a:rPr lang="en-US" sz="2800" dirty="0">
                <a:ea typeface="ＭＳ Ｐゴシック" pitchFamily="-65" charset="-128"/>
              </a:rPr>
              <a:t>In different situations or settings</a:t>
            </a:r>
            <a:endParaRPr lang="en-US" sz="24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100</a:t>
            </a:fld>
            <a:endParaRPr lang="en-US"/>
          </a:p>
        </p:txBody>
      </p:sp>
    </p:spTree>
    <p:extLst>
      <p:ext uri="{BB962C8B-B14F-4D97-AF65-F5344CB8AC3E}">
        <p14:creationId xmlns:p14="http://schemas.microsoft.com/office/powerpoint/2010/main" val="16222122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Screen Shot 2015-08-11 at 5.42.2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447800" y="1524000"/>
            <a:ext cx="6265030" cy="4710125"/>
          </a:xfrm>
        </p:spPr>
      </p:pic>
      <p:sp>
        <p:nvSpPr>
          <p:cNvPr id="2" name="Title 1"/>
          <p:cNvSpPr>
            <a:spLocks noGrp="1"/>
          </p:cNvSpPr>
          <p:nvPr>
            <p:ph type="title"/>
          </p:nvPr>
        </p:nvSpPr>
        <p:spPr>
          <a:xfrm>
            <a:off x="685800" y="609600"/>
            <a:ext cx="7772400" cy="769441"/>
          </a:xfrm>
        </p:spPr>
        <p:txBody>
          <a:bodyPr/>
          <a:lstStyle/>
          <a:p>
            <a:r>
              <a:rPr lang="en-US" sz="2800" dirty="0"/>
              <a:t>Based on observations, fill-in </a:t>
            </a:r>
            <a:r>
              <a:rPr lang="en-US" sz="2800" b="1" u="sng" dirty="0"/>
              <a:t>one</a:t>
            </a:r>
            <a:r>
              <a:rPr lang="en-US" sz="2800" dirty="0"/>
              <a:t> bubble that best describes the child’s highest developmental level mastered</a:t>
            </a:r>
            <a:br>
              <a:rPr lang="en-US" sz="2800" dirty="0"/>
            </a:br>
            <a:r>
              <a:rPr lang="en-US" sz="2800" dirty="0"/>
              <a:t>    </a:t>
            </a:r>
          </a:p>
        </p:txBody>
      </p:sp>
      <p:sp>
        <p:nvSpPr>
          <p:cNvPr id="11" name="AutoShape 22"/>
          <p:cNvSpPr>
            <a:spLocks noChangeArrowheads="1"/>
          </p:cNvSpPr>
          <p:nvPr/>
        </p:nvSpPr>
        <p:spPr bwMode="auto">
          <a:xfrm rot="10800000" flipV="1">
            <a:off x="7543800" y="2133600"/>
            <a:ext cx="1447800" cy="685800"/>
          </a:xfrm>
          <a:prstGeom prst="rightArrow">
            <a:avLst>
              <a:gd name="adj1" fmla="val 50000"/>
              <a:gd name="adj2" fmla="val 30556"/>
            </a:avLst>
          </a:prstGeom>
          <a:solidFill>
            <a:srgbClr val="FFFF99"/>
          </a:solidFill>
          <a:ln w="9525">
            <a:solidFill>
              <a:schemeClr val="tx1"/>
            </a:solidFill>
            <a:miter lim="800000"/>
            <a:headEnd/>
            <a:tailEnd/>
          </a:ln>
        </p:spPr>
        <p:txBody>
          <a:bodyPr wrap="none" anchor="ctr"/>
          <a:lstStyle/>
          <a:p>
            <a:endParaRPr lang="en-US"/>
          </a:p>
        </p:txBody>
      </p:sp>
      <p:sp>
        <p:nvSpPr>
          <p:cNvPr id="9" name="Oval 8"/>
          <p:cNvSpPr/>
          <p:nvPr/>
        </p:nvSpPr>
        <p:spPr>
          <a:xfrm flipH="1" flipV="1">
            <a:off x="6400800" y="2438400"/>
            <a:ext cx="152399" cy="761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6A1F9AFB-234C-5045-8AD8-038AC2FCD542}" type="slidenum">
              <a:rPr lang="en-US" smtClean="0"/>
              <a:pPr/>
              <a:t>101</a:t>
            </a:fld>
            <a:endParaRPr lang="en-US"/>
          </a:p>
        </p:txBody>
      </p:sp>
    </p:spTree>
    <p:extLst>
      <p:ext uri="{BB962C8B-B14F-4D97-AF65-F5344CB8AC3E}">
        <p14:creationId xmlns:p14="http://schemas.microsoft.com/office/powerpoint/2010/main" val="21486851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7772400" cy="4495800"/>
          </a:xfrm>
        </p:spPr>
        <p:txBody>
          <a:bodyPr/>
          <a:lstStyle/>
          <a:p>
            <a:pPr marL="0" indent="0">
              <a:buNone/>
            </a:pPr>
            <a:r>
              <a:rPr lang="en-US" dirty="0"/>
              <a:t>After marking the developmental level mastered, ask “Is the child emerging to the next level by demonstrating  behaviors from the next developmental level, but are not yet typical or consistent? If so…</a:t>
            </a:r>
          </a:p>
        </p:txBody>
      </p:sp>
      <p:pic>
        <p:nvPicPr>
          <p:cNvPr id="5" name="Content Placeholder 4" descr="DSCN38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96000" y="3124200"/>
            <a:ext cx="2841356"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lide Number Placeholder 5"/>
          <p:cNvSpPr>
            <a:spLocks noGrp="1"/>
          </p:cNvSpPr>
          <p:nvPr>
            <p:ph type="sldNum" sz="quarter" idx="10"/>
          </p:nvPr>
        </p:nvSpPr>
        <p:spPr/>
        <p:txBody>
          <a:bodyPr/>
          <a:lstStyle/>
          <a:p>
            <a:fld id="{6A1F9AFB-234C-5045-8AD8-038AC2FCD542}" type="slidenum">
              <a:rPr lang="en-US" smtClean="0"/>
              <a:pPr/>
              <a:t>102</a:t>
            </a:fld>
            <a:endParaRPr lang="en-US"/>
          </a:p>
        </p:txBody>
      </p:sp>
    </p:spTree>
    <p:extLst>
      <p:ext uri="{BB962C8B-B14F-4D97-AF65-F5344CB8AC3E}">
        <p14:creationId xmlns:p14="http://schemas.microsoft.com/office/powerpoint/2010/main" val="492627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Emerging</a:t>
            </a:r>
          </a:p>
        </p:txBody>
      </p:sp>
      <p:pic>
        <p:nvPicPr>
          <p:cNvPr id="8" name="Content Placeholder 4" descr="Screen Shot 2015-08-11 at 5.42.25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736645" y="1600200"/>
            <a:ext cx="5975510" cy="4495800"/>
          </a:xfrm>
        </p:spPr>
      </p:pic>
      <p:sp>
        <p:nvSpPr>
          <p:cNvPr id="11" name="AutoShape 22"/>
          <p:cNvSpPr>
            <a:spLocks noChangeArrowheads="1"/>
          </p:cNvSpPr>
          <p:nvPr/>
        </p:nvSpPr>
        <p:spPr bwMode="auto">
          <a:xfrm rot="5400000" flipV="1">
            <a:off x="5791200" y="990600"/>
            <a:ext cx="1447800" cy="685800"/>
          </a:xfrm>
          <a:prstGeom prst="rightArrow">
            <a:avLst>
              <a:gd name="adj1" fmla="val 50000"/>
              <a:gd name="adj2" fmla="val 30556"/>
            </a:avLst>
          </a:prstGeom>
          <a:solidFill>
            <a:srgbClr val="FFFF00"/>
          </a:solidFill>
          <a:ln w="9525">
            <a:solidFill>
              <a:schemeClr val="tx1"/>
            </a:solidFill>
            <a:miter lim="800000"/>
            <a:headEnd/>
            <a:tailEnd/>
          </a:ln>
        </p:spPr>
        <p:txBody>
          <a:bodyPr wrap="none" anchor="ctr"/>
          <a:lstStyle/>
          <a:p>
            <a:endParaRPr lang="en-US"/>
          </a:p>
        </p:txBody>
      </p:sp>
      <p:sp>
        <p:nvSpPr>
          <p:cNvPr id="12" name="Left Arrow 11"/>
          <p:cNvSpPr/>
          <p:nvPr/>
        </p:nvSpPr>
        <p:spPr>
          <a:xfrm flipV="1">
            <a:off x="4267200" y="5562600"/>
            <a:ext cx="1130808" cy="152400"/>
          </a:xfrm>
          <a:prstGeom prst="leftArrow">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Oval 8"/>
          <p:cNvSpPr/>
          <p:nvPr/>
        </p:nvSpPr>
        <p:spPr>
          <a:xfrm flipH="1" flipV="1">
            <a:off x="6400800" y="2438400"/>
            <a:ext cx="152399" cy="761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6A1F9AFB-234C-5045-8AD8-038AC2FCD542}" type="slidenum">
              <a:rPr lang="en-US" smtClean="0"/>
              <a:pPr/>
              <a:t>103</a:t>
            </a:fld>
            <a:endParaRPr lang="en-US"/>
          </a:p>
        </p:txBody>
      </p:sp>
    </p:spTree>
    <p:extLst>
      <p:ext uri="{BB962C8B-B14F-4D97-AF65-F5344CB8AC3E}">
        <p14:creationId xmlns:p14="http://schemas.microsoft.com/office/powerpoint/2010/main" val="22193048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239000" cy="1143000"/>
          </a:xfrm>
        </p:spPr>
        <p:txBody>
          <a:bodyPr/>
          <a:lstStyle/>
          <a:p>
            <a:r>
              <a:rPr lang="en-US" sz="4000" dirty="0"/>
              <a:t>Not Yet at the Earliest </a:t>
            </a:r>
            <a:br>
              <a:rPr lang="en-US" sz="4000" dirty="0"/>
            </a:br>
            <a:r>
              <a:rPr lang="en-US" sz="4000" dirty="0"/>
              <a:t>Developmental Level </a:t>
            </a:r>
          </a:p>
        </p:txBody>
      </p:sp>
      <p:pic>
        <p:nvPicPr>
          <p:cNvPr id="14" name="Content Placeholder 4" descr="Screen Shot 2015-08-11 at 5.42.25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644907" y="1600200"/>
            <a:ext cx="6158985" cy="4495800"/>
          </a:xfrm>
        </p:spPr>
      </p:pic>
      <p:sp>
        <p:nvSpPr>
          <p:cNvPr id="11" name="Left Arrow 10"/>
          <p:cNvSpPr/>
          <p:nvPr/>
        </p:nvSpPr>
        <p:spPr>
          <a:xfrm>
            <a:off x="4114800" y="5486400"/>
            <a:ext cx="1511808" cy="228600"/>
          </a:xfrm>
          <a:prstGeom prst="leftArrow">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6A1F9AFB-234C-5045-8AD8-038AC2FCD542}" type="slidenum">
              <a:rPr lang="en-US" smtClean="0"/>
              <a:pPr/>
              <a:t>104</a:t>
            </a:fld>
            <a:endParaRPr lang="en-US"/>
          </a:p>
        </p:txBody>
      </p:sp>
    </p:spTree>
    <p:extLst>
      <p:ext uri="{BB962C8B-B14F-4D97-AF65-F5344CB8AC3E}">
        <p14:creationId xmlns:p14="http://schemas.microsoft.com/office/powerpoint/2010/main" val="345872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1" nodeType="click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6"/>
          <p:cNvSpPr>
            <a:spLocks noGrp="1" noChangeArrowheads="1"/>
          </p:cNvSpPr>
          <p:nvPr>
            <p:ph type="title"/>
          </p:nvPr>
        </p:nvSpPr>
        <p:spPr/>
        <p:txBody>
          <a:bodyPr/>
          <a:lstStyle/>
          <a:p>
            <a:pPr eaLnBrk="1" hangingPunct="1"/>
            <a:r>
              <a:rPr lang="en-US" sz="4000"/>
              <a:t> Unable to Rate</a:t>
            </a:r>
          </a:p>
        </p:txBody>
      </p:sp>
      <p:pic>
        <p:nvPicPr>
          <p:cNvPr id="5" name="Content Placeholder 4" descr="Screen Shot 2015-08-11 at 5.42.25 PM.png"/>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1663773" y="1600200"/>
            <a:ext cx="6121253" cy="4495800"/>
          </a:xfrm>
        </p:spPr>
      </p:pic>
      <p:sp>
        <p:nvSpPr>
          <p:cNvPr id="13" name="Left Arrow 12"/>
          <p:cNvSpPr/>
          <p:nvPr/>
        </p:nvSpPr>
        <p:spPr>
          <a:xfrm>
            <a:off x="4006595" y="5638800"/>
            <a:ext cx="1435608" cy="228600"/>
          </a:xfrm>
          <a:prstGeom prst="leftArrow">
            <a:avLst>
              <a:gd name="adj1" fmla="val 50000"/>
              <a:gd name="adj2" fmla="val 50000"/>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A1F9AFB-234C-5045-8AD8-038AC2FCD542}" type="slidenum">
              <a:rPr lang="en-US" smtClean="0"/>
              <a:pPr/>
              <a:t>105</a:t>
            </a:fld>
            <a:endParaRPr lang="en-US"/>
          </a:p>
        </p:txBody>
      </p:sp>
    </p:spTree>
    <p:custDataLst>
      <p:tags r:id="rId1"/>
    </p:custDataLst>
    <p:extLst>
      <p:ext uri="{BB962C8B-B14F-4D97-AF65-F5344CB8AC3E}">
        <p14:creationId xmlns:p14="http://schemas.microsoft.com/office/powerpoint/2010/main" val="41557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Conditional Measures </a:t>
            </a:r>
          </a:p>
        </p:txBody>
      </p:sp>
      <p:pic>
        <p:nvPicPr>
          <p:cNvPr id="6" name="Content Placeholder 5" descr="Screen Shot 2015-08-11 at 6.04.39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806128" y="1600200"/>
            <a:ext cx="5836544" cy="4495800"/>
          </a:xfrm>
          <a:solidFill>
            <a:srgbClr val="FFFF00"/>
          </a:solidFill>
          <a:ln>
            <a:solidFill>
              <a:schemeClr val="tx2"/>
            </a:solidFill>
          </a:ln>
        </p:spPr>
      </p:pic>
      <p:sp>
        <p:nvSpPr>
          <p:cNvPr id="7" name="Left Arrow 6"/>
          <p:cNvSpPr/>
          <p:nvPr/>
        </p:nvSpPr>
        <p:spPr>
          <a:xfrm>
            <a:off x="7696200" y="1600200"/>
            <a:ext cx="1371600" cy="304800"/>
          </a:xfrm>
          <a:prstGeom prst="leftArrow">
            <a:avLst>
              <a:gd name="adj1" fmla="val 64123"/>
              <a:gd name="adj2" fmla="val 50000"/>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bwMode="auto">
          <a:xfrm>
            <a:off x="6248400" y="1447800"/>
            <a:ext cx="1447800" cy="914400"/>
          </a:xfrm>
          <a:prstGeom prst="ellipse">
            <a:avLst/>
          </a:prstGeom>
          <a:noFill/>
          <a:ln w="38100" cap="flat" cmpd="sng" algn="ctr">
            <a:solidFill>
              <a:srgbClr val="FFC72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chemeClr val="tx1"/>
              </a:solidFill>
              <a:effectLst/>
              <a:latin typeface="Arial" pitchFamily="-109" charset="0"/>
            </a:endParaRPr>
          </a:p>
        </p:txBody>
      </p:sp>
      <p:sp>
        <p:nvSpPr>
          <p:cNvPr id="5" name="Slide Number Placeholder 4"/>
          <p:cNvSpPr>
            <a:spLocks noGrp="1"/>
          </p:cNvSpPr>
          <p:nvPr>
            <p:ph type="sldNum" sz="quarter" idx="10"/>
          </p:nvPr>
        </p:nvSpPr>
        <p:spPr/>
        <p:txBody>
          <a:bodyPr/>
          <a:lstStyle/>
          <a:p>
            <a:fld id="{6A1F9AFB-234C-5045-8AD8-038AC2FCD542}" type="slidenum">
              <a:rPr lang="en-US" smtClean="0"/>
              <a:pPr/>
              <a:t>106</a:t>
            </a:fld>
            <a:endParaRPr lang="en-US"/>
          </a:p>
        </p:txBody>
      </p:sp>
    </p:spTree>
    <p:extLst>
      <p:ext uri="{BB962C8B-B14F-4D97-AF65-F5344CB8AC3E}">
        <p14:creationId xmlns:p14="http://schemas.microsoft.com/office/powerpoint/2010/main" val="108706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1" nodeType="clickEffect">
                                  <p:stCondLst>
                                    <p:cond delay="0"/>
                                  </p:stCondLst>
                                  <p:childTnLst>
                                    <p:anim calcmode="discrete" valueType="str">
                                      <p:cBhvr>
                                        <p:cTn id="1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Conditional Measures</a:t>
            </a:r>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093049" y="1849357"/>
            <a:ext cx="3300302" cy="3997485"/>
          </a:xfrm>
          <a:prstGeom prst="rect">
            <a:avLst/>
          </a:prstGeom>
          <a:ln>
            <a:noFill/>
          </a:ln>
          <a:effectLst>
            <a:outerShdw blurRad="190500" algn="tl" rotWithShape="0">
              <a:srgbClr val="000000">
                <a:alpha val="70000"/>
              </a:srgbClr>
            </a:outerShdw>
          </a:effectLst>
        </p:spPr>
      </p:pic>
      <p:pic>
        <p:nvPicPr>
          <p:cNvPr id="11" name="Content Placeholder 10"/>
          <p:cNvPicPr>
            <a:picLocks noGrp="1" noChangeAspect="1"/>
          </p:cNvPicPr>
          <p:nvPr>
            <p:ph sz="half" idx="2"/>
          </p:nvPr>
        </p:nvPicPr>
        <p:blipFill rotWithShape="1">
          <a:blip r:embed="rId4">
            <a:extLst>
              <a:ext uri="{28A0092B-C50C-407E-A947-70E740481C1C}">
                <a14:useLocalDpi xmlns:a14="http://schemas.microsoft.com/office/drawing/2010/main" val="0"/>
              </a:ext>
            </a:extLst>
          </a:blip>
          <a:stretch/>
        </p:blipFill>
        <p:spPr>
          <a:xfrm>
            <a:off x="5196176" y="1785549"/>
            <a:ext cx="3018847" cy="4125102"/>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0"/>
          </p:nvPr>
        </p:nvSpPr>
        <p:spPr/>
        <p:txBody>
          <a:bodyPr/>
          <a:lstStyle/>
          <a:p>
            <a:fld id="{87B56463-7A38-3F46-AD32-726C4D0FED3C}" type="slidenum">
              <a:rPr lang="en-US" smtClean="0"/>
              <a:pPr/>
              <a:t>107</a:t>
            </a:fld>
            <a:endParaRPr lang="en-US"/>
          </a:p>
        </p:txBody>
      </p:sp>
    </p:spTree>
    <p:extLst>
      <p:ext uri="{BB962C8B-B14F-4D97-AF65-F5344CB8AC3E}">
        <p14:creationId xmlns:p14="http://schemas.microsoft.com/office/powerpoint/2010/main" val="1260250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90600" y="228600"/>
            <a:ext cx="7239000" cy="1143000"/>
          </a:xfrm>
        </p:spPr>
        <p:txBody>
          <a:bodyPr/>
          <a:lstStyle/>
          <a:p>
            <a:pPr eaLnBrk="1" hangingPunct="1"/>
            <a:r>
              <a:rPr lang="en-US" sz="4000" dirty="0"/>
              <a:t>Preschool English Language Development Measures</a:t>
            </a:r>
          </a:p>
        </p:txBody>
      </p:sp>
      <p:pic>
        <p:nvPicPr>
          <p:cNvPr id="5" name="Content Placeholder 5" descr="2015 ELD market .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399309" y="1956954"/>
            <a:ext cx="6650182" cy="378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0"/>
          </p:nvPr>
        </p:nvSpPr>
        <p:spPr/>
        <p:txBody>
          <a:bodyPr/>
          <a:lstStyle/>
          <a:p>
            <a:fld id="{6A1F9AFB-234C-5045-8AD8-038AC2FCD542}" type="slidenum">
              <a:rPr lang="en-US" smtClean="0"/>
              <a:pPr/>
              <a:t>108</a:t>
            </a:fld>
            <a:endParaRPr lang="en-US"/>
          </a:p>
        </p:txBody>
      </p:sp>
    </p:spTree>
    <p:custDataLst>
      <p:tags r:id="rId1"/>
    </p:custDataLst>
    <p:extLst>
      <p:ext uri="{BB962C8B-B14F-4D97-AF65-F5344CB8AC3E}">
        <p14:creationId xmlns:p14="http://schemas.microsoft.com/office/powerpoint/2010/main" val="24214601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4000" dirty="0"/>
              <a:t>English Language Development Measures</a:t>
            </a:r>
          </a:p>
        </p:txBody>
      </p:sp>
      <p:sp>
        <p:nvSpPr>
          <p:cNvPr id="91139" name="Rectangle 3"/>
          <p:cNvSpPr>
            <a:spLocks noGrp="1" noChangeArrowheads="1"/>
          </p:cNvSpPr>
          <p:nvPr>
            <p:ph idx="1"/>
          </p:nvPr>
        </p:nvSpPr>
        <p:spPr/>
        <p:txBody>
          <a:bodyPr/>
          <a:lstStyle/>
          <a:p>
            <a:pPr eaLnBrk="1" hangingPunct="1">
              <a:lnSpc>
                <a:spcPct val="100000"/>
              </a:lnSpc>
              <a:spcBef>
                <a:spcPct val="50000"/>
              </a:spcBef>
            </a:pPr>
            <a:r>
              <a:rPr lang="en-US" sz="2600" dirty="0"/>
              <a:t>ELD 1: Comprehension of English  (Receptive English)</a:t>
            </a:r>
          </a:p>
          <a:p>
            <a:pPr eaLnBrk="1" hangingPunct="1">
              <a:lnSpc>
                <a:spcPct val="100000"/>
              </a:lnSpc>
              <a:spcBef>
                <a:spcPct val="50000"/>
              </a:spcBef>
            </a:pPr>
            <a:r>
              <a:rPr lang="en-US" sz="2600" dirty="0"/>
              <a:t>ELD 2: Self expression in English (Expressive English)</a:t>
            </a:r>
          </a:p>
          <a:p>
            <a:pPr eaLnBrk="1" hangingPunct="1">
              <a:lnSpc>
                <a:spcPct val="100000"/>
              </a:lnSpc>
              <a:spcBef>
                <a:spcPct val="50000"/>
              </a:spcBef>
            </a:pPr>
            <a:r>
              <a:rPr lang="en-US" sz="2600" dirty="0"/>
              <a:t>ELD 3: Understanding and response to English Literacy Activities</a:t>
            </a:r>
          </a:p>
          <a:p>
            <a:pPr eaLnBrk="1" hangingPunct="1">
              <a:lnSpc>
                <a:spcPct val="100000"/>
              </a:lnSpc>
              <a:spcBef>
                <a:spcPct val="50000"/>
              </a:spcBef>
            </a:pPr>
            <a:r>
              <a:rPr lang="en-US" sz="2600" dirty="0"/>
              <a:t>ELD 4: Symbol, Letter, and Print Knowledge in English</a:t>
            </a:r>
          </a:p>
          <a:p>
            <a:pPr eaLnBrk="1" hangingPunct="1">
              <a:lnSpc>
                <a:spcPct val="140000"/>
              </a:lnSpc>
              <a:buFontTx/>
              <a:buNone/>
            </a:pPr>
            <a:endParaRPr lang="en-US" sz="2800" dirty="0"/>
          </a:p>
        </p:txBody>
      </p:sp>
      <p:sp>
        <p:nvSpPr>
          <p:cNvPr id="3" name="Slide Number Placeholder 2"/>
          <p:cNvSpPr>
            <a:spLocks noGrp="1"/>
          </p:cNvSpPr>
          <p:nvPr>
            <p:ph type="sldNum" sz="quarter" idx="10"/>
          </p:nvPr>
        </p:nvSpPr>
        <p:spPr/>
        <p:txBody>
          <a:bodyPr/>
          <a:lstStyle/>
          <a:p>
            <a:fld id="{6A1F9AFB-234C-5045-8AD8-038AC2FCD542}" type="slidenum">
              <a:rPr lang="en-US" smtClean="0"/>
              <a:pPr/>
              <a:t>109</a:t>
            </a:fld>
            <a:endParaRPr lang="en-US"/>
          </a:p>
        </p:txBody>
      </p:sp>
    </p:spTree>
    <p:custDataLst>
      <p:tags r:id="rId1"/>
    </p:custDataLst>
    <p:extLst>
      <p:ext uri="{BB962C8B-B14F-4D97-AF65-F5344CB8AC3E}">
        <p14:creationId xmlns:p14="http://schemas.microsoft.com/office/powerpoint/2010/main" val="29532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fade">
                                      <p:cBhvr>
                                        <p:cTn id="7" dur="1000"/>
                                        <p:tgtEl>
                                          <p:spTgt spid="91139">
                                            <p:txEl>
                                              <p:pRg st="0" end="0"/>
                                            </p:txEl>
                                          </p:spTgt>
                                        </p:tgtEl>
                                      </p:cBhvr>
                                    </p:animEffect>
                                    <p:anim calcmode="lin" valueType="num">
                                      <p:cBhvr>
                                        <p:cTn id="8" dur="10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1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139">
                                            <p:txEl>
                                              <p:pRg st="1" end="1"/>
                                            </p:txEl>
                                          </p:spTgt>
                                        </p:tgtEl>
                                        <p:attrNameLst>
                                          <p:attrName>style.visibility</p:attrName>
                                        </p:attrNameLst>
                                      </p:cBhvr>
                                      <p:to>
                                        <p:strVal val="visible"/>
                                      </p:to>
                                    </p:set>
                                    <p:animEffect transition="in" filter="fade">
                                      <p:cBhvr>
                                        <p:cTn id="14" dur="1000"/>
                                        <p:tgtEl>
                                          <p:spTgt spid="91139">
                                            <p:txEl>
                                              <p:pRg st="1" end="1"/>
                                            </p:txEl>
                                          </p:spTgt>
                                        </p:tgtEl>
                                      </p:cBhvr>
                                    </p:animEffect>
                                    <p:anim calcmode="lin" valueType="num">
                                      <p:cBhvr>
                                        <p:cTn id="15" dur="10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1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1139">
                                            <p:txEl>
                                              <p:pRg st="2" end="2"/>
                                            </p:txEl>
                                          </p:spTgt>
                                        </p:tgtEl>
                                        <p:attrNameLst>
                                          <p:attrName>style.visibility</p:attrName>
                                        </p:attrNameLst>
                                      </p:cBhvr>
                                      <p:to>
                                        <p:strVal val="visible"/>
                                      </p:to>
                                    </p:set>
                                    <p:animEffect transition="in" filter="fade">
                                      <p:cBhvr>
                                        <p:cTn id="21" dur="1000"/>
                                        <p:tgtEl>
                                          <p:spTgt spid="91139">
                                            <p:txEl>
                                              <p:pRg st="2" end="2"/>
                                            </p:txEl>
                                          </p:spTgt>
                                        </p:tgtEl>
                                      </p:cBhvr>
                                    </p:animEffect>
                                    <p:anim calcmode="lin" valueType="num">
                                      <p:cBhvr>
                                        <p:cTn id="22" dur="10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1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1139">
                                            <p:txEl>
                                              <p:pRg st="3" end="3"/>
                                            </p:txEl>
                                          </p:spTgt>
                                        </p:tgtEl>
                                        <p:attrNameLst>
                                          <p:attrName>style.visibility</p:attrName>
                                        </p:attrNameLst>
                                      </p:cBhvr>
                                      <p:to>
                                        <p:strVal val="visible"/>
                                      </p:to>
                                    </p:set>
                                    <p:animEffect transition="in" filter="fade">
                                      <p:cBhvr>
                                        <p:cTn id="28" dur="1000"/>
                                        <p:tgtEl>
                                          <p:spTgt spid="91139">
                                            <p:txEl>
                                              <p:pRg st="3" end="3"/>
                                            </p:txEl>
                                          </p:spTgt>
                                        </p:tgtEl>
                                      </p:cBhvr>
                                    </p:animEffect>
                                    <p:anim calcmode="lin" valueType="num">
                                      <p:cBhvr>
                                        <p:cTn id="29" dur="10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11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962400"/>
            <a:ext cx="1727200" cy="2220913"/>
          </a:xfrm>
          <a:prstGeom prst="rect">
            <a:avLst/>
          </a:prstGeom>
          <a:noFill/>
          <a:ln w="9525">
            <a:noFill/>
            <a:miter lim="800000"/>
            <a:headEnd/>
            <a:tailEnd/>
          </a:ln>
        </p:spPr>
      </p:pic>
      <p:sp>
        <p:nvSpPr>
          <p:cNvPr id="46083" name="Rectangle 10"/>
          <p:cNvSpPr>
            <a:spLocks noGrp="1" noChangeArrowheads="1"/>
          </p:cNvSpPr>
          <p:nvPr>
            <p:ph type="title"/>
          </p:nvPr>
        </p:nvSpPr>
        <p:spPr>
          <a:noFill/>
        </p:spPr>
        <p:txBody>
          <a:bodyPr/>
          <a:lstStyle/>
          <a:p>
            <a:pPr eaLnBrk="1" hangingPunct="1"/>
            <a:r>
              <a:rPr lang="en-US" sz="4000" dirty="0">
                <a:ea typeface="Arial" pitchFamily="-65" charset="0"/>
                <a:cs typeface="Arial" pitchFamily="-65" charset="0"/>
              </a:rPr>
              <a:t>Program Guidelines </a:t>
            </a:r>
          </a:p>
        </p:txBody>
      </p:sp>
      <p:pic>
        <p:nvPicPr>
          <p:cNvPr id="46084" name="Picture 7" descr="worldfullofla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398">
            <a:off x="6105525" y="1547813"/>
            <a:ext cx="1468438" cy="2219325"/>
          </a:xfrm>
          <a:prstGeom prst="rect">
            <a:avLst/>
          </a:prstGeom>
          <a:noFill/>
          <a:ln w="9525">
            <a:noFill/>
            <a:miter lim="800000"/>
            <a:headEnd/>
            <a:tailEnd/>
          </a:ln>
        </p:spPr>
      </p:pic>
      <p:pic>
        <p:nvPicPr>
          <p:cNvPr id="46086" name="Picture 6" descr="itguidelin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038600"/>
            <a:ext cx="1651000" cy="2133600"/>
          </a:xfrm>
          <a:prstGeom prst="rect">
            <a:avLst/>
          </a:prstGeom>
          <a:noFill/>
          <a:ln w="9525">
            <a:noFill/>
            <a:miter lim="800000"/>
            <a:headEnd/>
            <a:tailEnd/>
          </a:ln>
        </p:spPr>
      </p:pic>
      <p:sp>
        <p:nvSpPr>
          <p:cNvPr id="46087" name="TextBox 12"/>
          <p:cNvSpPr txBox="1">
            <a:spLocks noChangeArrowheads="1"/>
          </p:cNvSpPr>
          <p:nvPr/>
        </p:nvSpPr>
        <p:spPr bwMode="auto">
          <a:xfrm>
            <a:off x="5043488" y="4822825"/>
            <a:ext cx="184150"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6089" name="Picture 6" descr="0925_00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1295400"/>
            <a:ext cx="1714500" cy="2436813"/>
          </a:xfrm>
          <a:prstGeom prst="rect">
            <a:avLst/>
          </a:prstGeom>
          <a:noFill/>
          <a:ln w="9525">
            <a:noFill/>
            <a:miter lim="800000"/>
            <a:headEnd/>
            <a:tailEnd/>
          </a:ln>
        </p:spPr>
      </p:pic>
      <p:sp>
        <p:nvSpPr>
          <p:cNvPr id="22" name="16-Point Star 21"/>
          <p:cNvSpPr>
            <a:spLocks noChangeArrowheads="1"/>
          </p:cNvSpPr>
          <p:nvPr/>
        </p:nvSpPr>
        <p:spPr bwMode="auto">
          <a:xfrm rot="-1454808">
            <a:off x="3822700" y="989013"/>
            <a:ext cx="1730375" cy="1174750"/>
          </a:xfrm>
          <a:prstGeom prst="star16">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400" b="1"/>
              <a:t>CPIN </a:t>
            </a:r>
          </a:p>
          <a:p>
            <a:pPr algn="ctr"/>
            <a:r>
              <a:rPr lang="en-US" sz="1400" b="1"/>
              <a:t>DLL link </a:t>
            </a:r>
          </a:p>
        </p:txBody>
      </p:sp>
      <p:pic>
        <p:nvPicPr>
          <p:cNvPr id="2" name="Picture 1" descr="Screen Shot 2015-09-10 at 2.25.08 PM.png"/>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553200" y="4267200"/>
            <a:ext cx="1570330" cy="2035747"/>
          </a:xfrm>
          <a:prstGeom prst="rect">
            <a:avLst/>
          </a:prstGeom>
        </p:spPr>
      </p:pic>
      <p:sp>
        <p:nvSpPr>
          <p:cNvPr id="18" name="16-Point Star 17"/>
          <p:cNvSpPr>
            <a:spLocks noChangeArrowheads="1"/>
          </p:cNvSpPr>
          <p:nvPr/>
        </p:nvSpPr>
        <p:spPr bwMode="auto">
          <a:xfrm rot="-1454808">
            <a:off x="7346949" y="3383552"/>
            <a:ext cx="1730375" cy="1576796"/>
          </a:xfrm>
          <a:prstGeom prst="star16">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200" b="1" dirty="0"/>
              <a:t>New version now available</a:t>
            </a:r>
            <a:endParaRPr lang="en-US" sz="1200" dirty="0"/>
          </a:p>
        </p:txBody>
      </p:sp>
      <p:pic>
        <p:nvPicPr>
          <p:cNvPr id="14" name="Picture 7" descr="inclusion_works"/>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1708256" y="1589088"/>
            <a:ext cx="1657350" cy="2143125"/>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6A1F9AFB-234C-5045-8AD8-038AC2FCD542}"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Child’s Language Information</a:t>
            </a:r>
          </a:p>
        </p:txBody>
      </p:sp>
      <p:pic>
        <p:nvPicPr>
          <p:cNvPr id="4" name="Content Placeholder 3" descr="Screen Shot 2015-08-30 at 7.31.57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305781" y="2057400"/>
            <a:ext cx="6608637" cy="3127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0"/>
          </p:nvPr>
        </p:nvSpPr>
        <p:spPr/>
        <p:txBody>
          <a:bodyPr/>
          <a:lstStyle/>
          <a:p>
            <a:fld id="{6A1F9AFB-234C-5045-8AD8-038AC2FCD542}" type="slidenum">
              <a:rPr lang="en-US" smtClean="0"/>
              <a:pPr/>
              <a:t>110</a:t>
            </a:fld>
            <a:endParaRPr lang="en-US"/>
          </a:p>
        </p:txBody>
      </p:sp>
    </p:spTree>
    <p:extLst>
      <p:ext uri="{BB962C8B-B14F-4D97-AF65-F5344CB8AC3E}">
        <p14:creationId xmlns:p14="http://schemas.microsoft.com/office/powerpoint/2010/main" val="14159584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4000" b="0" dirty="0"/>
              <a:t>Child’s Language Information</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1841854" y="1665567"/>
            <a:ext cx="5765091" cy="4365065"/>
          </a:xfrm>
        </p:spPr>
      </p:pic>
      <p:sp>
        <p:nvSpPr>
          <p:cNvPr id="11" name="Right Arrow 10"/>
          <p:cNvSpPr/>
          <p:nvPr/>
        </p:nvSpPr>
        <p:spPr>
          <a:xfrm>
            <a:off x="3129494" y="3635338"/>
            <a:ext cx="1219200" cy="304800"/>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 name="Down Arrow 4"/>
          <p:cNvSpPr/>
          <p:nvPr/>
        </p:nvSpPr>
        <p:spPr>
          <a:xfrm rot="6039878">
            <a:off x="7224788" y="3555157"/>
            <a:ext cx="484632" cy="838200"/>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3" name="Slide Number Placeholder 2"/>
          <p:cNvSpPr>
            <a:spLocks noGrp="1"/>
          </p:cNvSpPr>
          <p:nvPr>
            <p:ph type="sldNum" sz="quarter" idx="10"/>
          </p:nvPr>
        </p:nvSpPr>
        <p:spPr/>
        <p:txBody>
          <a:bodyPr/>
          <a:lstStyle/>
          <a:p>
            <a:fld id="{6A1F9AFB-234C-5045-8AD8-038AC2FCD542}" type="slidenum">
              <a:rPr lang="en-US" smtClean="0"/>
              <a:pPr/>
              <a:t>111</a:t>
            </a:fld>
            <a:endParaRPr lang="en-US"/>
          </a:p>
        </p:txBody>
      </p:sp>
    </p:spTree>
    <p:custDataLst>
      <p:tags r:id="rId1"/>
    </p:custDataLst>
    <p:extLst>
      <p:ext uri="{BB962C8B-B14F-4D97-AF65-F5344CB8AC3E}">
        <p14:creationId xmlns:p14="http://schemas.microsoft.com/office/powerpoint/2010/main" val="39790036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The New Developmental Levels for ELD</a:t>
            </a:r>
          </a:p>
        </p:txBody>
      </p:sp>
      <p:pic>
        <p:nvPicPr>
          <p:cNvPr id="6" name="Content Placeholder 5" descr="Screen Shot 2015-08-21 at 6.03.55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417059" y="1600200"/>
            <a:ext cx="6614681" cy="4495800"/>
          </a:xfrm>
        </p:spPr>
      </p:pic>
      <p:sp>
        <p:nvSpPr>
          <p:cNvPr id="5" name="Oval 4"/>
          <p:cNvSpPr/>
          <p:nvPr/>
        </p:nvSpPr>
        <p:spPr>
          <a:xfrm>
            <a:off x="1066800" y="2057400"/>
            <a:ext cx="2438400" cy="1219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6A1F9AFB-234C-5045-8AD8-038AC2FCD542}" type="slidenum">
              <a:rPr lang="en-US" smtClean="0"/>
              <a:pPr/>
              <a:t>112</a:t>
            </a:fld>
            <a:endParaRPr lang="en-US"/>
          </a:p>
        </p:txBody>
      </p:sp>
    </p:spTree>
    <p:extLst>
      <p:ext uri="{BB962C8B-B14F-4D97-AF65-F5344CB8AC3E}">
        <p14:creationId xmlns:p14="http://schemas.microsoft.com/office/powerpoint/2010/main" val="41376260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latin typeface="Arial" charset="0"/>
                <a:ea typeface="ＭＳ Ｐゴシック" charset="0"/>
                <a:cs typeface="ＭＳ Ｐゴシック" charset="0"/>
              </a:rPr>
              <a:t>Assessing Children Who Are Dual Language Learners </a:t>
            </a:r>
          </a:p>
        </p:txBody>
      </p:sp>
      <p:pic>
        <p:nvPicPr>
          <p:cNvPr id="4" name="Content Placeholder 3" descr="Assessing Children Who Are Dual Language Learners.pdf"/>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991483" y="1600200"/>
            <a:ext cx="3465833" cy="4495800"/>
          </a:xfrm>
          <a:solidFill>
            <a:srgbClr val="FEFFF4"/>
          </a:solidFill>
        </p:spPr>
      </p:pic>
      <p:sp>
        <p:nvSpPr>
          <p:cNvPr id="7" name="Diamond 6"/>
          <p:cNvSpPr/>
          <p:nvPr/>
        </p:nvSpPr>
        <p:spPr bwMode="auto">
          <a:xfrm>
            <a:off x="6629400" y="487680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145-147</a:t>
            </a:r>
            <a:endParaRPr kumimoji="0" lang="en-US" sz="1600" b="0" i="0" u="none" strike="noStrike" cap="none" normalizeH="0" baseline="0" dirty="0">
              <a:ln>
                <a:noFill/>
              </a:ln>
              <a:solidFill>
                <a:schemeClr val="tx1"/>
              </a:solidFill>
              <a:effectLst/>
              <a:latin typeface="Arial" pitchFamily="-109" charset="0"/>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113</a:t>
            </a:fld>
            <a:endParaRPr lang="en-US"/>
          </a:p>
        </p:txBody>
      </p:sp>
    </p:spTree>
    <p:extLst>
      <p:ext uri="{BB962C8B-B14F-4D97-AF65-F5344CB8AC3E}">
        <p14:creationId xmlns:p14="http://schemas.microsoft.com/office/powerpoint/2010/main" val="3964028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br>
              <a:rPr lang="en-US" dirty="0">
                <a:solidFill>
                  <a:srgbClr val="FFCC33"/>
                </a:solidFill>
                <a:effectLst>
                  <a:outerShdw blurRad="38100" dist="38100" dir="2700000" algn="tl">
                    <a:srgbClr val="000000">
                      <a:alpha val="43137"/>
                    </a:srgbClr>
                  </a:outerShdw>
                </a:effectLst>
              </a:rPr>
            </a:br>
            <a:r>
              <a:rPr lang="en-US" sz="4900" dirty="0">
                <a:solidFill>
                  <a:srgbClr val="000000"/>
                </a:solidFill>
              </a:rPr>
              <a:t>Code Switching</a:t>
            </a:r>
            <a:br>
              <a:rPr lang="en-US" sz="4900" dirty="0">
                <a:solidFill>
                  <a:srgbClr val="000000"/>
                </a:solidFill>
              </a:rPr>
            </a:br>
            <a:endParaRPr lang="en-US" dirty="0">
              <a:solidFill>
                <a:srgbClr val="000000"/>
              </a:solidFill>
            </a:endParaRPr>
          </a:p>
        </p:txBody>
      </p:sp>
      <p:sp>
        <p:nvSpPr>
          <p:cNvPr id="157699" name="Content Placeholder 2"/>
          <p:cNvSpPr>
            <a:spLocks noGrp="1"/>
          </p:cNvSpPr>
          <p:nvPr>
            <p:ph idx="1"/>
          </p:nvPr>
        </p:nvSpPr>
        <p:spPr/>
        <p:txBody>
          <a:bodyPr/>
          <a:lstStyle/>
          <a:p>
            <a:r>
              <a:rPr lang="en-US" dirty="0">
                <a:latin typeface="Arial" charset="0"/>
                <a:ea typeface="ＭＳ Ｐゴシック" charset="0"/>
                <a:cs typeface="ＭＳ Ｐゴシック" charset="0"/>
              </a:rPr>
              <a:t>Typical of dual language development</a:t>
            </a:r>
          </a:p>
          <a:p>
            <a:r>
              <a:rPr lang="en-US" dirty="0">
                <a:latin typeface="Arial" charset="0"/>
                <a:ea typeface="ＭＳ Ｐゴシック" charset="0"/>
                <a:cs typeface="ＭＳ Ｐゴシック" charset="0"/>
              </a:rPr>
              <a:t>Use of multiple languages in one conversation</a:t>
            </a:r>
          </a:p>
          <a:p>
            <a:r>
              <a:rPr lang="en-US" dirty="0">
                <a:latin typeface="Arial" charset="0"/>
                <a:ea typeface="ＭＳ Ｐゴシック" charset="0"/>
                <a:cs typeface="ＭＳ Ｐゴシック" charset="0"/>
              </a:rPr>
              <a:t>Uses grammatical rules of each language (at the 3 and 4 year old level of course!)</a:t>
            </a:r>
          </a:p>
          <a:p>
            <a:r>
              <a:rPr lang="en-US" dirty="0">
                <a:latin typeface="Arial" charset="0"/>
                <a:ea typeface="ＭＳ Ｐゴシック" charset="0"/>
                <a:cs typeface="ＭＳ Ｐゴシック" charset="0"/>
              </a:rPr>
              <a:t>Influenced by context and purpose</a:t>
            </a:r>
          </a:p>
          <a:p>
            <a:endParaRPr lang="en-US" dirty="0">
              <a:latin typeface="Arial" charset="0"/>
              <a:ea typeface="ＭＳ Ｐゴシック" charset="0"/>
              <a:cs typeface="ＭＳ Ｐゴシック" charset="0"/>
            </a:endParaRPr>
          </a:p>
        </p:txBody>
      </p:sp>
      <p:sp>
        <p:nvSpPr>
          <p:cNvPr id="3" name="Slide Number Placeholder 2"/>
          <p:cNvSpPr>
            <a:spLocks noGrp="1"/>
          </p:cNvSpPr>
          <p:nvPr>
            <p:ph type="sldNum" sz="quarter" idx="10"/>
          </p:nvPr>
        </p:nvSpPr>
        <p:spPr/>
        <p:txBody>
          <a:bodyPr/>
          <a:lstStyle/>
          <a:p>
            <a:fld id="{6A1F9AFB-234C-5045-8AD8-038AC2FCD542}" type="slidenum">
              <a:rPr lang="en-US" smtClean="0"/>
              <a:pPr/>
              <a:t>114</a:t>
            </a:fld>
            <a:endParaRPr lang="en-US"/>
          </a:p>
        </p:txBody>
      </p:sp>
    </p:spTree>
    <p:extLst>
      <p:ext uri="{BB962C8B-B14F-4D97-AF65-F5344CB8AC3E}">
        <p14:creationId xmlns:p14="http://schemas.microsoft.com/office/powerpoint/2010/main" val="9044985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pPr eaLnBrk="1" hangingPunct="1"/>
            <a:r>
              <a:rPr lang="en-US" sz="4000" dirty="0"/>
              <a:t>Key Points for LLD &amp; ELD </a:t>
            </a:r>
          </a:p>
        </p:txBody>
      </p:sp>
      <p:sp>
        <p:nvSpPr>
          <p:cNvPr id="56323" name="Rectangle 6"/>
          <p:cNvSpPr>
            <a:spLocks noGrp="1" noChangeArrowheads="1"/>
          </p:cNvSpPr>
          <p:nvPr>
            <p:ph idx="1"/>
          </p:nvPr>
        </p:nvSpPr>
        <p:spPr/>
        <p:txBody>
          <a:bodyPr/>
          <a:lstStyle/>
          <a:p>
            <a:pPr marL="457200" indent="-457200" eaLnBrk="1" hangingPunct="1">
              <a:lnSpc>
                <a:spcPct val="100000"/>
              </a:lnSpc>
              <a:spcBef>
                <a:spcPct val="0"/>
              </a:spcBef>
              <a:spcAft>
                <a:spcPts val="1800"/>
              </a:spcAft>
              <a:buFontTx/>
              <a:buAutoNum type="arabicPeriod"/>
            </a:pPr>
            <a:r>
              <a:rPr lang="en-US" sz="2800" dirty="0"/>
              <a:t>LLD is used with all children to measure progress in their home language.</a:t>
            </a:r>
          </a:p>
          <a:p>
            <a:pPr marL="457200" indent="-457200" eaLnBrk="1" hangingPunct="1">
              <a:lnSpc>
                <a:spcPct val="100000"/>
              </a:lnSpc>
              <a:spcBef>
                <a:spcPct val="0"/>
              </a:spcBef>
              <a:spcAft>
                <a:spcPts val="1800"/>
              </a:spcAft>
              <a:buFontTx/>
              <a:buAutoNum type="arabicPeriod"/>
            </a:pPr>
            <a:r>
              <a:rPr lang="en-US" sz="2800" dirty="0"/>
              <a:t>ELD is used with any child where a language other than English is spoken in the home. </a:t>
            </a:r>
          </a:p>
        </p:txBody>
      </p:sp>
      <p:pic>
        <p:nvPicPr>
          <p:cNvPr id="2" name="Picture 1" descr="Thumbtack_note_Important..png"/>
          <p:cNvPicPr>
            <a:picLocks noChangeAspect="1"/>
          </p:cNvPicPr>
          <p:nvPr/>
        </p:nvPicPr>
        <p:blipFill rotWithShape="1">
          <a:blip r:embed="rId4">
            <a:extLst>
              <a:ext uri="{28A0092B-C50C-407E-A947-70E740481C1C}">
                <a14:useLocalDpi xmlns:a14="http://schemas.microsoft.com/office/drawing/2010/main" val="0"/>
              </a:ext>
            </a:extLst>
          </a:blip>
          <a:srcRect l="2524" r="-2524"/>
          <a:stretch/>
        </p:blipFill>
        <p:spPr>
          <a:xfrm>
            <a:off x="5486400" y="3962400"/>
            <a:ext cx="2382982" cy="1707804"/>
          </a:xfrm>
          <a:prstGeom prst="rect">
            <a:avLst/>
          </a:prstGeom>
        </p:spPr>
      </p:pic>
      <p:sp>
        <p:nvSpPr>
          <p:cNvPr id="4" name="Slide Number Placeholder 3"/>
          <p:cNvSpPr>
            <a:spLocks noGrp="1"/>
          </p:cNvSpPr>
          <p:nvPr>
            <p:ph type="sldNum" sz="quarter" idx="10"/>
          </p:nvPr>
        </p:nvSpPr>
        <p:spPr/>
        <p:txBody>
          <a:bodyPr/>
          <a:lstStyle/>
          <a:p>
            <a:fld id="{6A1F9AFB-234C-5045-8AD8-038AC2FCD542}" type="slidenum">
              <a:rPr lang="en-US" smtClean="0"/>
              <a:pPr/>
              <a:t>115</a:t>
            </a:fld>
            <a:endParaRPr lang="en-US"/>
          </a:p>
        </p:txBody>
      </p:sp>
    </p:spTree>
    <p:custDataLst>
      <p:tags r:id="rId1"/>
    </p:custDataLst>
    <p:extLst>
      <p:ext uri="{BB962C8B-B14F-4D97-AF65-F5344CB8AC3E}">
        <p14:creationId xmlns:p14="http://schemas.microsoft.com/office/powerpoint/2010/main" val="12557476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z="4000" dirty="0">
                <a:ea typeface="ＭＳ Ｐゴシック" pitchFamily="-65" charset="-128"/>
              </a:rPr>
              <a:t>November Webinar</a:t>
            </a:r>
          </a:p>
        </p:txBody>
      </p:sp>
      <p:sp>
        <p:nvSpPr>
          <p:cNvPr id="143363" name="Content Placeholder 5"/>
          <p:cNvSpPr>
            <a:spLocks noGrp="1"/>
          </p:cNvSpPr>
          <p:nvPr>
            <p:ph idx="1"/>
          </p:nvPr>
        </p:nvSpPr>
        <p:spPr/>
        <p:txBody>
          <a:bodyPr/>
          <a:lstStyle/>
          <a:p>
            <a:pPr marL="0" indent="0" algn="ctr" eaLnBrk="1" hangingPunct="1">
              <a:spcBef>
                <a:spcPts val="2400"/>
              </a:spcBef>
              <a:buFontTx/>
              <a:buNone/>
            </a:pPr>
            <a:r>
              <a:rPr lang="en-US" sz="2800" b="1" dirty="0">
                <a:ea typeface="ＭＳ Ｐゴシック" pitchFamily="-65" charset="-128"/>
              </a:rPr>
              <a:t>Dual Language Learner</a:t>
            </a:r>
            <a:endParaRPr lang="en-US" sz="2800" dirty="0">
              <a:ea typeface="ＭＳ Ｐゴシック" pitchFamily="-65" charset="-128"/>
            </a:endParaRPr>
          </a:p>
          <a:p>
            <a:pPr marL="0" indent="0" algn="ctr" eaLnBrk="1" hangingPunct="1">
              <a:spcBef>
                <a:spcPts val="1200"/>
              </a:spcBef>
              <a:buFontTx/>
              <a:buNone/>
            </a:pPr>
            <a:r>
              <a:rPr lang="en-US" sz="2800" dirty="0">
                <a:ea typeface="ＭＳ Ｐゴシック" pitchFamily="-65" charset="-128"/>
              </a:rPr>
              <a:t>9:00 am  </a:t>
            </a:r>
            <a:r>
              <a:rPr lang="en-US" sz="2800" b="1" dirty="0">
                <a:ea typeface="ＭＳ Ｐゴシック" pitchFamily="-65" charset="-128"/>
              </a:rPr>
              <a:t>or  </a:t>
            </a:r>
            <a:r>
              <a:rPr lang="en-US" sz="2800" dirty="0">
                <a:ea typeface="ＭＳ Ｐゴシック" pitchFamily="-65" charset="-128"/>
              </a:rPr>
              <a:t>3:00 pm</a:t>
            </a:r>
            <a:endParaRPr lang="en-US" sz="2800" b="1" dirty="0">
              <a:ea typeface="ＭＳ Ｐゴシック" pitchFamily="-65" charset="-128"/>
            </a:endParaRPr>
          </a:p>
          <a:p>
            <a:pPr marL="0" indent="0" algn="ctr" eaLnBrk="1" hangingPunct="1">
              <a:spcBef>
                <a:spcPts val="1200"/>
              </a:spcBef>
              <a:buFontTx/>
              <a:buNone/>
            </a:pPr>
            <a:r>
              <a:rPr lang="en-US" sz="2800" dirty="0">
                <a:ea typeface="ＭＳ Ｐゴシック" pitchFamily="-65" charset="-128"/>
              </a:rPr>
              <a:t>November 15, 2016 </a:t>
            </a:r>
          </a:p>
          <a:p>
            <a:pPr marL="0" indent="0" algn="ctr" eaLnBrk="1" hangingPunct="1">
              <a:spcBef>
                <a:spcPts val="1200"/>
              </a:spcBef>
              <a:buFontTx/>
              <a:buNone/>
            </a:pPr>
            <a:endParaRPr lang="en-US" sz="2800" dirty="0">
              <a:ea typeface="ＭＳ Ｐゴシック" pitchFamily="-65" charset="-128"/>
            </a:endParaRPr>
          </a:p>
          <a:p>
            <a:pPr marL="0" indent="0" algn="ctr" eaLnBrk="1" hangingPunct="1">
              <a:spcBef>
                <a:spcPts val="1200"/>
              </a:spcBef>
              <a:buFontTx/>
              <a:buNone/>
            </a:pPr>
            <a:r>
              <a:rPr lang="en-US" sz="2400" dirty="0">
                <a:ea typeface="ＭＳ Ｐゴシック" pitchFamily="-65" charset="-128"/>
              </a:rPr>
              <a:t>HOMEWORK: Complete the LLD and ELD Foundations and Frameworks Modules inside of CECO. </a:t>
            </a:r>
          </a:p>
          <a:p>
            <a:pPr marL="0" indent="0" algn="ctr" eaLnBrk="1" hangingPunct="1">
              <a:spcBef>
                <a:spcPts val="1200"/>
              </a:spcBef>
              <a:buFontTx/>
              <a:buNone/>
            </a:pPr>
            <a:r>
              <a:rPr lang="en-US" sz="2400" dirty="0">
                <a:ea typeface="ＭＳ Ｐゴシック" pitchFamily="-65" charset="-128"/>
              </a:rPr>
              <a:t> Read the Assessing Dual Language Learner handout. </a:t>
            </a:r>
          </a:p>
          <a:p>
            <a:pPr marL="0" indent="0" algn="ctr" eaLnBrk="1" hangingPunct="1">
              <a:spcBef>
                <a:spcPts val="1200"/>
              </a:spcBef>
              <a:buFontTx/>
              <a:buNone/>
            </a:pPr>
            <a:r>
              <a:rPr lang="en-US" sz="2400" dirty="0">
                <a:ea typeface="ＭＳ Ｐゴシック" pitchFamily="-65" charset="-128"/>
              </a:rPr>
              <a:t> </a:t>
            </a:r>
          </a:p>
        </p:txBody>
      </p:sp>
      <p:sp>
        <p:nvSpPr>
          <p:cNvPr id="2" name="Oval 1"/>
          <p:cNvSpPr/>
          <p:nvPr/>
        </p:nvSpPr>
        <p:spPr bwMode="auto">
          <a:xfrm>
            <a:off x="4381500" y="2209800"/>
            <a:ext cx="685800" cy="457200"/>
          </a:xfrm>
          <a:prstGeom prst="ellipse">
            <a:avLst/>
          </a:prstGeom>
          <a:noFill/>
          <a:ln w="539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chemeClr val="tx1"/>
              </a:solidFill>
              <a:effectLst/>
              <a:latin typeface="Arial" pitchFamily="-109" charset="0"/>
            </a:endParaRPr>
          </a:p>
        </p:txBody>
      </p:sp>
      <p:sp>
        <p:nvSpPr>
          <p:cNvPr id="4" name="Slide Number Placeholder 3"/>
          <p:cNvSpPr>
            <a:spLocks noGrp="1"/>
          </p:cNvSpPr>
          <p:nvPr>
            <p:ph type="sldNum" sz="quarter" idx="10"/>
          </p:nvPr>
        </p:nvSpPr>
        <p:spPr/>
        <p:txBody>
          <a:bodyPr/>
          <a:lstStyle/>
          <a:p>
            <a:fld id="{6A1F9AFB-234C-5045-8AD8-038AC2FCD542}" type="slidenum">
              <a:rPr lang="en-US" smtClean="0"/>
              <a:pPr/>
              <a:t>116</a:t>
            </a:fld>
            <a:endParaRPr lang="en-US"/>
          </a:p>
        </p:txBody>
      </p:sp>
    </p:spTree>
    <p:extLst>
      <p:ext uri="{BB962C8B-B14F-4D97-AF65-F5344CB8AC3E}">
        <p14:creationId xmlns:p14="http://schemas.microsoft.com/office/powerpoint/2010/main" val="25400209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718695" y="2828863"/>
            <a:ext cx="2474944" cy="2047937"/>
            <a:chOff x="5288302" y="1494074"/>
            <a:chExt cx="2218940" cy="2702378"/>
          </a:xfrm>
        </p:grpSpPr>
        <p:sp>
          <p:nvSpPr>
            <p:cNvPr id="24" name="Rectangle 23"/>
            <p:cNvSpPr/>
            <p:nvPr/>
          </p:nvSpPr>
          <p:spPr>
            <a:xfrm>
              <a:off x="5288302" y="1494074"/>
              <a:ext cx="2218940" cy="2702378"/>
            </a:xfrm>
            <a:prstGeom prst="rect">
              <a:avLst/>
            </a:prstGeom>
            <a:blipFill rotWithShape="0">
              <a:blip r:embed="rId3">
                <a:extLst>
                  <a:ext uri="{28A0092B-C50C-407E-A947-70E740481C1C}">
                    <a14:useLocalDpi xmlns:a14="http://schemas.microsoft.com/office/drawing/2010/main" val="0"/>
                  </a:ext>
                </a:extLst>
              </a:blip>
              <a:stretch>
                <a:fillRect/>
              </a:stretch>
            </a:blip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5" name="Rectangle 24"/>
            <p:cNvSpPr/>
            <p:nvPr/>
          </p:nvSpPr>
          <p:spPr>
            <a:xfrm>
              <a:off x="5288302" y="1494074"/>
              <a:ext cx="1562634" cy="27023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0" rIns="55880" bIns="0" numCol="1" spcCol="1270" anchor="ctr" anchorCtr="0">
              <a:noAutofit/>
            </a:bodyPr>
            <a:lstStyle/>
            <a:p>
              <a:pPr lvl="0" algn="l" defTabSz="1955800">
                <a:lnSpc>
                  <a:spcPct val="90000"/>
                </a:lnSpc>
                <a:spcBef>
                  <a:spcPct val="0"/>
                </a:spcBef>
                <a:spcAft>
                  <a:spcPct val="35000"/>
                </a:spcAft>
              </a:pPr>
              <a:endParaRPr lang="en-US" sz="4400" kern="1200" dirty="0"/>
            </a:p>
          </p:txBody>
        </p:sp>
      </p:grpSp>
      <p:sp>
        <p:nvSpPr>
          <p:cNvPr id="8" name="Rectangle 3"/>
          <p:cNvSpPr>
            <a:spLocks noChangeArrowheads="1"/>
          </p:cNvSpPr>
          <p:nvPr/>
        </p:nvSpPr>
        <p:spPr bwMode="auto">
          <a:xfrm>
            <a:off x="990600" y="4493925"/>
            <a:ext cx="7772400" cy="1470025"/>
          </a:xfrm>
          <a:prstGeom prst="rect">
            <a:avLst/>
          </a:prstGeom>
          <a:noFill/>
          <a:ln w="9525">
            <a:noFill/>
            <a:miter lim="800000"/>
            <a:headEnd/>
            <a:tailEnd/>
          </a:ln>
        </p:spPr>
        <p:txBody>
          <a:bodyPr anchor="ctr">
            <a:prstTxWarp prst="textNoShape">
              <a:avLst/>
            </a:prstTxWarp>
          </a:bodyPr>
          <a:lstStyle/>
          <a:p>
            <a:pPr algn="ctr"/>
            <a:r>
              <a:rPr lang="en-US" sz="2800" dirty="0">
                <a:solidFill>
                  <a:srgbClr val="000000"/>
                </a:solidFill>
              </a:rPr>
              <a:t>Desired Results Developmental Profile</a:t>
            </a:r>
            <a:r>
              <a:rPr lang="en-US" sz="2800" baseline="30000" dirty="0">
                <a:solidFill>
                  <a:srgbClr val="000000"/>
                </a:solidFill>
              </a:rPr>
              <a:t>©</a:t>
            </a:r>
            <a:r>
              <a:rPr lang="en-US" sz="2800" dirty="0">
                <a:solidFill>
                  <a:srgbClr val="000000"/>
                </a:solidFill>
              </a:rPr>
              <a:t> </a:t>
            </a:r>
          </a:p>
        </p:txBody>
      </p:sp>
      <p:sp>
        <p:nvSpPr>
          <p:cNvPr id="4" name="TextBox 3"/>
          <p:cNvSpPr txBox="1"/>
          <p:nvPr/>
        </p:nvSpPr>
        <p:spPr>
          <a:xfrm>
            <a:off x="1194504" y="1602531"/>
            <a:ext cx="184666" cy="1323439"/>
          </a:xfrm>
          <a:prstGeom prst="rect">
            <a:avLst/>
          </a:prstGeom>
          <a:noFill/>
        </p:spPr>
        <p:txBody>
          <a:bodyPr wrap="none" rtlCol="0">
            <a:spAutoFit/>
          </a:bodyPr>
          <a:lstStyle/>
          <a:p>
            <a:endParaRPr lang="en-US" dirty="0"/>
          </a:p>
        </p:txBody>
      </p:sp>
      <p:sp>
        <p:nvSpPr>
          <p:cNvPr id="5" name="TextBox 4"/>
          <p:cNvSpPr txBox="1"/>
          <p:nvPr/>
        </p:nvSpPr>
        <p:spPr>
          <a:xfrm>
            <a:off x="5325208" y="2362200"/>
            <a:ext cx="45719" cy="1259208"/>
          </a:xfrm>
          <a:prstGeom prst="rect">
            <a:avLst/>
          </a:prstGeom>
          <a:noFill/>
        </p:spPr>
        <p:txBody>
          <a:bodyPr wrap="square" rtlCol="0">
            <a:spAutoFit/>
          </a:bodyPr>
          <a:lstStyle/>
          <a:p>
            <a:endParaRPr lang="en-US" dirty="0"/>
          </a:p>
        </p:txBody>
      </p:sp>
      <p:sp>
        <p:nvSpPr>
          <p:cNvPr id="6" name="TextBox 5"/>
          <p:cNvSpPr txBox="1"/>
          <p:nvPr/>
        </p:nvSpPr>
        <p:spPr>
          <a:xfrm>
            <a:off x="5534029" y="3099234"/>
            <a:ext cx="184666" cy="1323439"/>
          </a:xfrm>
          <a:prstGeom prst="rect">
            <a:avLst/>
          </a:prstGeom>
          <a:noFill/>
        </p:spPr>
        <p:txBody>
          <a:bodyPr wrap="none" rtlCol="0">
            <a:spAutoFit/>
          </a:bodyPr>
          <a:lstStyle/>
          <a:p>
            <a:endParaRPr lang="en-US" dirty="0"/>
          </a:p>
        </p:txBody>
      </p:sp>
      <p:sp>
        <p:nvSpPr>
          <p:cNvPr id="17" name="Rectangle 2"/>
          <p:cNvSpPr>
            <a:spLocks noGrp="1" noChangeArrowheads="1"/>
          </p:cNvSpPr>
          <p:nvPr>
            <p:ph type="title"/>
          </p:nvPr>
        </p:nvSpPr>
        <p:spPr>
          <a:xfrm>
            <a:off x="1173466" y="272023"/>
            <a:ext cx="7239000" cy="1143000"/>
          </a:xfrm>
        </p:spPr>
        <p:txBody>
          <a:bodyPr/>
          <a:lstStyle/>
          <a:p>
            <a:pPr eaLnBrk="1" hangingPunct="1"/>
            <a:r>
              <a:rPr lang="en-US" sz="4000" dirty="0">
                <a:ea typeface="ＭＳ Ｐゴシック" pitchFamily="-65" charset="-128"/>
              </a:rPr>
              <a:t>Completing a Developmental Profile</a:t>
            </a:r>
          </a:p>
        </p:txBody>
      </p:sp>
      <p:pic>
        <p:nvPicPr>
          <p:cNvPr id="21" name="Picture 20" descr="Comprehensive.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91560" y="2436788"/>
            <a:ext cx="2463362" cy="1906611"/>
          </a:xfrm>
          <a:prstGeom prst="rect">
            <a:avLst/>
          </a:prstGeom>
          <a:ln w="38100" cap="sq">
            <a:solidFill>
              <a:srgbClr val="FFCC00"/>
            </a:solidFill>
            <a:prstDash val="solid"/>
            <a:miter lim="800000"/>
          </a:ln>
          <a:effectLst>
            <a:outerShdw blurRad="50800" dist="38100" dir="2700000" algn="tl" rotWithShape="0">
              <a:srgbClr val="000000">
                <a:alpha val="43000"/>
              </a:srgbClr>
            </a:outerShdw>
          </a:effectLst>
        </p:spPr>
      </p:pic>
      <p:grpSp>
        <p:nvGrpSpPr>
          <p:cNvPr id="18" name="Group 17"/>
          <p:cNvGrpSpPr/>
          <p:nvPr/>
        </p:nvGrpSpPr>
        <p:grpSpPr>
          <a:xfrm>
            <a:off x="990600" y="1665173"/>
            <a:ext cx="2631039" cy="1956235"/>
            <a:chOff x="5864" y="1449848"/>
            <a:chExt cx="2406063" cy="2318034"/>
          </a:xfrm>
        </p:grpSpPr>
        <p:sp>
          <p:nvSpPr>
            <p:cNvPr id="19" name="Rectangle 18"/>
            <p:cNvSpPr/>
            <p:nvPr/>
          </p:nvSpPr>
          <p:spPr>
            <a:xfrm>
              <a:off x="5864" y="1449848"/>
              <a:ext cx="2406063" cy="2318034"/>
            </a:xfrm>
            <a:prstGeom prst="rect">
              <a:avLst/>
            </a:prstGeom>
            <a:blipFill rotWithShape="0">
              <a:blip r:embed="rId5">
                <a:extLst>
                  <a:ext uri="{28A0092B-C50C-407E-A947-70E740481C1C}">
                    <a14:useLocalDpi xmlns:a14="http://schemas.microsoft.com/office/drawing/2010/main" val="0"/>
                  </a:ext>
                </a:extLst>
              </a:blip>
              <a:stretch>
                <a:fillRect/>
              </a:stretch>
            </a:blipFill>
            <a:ln>
              <a:solidFill>
                <a:srgbClr val="000000"/>
              </a:solidFill>
            </a:ln>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Rectangle 19"/>
            <p:cNvSpPr/>
            <p:nvPr/>
          </p:nvSpPr>
          <p:spPr>
            <a:xfrm>
              <a:off x="5864" y="1449848"/>
              <a:ext cx="1694410" cy="2318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0" rIns="60960" bIns="0" numCol="1" spcCol="1270" anchor="ctr" anchorCtr="0">
              <a:noAutofit/>
            </a:bodyPr>
            <a:lstStyle/>
            <a:p>
              <a:pPr lvl="0" algn="l" defTabSz="2133600">
                <a:lnSpc>
                  <a:spcPct val="90000"/>
                </a:lnSpc>
                <a:spcBef>
                  <a:spcPct val="0"/>
                </a:spcBef>
                <a:spcAft>
                  <a:spcPct val="35000"/>
                </a:spcAft>
              </a:pPr>
              <a:endParaRPr lang="en-US" sz="4800" kern="1200" dirty="0">
                <a:ln>
                  <a:solidFill>
                    <a:srgbClr val="000000"/>
                  </a:solidFill>
                </a:ln>
              </a:endParaRPr>
            </a:p>
          </p:txBody>
        </p:sp>
      </p:grpSp>
      <p:sp>
        <p:nvSpPr>
          <p:cNvPr id="9" name="Slide Number Placeholder 8"/>
          <p:cNvSpPr>
            <a:spLocks noGrp="1"/>
          </p:cNvSpPr>
          <p:nvPr>
            <p:ph type="sldNum" sz="quarter" idx="10"/>
          </p:nvPr>
        </p:nvSpPr>
        <p:spPr/>
        <p:txBody>
          <a:bodyPr/>
          <a:lstStyle/>
          <a:p>
            <a:fld id="{6A1F9AFB-234C-5045-8AD8-038AC2FCD542}" type="slidenum">
              <a:rPr lang="en-US" smtClean="0"/>
              <a:pPr/>
              <a:t>117</a:t>
            </a:fld>
            <a:endParaRPr lang="en-US"/>
          </a:p>
        </p:txBody>
      </p:sp>
    </p:spTree>
    <p:extLst>
      <p:ext uri="{BB962C8B-B14F-4D97-AF65-F5344CB8AC3E}">
        <p14:creationId xmlns:p14="http://schemas.microsoft.com/office/powerpoint/2010/main" val="66816726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dirty="0">
                <a:ea typeface="ＭＳ Ｐゴシック" pitchFamily="-65" charset="-128"/>
              </a:rPr>
              <a:t>Into Practice </a:t>
            </a:r>
          </a:p>
        </p:txBody>
      </p:sp>
      <p:pic>
        <p:nvPicPr>
          <p:cNvPr id="135171" name="Picture 3" descr="MPj04386800000[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403370"/>
            <a:ext cx="3581400" cy="2390775"/>
          </a:xfrm>
          <a:ln w="19050">
            <a:solidFill>
              <a:srgbClr val="000000"/>
            </a:solidFill>
          </a:ln>
        </p:spPr>
      </p:pic>
      <p:sp>
        <p:nvSpPr>
          <p:cNvPr id="135173" name="TextBox 5"/>
          <p:cNvSpPr txBox="1">
            <a:spLocks noChangeArrowheads="1"/>
          </p:cNvSpPr>
          <p:nvPr/>
        </p:nvSpPr>
        <p:spPr bwMode="auto">
          <a:xfrm>
            <a:off x="6773863" y="2062163"/>
            <a:ext cx="184150" cy="1322387"/>
          </a:xfrm>
          <a:prstGeom prst="rect">
            <a:avLst/>
          </a:prstGeom>
          <a:noFill/>
          <a:ln w="9525">
            <a:noFill/>
            <a:miter lim="800000"/>
            <a:headEnd/>
            <a:tailEnd/>
          </a:ln>
        </p:spPr>
        <p:txBody>
          <a:bodyPr wrap="none">
            <a:prstTxWarp prst="textNoShape">
              <a:avLst/>
            </a:prstTxWarp>
            <a:spAutoFit/>
          </a:bodyPr>
          <a:lstStyle/>
          <a:p>
            <a:endParaRPr lang="en-US"/>
          </a:p>
        </p:txBody>
      </p:sp>
      <p:sp>
        <p:nvSpPr>
          <p:cNvPr id="7" name="Diamond 6"/>
          <p:cNvSpPr/>
          <p:nvPr/>
        </p:nvSpPr>
        <p:spPr bwMode="auto">
          <a:xfrm>
            <a:off x="6597967" y="89664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148-168</a:t>
            </a:r>
            <a:endParaRPr kumimoji="0" lang="en-US" sz="1600" b="0" i="0" u="none" strike="noStrike" cap="none" normalizeH="0" baseline="0" dirty="0">
              <a:ln>
                <a:noFill/>
              </a:ln>
              <a:solidFill>
                <a:schemeClr val="tx1"/>
              </a:solidFill>
              <a:effectLst/>
              <a:latin typeface="Arial" pitchFamily="-109" charset="0"/>
            </a:endParaRPr>
          </a:p>
        </p:txBody>
      </p:sp>
      <p:sp>
        <p:nvSpPr>
          <p:cNvPr id="9" name="Text Box 5"/>
          <p:cNvSpPr txBox="1">
            <a:spLocks noGrp="1" noChangeArrowheads="1"/>
          </p:cNvSpPr>
          <p:nvPr>
            <p:ph sz="half" idx="2"/>
          </p:nvPr>
        </p:nvSpPr>
        <p:spPr bwMode="auto">
          <a:xfrm>
            <a:off x="4295774" y="3114358"/>
            <a:ext cx="4237673" cy="2893100"/>
          </a:xfrm>
          <a:prstGeom prst="rect">
            <a:avLst/>
          </a:prstGeom>
          <a:solidFill>
            <a:srgbClr val="FEFFFC"/>
          </a:solidFill>
          <a:ln w="9525">
            <a:noFill/>
            <a:miter lim="800000"/>
            <a:headEnd/>
            <a:tailEnd/>
          </a:ln>
        </p:spPr>
        <p:txBody>
          <a:bodyPr wrap="square">
            <a:prstTxWarp prst="textNoShape">
              <a:avLst/>
            </a:prstTxWarp>
            <a:spAutoFit/>
          </a:bodyPr>
          <a:lstStyle/>
          <a:p>
            <a:pPr marL="0" indent="0" algn="ctr" eaLnBrk="0" hangingPunct="0">
              <a:spcBef>
                <a:spcPct val="50000"/>
              </a:spcBef>
              <a:buNone/>
            </a:pPr>
            <a:r>
              <a:rPr lang="en-US" dirty="0">
                <a:solidFill>
                  <a:srgbClr val="1A2AE8"/>
                </a:solidFill>
              </a:rPr>
              <a:t>DIRECTIONS:</a:t>
            </a:r>
          </a:p>
          <a:p>
            <a:pPr marL="396875" indent="-396875" eaLnBrk="0" hangingPunct="0">
              <a:spcBef>
                <a:spcPct val="50000"/>
              </a:spcBef>
              <a:buFont typeface="Arial" pitchFamily="-65" charset="0"/>
              <a:buAutoNum type="arabicPeriod"/>
            </a:pPr>
            <a:r>
              <a:rPr lang="en-US" dirty="0">
                <a:solidFill>
                  <a:srgbClr val="1A2AE8"/>
                </a:solidFill>
              </a:rPr>
              <a:t>Review all evidence.</a:t>
            </a:r>
          </a:p>
          <a:p>
            <a:pPr marL="396875" indent="-396875" eaLnBrk="0" hangingPunct="0">
              <a:spcBef>
                <a:spcPct val="50000"/>
              </a:spcBef>
              <a:buFont typeface="Arial" pitchFamily="-65" charset="0"/>
              <a:buAutoNum type="arabicPeriod"/>
            </a:pPr>
            <a:r>
              <a:rPr lang="en-US" dirty="0">
                <a:solidFill>
                  <a:srgbClr val="1A2AE8"/>
                </a:solidFill>
              </a:rPr>
              <a:t>Reflect on what the evidence tells.</a:t>
            </a:r>
          </a:p>
          <a:p>
            <a:pPr marL="396875" indent="-396875" eaLnBrk="0" hangingPunct="0">
              <a:spcBef>
                <a:spcPct val="50000"/>
              </a:spcBef>
              <a:buFont typeface="Arial" pitchFamily="-65" charset="0"/>
              <a:buAutoNum type="arabicPeriod"/>
            </a:pPr>
            <a:r>
              <a:rPr lang="en-US" dirty="0">
                <a:solidFill>
                  <a:srgbClr val="1A2AE8"/>
                </a:solidFill>
              </a:rPr>
              <a:t>Complete the DRDP.</a:t>
            </a:r>
            <a:endParaRPr lang="en-US" dirty="0"/>
          </a:p>
        </p:txBody>
      </p:sp>
      <p:sp>
        <p:nvSpPr>
          <p:cNvPr id="3" name="Slide Number Placeholder 2"/>
          <p:cNvSpPr>
            <a:spLocks noGrp="1"/>
          </p:cNvSpPr>
          <p:nvPr>
            <p:ph type="sldNum" sz="quarter" idx="10"/>
          </p:nvPr>
        </p:nvSpPr>
        <p:spPr/>
        <p:txBody>
          <a:bodyPr/>
          <a:lstStyle/>
          <a:p>
            <a:fld id="{87B56463-7A38-3F46-AD32-726C4D0FED3C}" type="slidenum">
              <a:rPr lang="en-US" smtClean="0"/>
              <a:pPr/>
              <a:t>118</a:t>
            </a:fld>
            <a:endParaRPr lang="en-US"/>
          </a:p>
        </p:txBody>
      </p:sp>
    </p:spTree>
    <p:extLst>
      <p:ext uri="{BB962C8B-B14F-4D97-AF65-F5344CB8AC3E}">
        <p14:creationId xmlns:p14="http://schemas.microsoft.com/office/powerpoint/2010/main" val="5786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685800" y="304800"/>
            <a:ext cx="7772400" cy="1143000"/>
          </a:xfrm>
          <a:prstGeom prst="rect">
            <a:avLst/>
          </a:prstGeom>
          <a:noFill/>
          <a:ln w="12700">
            <a:noFill/>
            <a:miter lim="800000"/>
            <a:headEnd/>
            <a:tailEnd/>
          </a:ln>
        </p:spPr>
        <p:txBody>
          <a:bodyPr lIns="90487" tIns="44450" rIns="90487" bIns="44450" anchor="ctr">
            <a:prstTxWarp prst="textNoShape">
              <a:avLst/>
            </a:prstTxWarp>
          </a:bodyPr>
          <a:lstStyle/>
          <a:p>
            <a:pPr algn="ctr"/>
            <a:endParaRPr lang="en-US" sz="4400">
              <a:solidFill>
                <a:srgbClr val="00008F"/>
              </a:solidFill>
            </a:endParaRPr>
          </a:p>
        </p:txBody>
      </p:sp>
      <p:sp>
        <p:nvSpPr>
          <p:cNvPr id="1220611" name="Rectangle 3"/>
          <p:cNvSpPr>
            <a:spLocks noChangeArrowheads="1"/>
          </p:cNvSpPr>
          <p:nvPr/>
        </p:nvSpPr>
        <p:spPr bwMode="auto">
          <a:xfrm>
            <a:off x="533400" y="4800600"/>
            <a:ext cx="7772400" cy="1143000"/>
          </a:xfrm>
          <a:prstGeom prst="rect">
            <a:avLst/>
          </a:prstGeom>
          <a:noFill/>
          <a:ln w="12700">
            <a:noFill/>
            <a:miter lim="800000"/>
            <a:headEnd/>
            <a:tailEnd/>
          </a:ln>
          <a:effectLst/>
        </p:spPr>
        <p:txBody>
          <a:bodyPr lIns="90487" tIns="44450" rIns="90487" bIns="44450"/>
          <a:lstStyle/>
          <a:p>
            <a:pPr marL="342900" indent="-342900">
              <a:spcBef>
                <a:spcPct val="20000"/>
              </a:spcBef>
              <a:buSzPct val="90000"/>
              <a:defRPr/>
            </a:pPr>
            <a:endParaRPr lang="en-US" sz="2800" dirty="0">
              <a:solidFill>
                <a:srgbClr val="FFFFFF"/>
              </a:solidFill>
              <a:effectLst>
                <a:outerShdw blurRad="38100" dist="38100" dir="2700000" algn="tl">
                  <a:srgbClr val="000000"/>
                </a:outerShdw>
              </a:effectLst>
              <a:latin typeface="Arial" pitchFamily="-112" charset="0"/>
              <a:ea typeface="+mn-ea"/>
              <a:cs typeface="+mn-cs"/>
            </a:endParaRPr>
          </a:p>
        </p:txBody>
      </p:sp>
      <p:sp>
        <p:nvSpPr>
          <p:cNvPr id="136196" name="Rectangle 4"/>
          <p:cNvSpPr>
            <a:spLocks noGrp="1" noChangeArrowheads="1"/>
          </p:cNvSpPr>
          <p:nvPr>
            <p:ph type="title"/>
          </p:nvPr>
        </p:nvSpPr>
        <p:spPr/>
        <p:txBody>
          <a:bodyPr/>
          <a:lstStyle/>
          <a:p>
            <a:pPr eaLnBrk="1" hangingPunct="1"/>
            <a:r>
              <a:rPr lang="en-US" sz="4000" dirty="0">
                <a:ea typeface="ＭＳ Ｐゴシック" pitchFamily="-65" charset="-128"/>
              </a:rPr>
              <a:t>The Child’s Developmental Progress form is designed to…</a:t>
            </a:r>
          </a:p>
        </p:txBody>
      </p:sp>
      <p:sp>
        <p:nvSpPr>
          <p:cNvPr id="136197" name="Rectangle 5"/>
          <p:cNvSpPr>
            <a:spLocks noGrp="1" noChangeArrowheads="1"/>
          </p:cNvSpPr>
          <p:nvPr>
            <p:ph idx="1"/>
          </p:nvPr>
        </p:nvSpPr>
        <p:spPr/>
        <p:txBody>
          <a:bodyPr/>
          <a:lstStyle/>
          <a:p>
            <a:pPr eaLnBrk="1" hangingPunct="1">
              <a:spcBef>
                <a:spcPts val="1800"/>
              </a:spcBef>
            </a:pPr>
            <a:r>
              <a:rPr lang="en-US" sz="2800" dirty="0">
                <a:ea typeface="ＭＳ Ｐゴシック" pitchFamily="-65" charset="-128"/>
              </a:rPr>
              <a:t>Describe the child’s development to parents</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Engage parents as partners in supporting curriculum objectives for the child</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Assist in determining curriculum objectives to support the child’s development</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Complete twice per year prior to the parent conference</a:t>
            </a:r>
          </a:p>
        </p:txBody>
      </p:sp>
      <p:sp>
        <p:nvSpPr>
          <p:cNvPr id="2" name="Slide Number Placeholder 1"/>
          <p:cNvSpPr>
            <a:spLocks noGrp="1"/>
          </p:cNvSpPr>
          <p:nvPr>
            <p:ph type="sldNum" sz="quarter" idx="10"/>
          </p:nvPr>
        </p:nvSpPr>
        <p:spPr/>
        <p:txBody>
          <a:bodyPr/>
          <a:lstStyle/>
          <a:p>
            <a:fld id="{6A1F9AFB-234C-5045-8AD8-038AC2FCD542}" type="slidenum">
              <a:rPr lang="en-US" smtClean="0"/>
              <a:pPr/>
              <a:t>119</a:t>
            </a:fld>
            <a:endParaRPr lang="en-US"/>
          </a:p>
        </p:txBody>
      </p:sp>
    </p:spTree>
    <p:extLst>
      <p:ext uri="{BB962C8B-B14F-4D97-AF65-F5344CB8AC3E}">
        <p14:creationId xmlns:p14="http://schemas.microsoft.com/office/powerpoint/2010/main" val="32600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220611">
                                            <p:txEl>
                                              <p:pRg st="0" end="0"/>
                                            </p:txEl>
                                          </p:spTgt>
                                        </p:tgtEl>
                                        <p:attrNameLst>
                                          <p:attrName>style.visibility</p:attrName>
                                        </p:attrNameLst>
                                      </p:cBhvr>
                                      <p:to>
                                        <p:strVal val="visible"/>
                                      </p:to>
                                    </p:set>
                                    <p:animEffect transition="in" filter="dissolve">
                                      <p:cBhvr>
                                        <p:cTn id="7" dur="500"/>
                                        <p:tgtEl>
                                          <p:spTgt spid="1220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1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latin typeface="Arial" charset="0"/>
                <a:ea typeface="ＭＳ Ｐゴシック" charset="0"/>
                <a:cs typeface="ＭＳ Ｐゴシック" charset="0"/>
              </a:rPr>
              <a:t>Program Guidelines </a:t>
            </a:r>
          </a:p>
        </p:txBody>
      </p:sp>
      <p:pic>
        <p:nvPicPr>
          <p:cNvPr id="7" name="Content Placeholder 6" descr="Screen Shot 2015-09-21 at 5.36.11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000" t="11166" r="28000" b="2433"/>
          <a:stretch/>
        </p:blipFill>
        <p:spPr>
          <a:xfrm>
            <a:off x="3417810" y="2286000"/>
            <a:ext cx="2373390" cy="3080657"/>
          </a:xfrm>
          <a:effectLst>
            <a:outerShdw blurRad="190500" algn="tl" rotWithShape="0">
              <a:srgbClr val="000000">
                <a:alpha val="70000"/>
              </a:srgbClr>
            </a:outerShdw>
          </a:effectLst>
        </p:spPr>
      </p:pic>
      <p:pic>
        <p:nvPicPr>
          <p:cNvPr id="8" name="Picture 7" descr="Screen Shot 2015-09-21 at 5.39.27 PM.png"/>
          <p:cNvPicPr>
            <a:picLocks noChangeAspect="1"/>
          </p:cNvPicPr>
          <p:nvPr/>
        </p:nvPicPr>
        <p:blipFill rotWithShape="1">
          <a:blip r:embed="rId4">
            <a:extLst>
              <a:ext uri="{28A0092B-C50C-407E-A947-70E740481C1C}">
                <a14:useLocalDpi xmlns:a14="http://schemas.microsoft.com/office/drawing/2010/main" val="0"/>
              </a:ext>
            </a:extLst>
          </a:blip>
          <a:srcRect l="28962" t="10947" r="27591" b="2321"/>
          <a:stretch/>
        </p:blipFill>
        <p:spPr>
          <a:xfrm>
            <a:off x="990600" y="1545091"/>
            <a:ext cx="2367717" cy="2988808"/>
          </a:xfrm>
          <a:prstGeom prst="rect">
            <a:avLst/>
          </a:prstGeom>
          <a:ln>
            <a:noFill/>
          </a:ln>
          <a:effectLst>
            <a:outerShdw blurRad="190500" algn="tl" rotWithShape="0">
              <a:srgbClr val="000000">
                <a:alpha val="70000"/>
              </a:srgbClr>
            </a:outerShdw>
          </a:effectLst>
        </p:spPr>
      </p:pic>
      <p:pic>
        <p:nvPicPr>
          <p:cNvPr id="10" name="Content Placeholder 9" descr="Screen Shot 2015-09-21 at 5.42.20 PM.png"/>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29998" t="9680" r="28000" b="6320"/>
          <a:stretch/>
        </p:blipFill>
        <p:spPr>
          <a:xfrm>
            <a:off x="5910184" y="2895600"/>
            <a:ext cx="2438515" cy="3047999"/>
          </a:xfrm>
          <a:prstGeom prst="rect">
            <a:avLst/>
          </a:prstGeom>
          <a:ln>
            <a:noFill/>
          </a:ln>
          <a:effectLst>
            <a:outerShdw blurRad="190500" algn="tl" rotWithShape="0">
              <a:srgbClr val="000000">
                <a:alpha val="70000"/>
              </a:srgbClr>
            </a:outerShdw>
          </a:effectLst>
        </p:spPr>
      </p:pic>
      <p:sp>
        <p:nvSpPr>
          <p:cNvPr id="2" name="Slide Number Placeholder 1"/>
          <p:cNvSpPr>
            <a:spLocks noGrp="1"/>
          </p:cNvSpPr>
          <p:nvPr>
            <p:ph type="sldNum" sz="quarter" idx="10"/>
          </p:nvPr>
        </p:nvSpPr>
        <p:spPr/>
        <p:txBody>
          <a:bodyPr/>
          <a:lstStyle/>
          <a:p>
            <a:fld id="{87B56463-7A38-3F46-AD32-726C4D0FED3C}" type="slidenum">
              <a:rPr lang="en-US" smtClean="0"/>
              <a:pPr/>
              <a:t>12</a:t>
            </a:fld>
            <a:endParaRPr lang="en-US"/>
          </a:p>
        </p:txBody>
      </p:sp>
    </p:spTree>
    <p:extLst>
      <p:ext uri="{BB962C8B-B14F-4D97-AF65-F5344CB8AC3E}">
        <p14:creationId xmlns:p14="http://schemas.microsoft.com/office/powerpoint/2010/main" val="9330966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000" dirty="0">
                <a:ea typeface="ＭＳ Ｐゴシック" pitchFamily="-65" charset="-128"/>
              </a:rPr>
              <a:t>Child’s Developmental Progress Form</a:t>
            </a:r>
            <a:endParaRPr lang="en-US" sz="4800" dirty="0">
              <a:ea typeface="ＭＳ Ｐゴシック" pitchFamily="-65" charset="-128"/>
            </a:endParaRPr>
          </a:p>
        </p:txBody>
      </p:sp>
      <p:pic>
        <p:nvPicPr>
          <p:cNvPr id="137219" name="Picture 3" descr="Picture17"/>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847975" y="1600200"/>
            <a:ext cx="3752850" cy="4495800"/>
          </a:xfrm>
        </p:spPr>
      </p:pic>
      <p:sp>
        <p:nvSpPr>
          <p:cNvPr id="2" name="Slide Number Placeholder 1"/>
          <p:cNvSpPr>
            <a:spLocks noGrp="1"/>
          </p:cNvSpPr>
          <p:nvPr>
            <p:ph type="sldNum" sz="quarter" idx="10"/>
          </p:nvPr>
        </p:nvSpPr>
        <p:spPr/>
        <p:txBody>
          <a:bodyPr/>
          <a:lstStyle/>
          <a:p>
            <a:fld id="{6A1F9AFB-234C-5045-8AD8-038AC2FCD542}" type="slidenum">
              <a:rPr lang="en-US" smtClean="0"/>
              <a:pPr/>
              <a:t>120</a:t>
            </a:fld>
            <a:endParaRPr lang="en-US"/>
          </a:p>
        </p:txBody>
      </p:sp>
    </p:spTree>
    <p:extLst>
      <p:ext uri="{BB962C8B-B14F-4D97-AF65-F5344CB8AC3E}">
        <p14:creationId xmlns:p14="http://schemas.microsoft.com/office/powerpoint/2010/main" val="3045970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txBox="1">
            <a:spLocks noGrp="1"/>
          </p:cNvSpPr>
          <p:nvPr/>
        </p:nvSpPr>
        <p:spPr bwMode="auto">
          <a:xfrm>
            <a:off x="7924800" y="6245225"/>
            <a:ext cx="762000" cy="476250"/>
          </a:xfrm>
          <a:prstGeom prst="rect">
            <a:avLst/>
          </a:prstGeom>
          <a:noFill/>
          <a:ln w="9525">
            <a:noFill/>
            <a:miter lim="800000"/>
            <a:headEnd/>
            <a:tailEnd/>
          </a:ln>
        </p:spPr>
        <p:txBody>
          <a:bodyPr>
            <a:prstTxWarp prst="textNoShape">
              <a:avLst/>
            </a:prstTxWarp>
          </a:bodyPr>
          <a:lstStyle/>
          <a:p>
            <a:pPr algn="r" eaLnBrk="0" hangingPunct="0"/>
            <a:fld id="{A5AA5971-6E7F-8A4A-B8CD-2D4858CAF40C}" type="slidenum">
              <a:rPr lang="en-US" sz="1400">
                <a:latin typeface="Times" pitchFamily="-65" charset="0"/>
              </a:rPr>
              <a:pPr algn="r" eaLnBrk="0" hangingPunct="0"/>
              <a:t>121</a:t>
            </a:fld>
            <a:endParaRPr lang="en-US" sz="1400">
              <a:latin typeface="Times" pitchFamily="-65" charset="0"/>
            </a:endParaRPr>
          </a:p>
        </p:txBody>
      </p:sp>
      <p:sp>
        <p:nvSpPr>
          <p:cNvPr id="138243" name="Rectangle 2"/>
          <p:cNvSpPr>
            <a:spLocks noGrp="1" noChangeArrowheads="1"/>
          </p:cNvSpPr>
          <p:nvPr>
            <p:ph type="title" idx="4294967295"/>
          </p:nvPr>
        </p:nvSpPr>
        <p:spPr/>
        <p:txBody>
          <a:bodyPr/>
          <a:lstStyle/>
          <a:p>
            <a:pPr eaLnBrk="1" hangingPunct="1"/>
            <a:r>
              <a:rPr lang="en-US" sz="4000">
                <a:ea typeface="ＭＳ Ｐゴシック" pitchFamily="-65" charset="-128"/>
              </a:rPr>
              <a:t>Completing the Child’s</a:t>
            </a:r>
            <a:br>
              <a:rPr lang="en-US" sz="4000">
                <a:ea typeface="ＭＳ Ｐゴシック" pitchFamily="-65" charset="-128"/>
              </a:rPr>
            </a:br>
            <a:r>
              <a:rPr lang="en-US" sz="4000">
                <a:ea typeface="ＭＳ Ｐゴシック" pitchFamily="-65" charset="-128"/>
              </a:rPr>
              <a:t> Developmental Progress Form</a:t>
            </a:r>
          </a:p>
        </p:txBody>
      </p:sp>
      <p:pic>
        <p:nvPicPr>
          <p:cNvPr id="138244" name="Picture 3" descr="Picture1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447800" y="1371600"/>
            <a:ext cx="3752850" cy="4495800"/>
          </a:xfrm>
        </p:spPr>
      </p:pic>
      <p:sp>
        <p:nvSpPr>
          <p:cNvPr id="138245" name="Text Box 6"/>
          <p:cNvSpPr txBox="1">
            <a:spLocks noChangeArrowheads="1"/>
          </p:cNvSpPr>
          <p:nvPr/>
        </p:nvSpPr>
        <p:spPr bwMode="auto">
          <a:xfrm>
            <a:off x="4724400" y="1752600"/>
            <a:ext cx="3657600" cy="4432300"/>
          </a:xfrm>
          <a:prstGeom prst="rect">
            <a:avLst/>
          </a:prstGeom>
          <a:solidFill>
            <a:srgbClr val="FEFFFC"/>
          </a:solidFill>
          <a:ln w="9525">
            <a:solidFill>
              <a:srgbClr val="000066"/>
            </a:solidFill>
            <a:miter lim="800000"/>
            <a:headEnd/>
            <a:tailEnd/>
          </a:ln>
        </p:spPr>
        <p:txBody>
          <a:bodyPr>
            <a:prstTxWarp prst="textNoShape">
              <a:avLst/>
            </a:prstTxWarp>
            <a:spAutoFit/>
          </a:bodyPr>
          <a:lstStyle/>
          <a:p>
            <a:pPr marL="342900" indent="-342900" algn="ctr" eaLnBrk="0" hangingPunct="0">
              <a:spcBef>
                <a:spcPct val="50000"/>
              </a:spcBef>
            </a:pPr>
            <a:r>
              <a:rPr lang="en-US" sz="2800" b="1" dirty="0"/>
              <a:t>DIRECTIONS:</a:t>
            </a:r>
            <a:endParaRPr lang="en-US" sz="2800" dirty="0"/>
          </a:p>
          <a:p>
            <a:pPr marL="342900" indent="-342900" eaLnBrk="0" hangingPunct="0">
              <a:spcBef>
                <a:spcPts val="1200"/>
              </a:spcBef>
            </a:pPr>
            <a:r>
              <a:rPr lang="en-US" sz="2800" dirty="0"/>
              <a:t>1.Summarize DRDP findings</a:t>
            </a:r>
          </a:p>
          <a:p>
            <a:pPr marL="342900" indent="-342900" eaLnBrk="0" hangingPunct="0">
              <a:spcBef>
                <a:spcPts val="1200"/>
              </a:spcBef>
            </a:pPr>
            <a:r>
              <a:rPr lang="en-US" sz="2800" dirty="0"/>
              <a:t>2.List:</a:t>
            </a:r>
          </a:p>
          <a:p>
            <a:pPr marL="800100" lvl="1" indent="-342900" eaLnBrk="0" hangingPunct="0">
              <a:spcBef>
                <a:spcPts val="1200"/>
              </a:spcBef>
              <a:buFont typeface="Arial" pitchFamily="-65" charset="0"/>
              <a:buChar char="•"/>
            </a:pPr>
            <a:r>
              <a:rPr lang="en-US" sz="2400" dirty="0"/>
              <a:t>3 strengths </a:t>
            </a:r>
          </a:p>
          <a:p>
            <a:pPr marL="800100" lvl="1" indent="-342900" eaLnBrk="0" hangingPunct="0">
              <a:spcBef>
                <a:spcPts val="1200"/>
              </a:spcBef>
              <a:buFont typeface="Arial" pitchFamily="-65" charset="0"/>
              <a:buChar char="•"/>
            </a:pPr>
            <a:r>
              <a:rPr lang="en-US" sz="2400" dirty="0"/>
              <a:t>1 area for improvement</a:t>
            </a:r>
          </a:p>
          <a:p>
            <a:pPr marL="800100" lvl="1" indent="-342900" eaLnBrk="0" hangingPunct="0">
              <a:spcBef>
                <a:spcPts val="1200"/>
              </a:spcBef>
              <a:buFont typeface="Arial" pitchFamily="-65" charset="0"/>
              <a:buChar char="•"/>
            </a:pPr>
            <a:r>
              <a:rPr lang="en-US" sz="2400" dirty="0"/>
              <a:t>A way the program helps</a:t>
            </a:r>
          </a:p>
        </p:txBody>
      </p:sp>
      <p:sp>
        <p:nvSpPr>
          <p:cNvPr id="138246" name="TextBox 5"/>
          <p:cNvSpPr txBox="1">
            <a:spLocks noChangeArrowheads="1"/>
          </p:cNvSpPr>
          <p:nvPr/>
        </p:nvSpPr>
        <p:spPr bwMode="auto">
          <a:xfrm>
            <a:off x="1160463" y="2798763"/>
            <a:ext cx="184150"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8" name="Diamond 7"/>
          <p:cNvSpPr/>
          <p:nvPr/>
        </p:nvSpPr>
        <p:spPr bwMode="auto">
          <a:xfrm>
            <a:off x="7467600" y="274320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169-170</a:t>
            </a:r>
            <a:endParaRPr kumimoji="0" lang="en-US" sz="1600" b="0" i="0" u="none" strike="noStrike" cap="none" normalizeH="0" baseline="0" dirty="0">
              <a:ln>
                <a:noFill/>
              </a:ln>
              <a:solidFill>
                <a:schemeClr val="tx1"/>
              </a:solidFill>
              <a:effectLst/>
              <a:latin typeface="Arial" pitchFamily="-109" charset="0"/>
            </a:endParaRPr>
          </a:p>
        </p:txBody>
      </p:sp>
      <p:sp>
        <p:nvSpPr>
          <p:cNvPr id="3" name="Slide Number Placeholder 2"/>
          <p:cNvSpPr>
            <a:spLocks noGrp="1"/>
          </p:cNvSpPr>
          <p:nvPr>
            <p:ph type="sldNum" sz="quarter" idx="10"/>
          </p:nvPr>
        </p:nvSpPr>
        <p:spPr/>
        <p:txBody>
          <a:bodyPr/>
          <a:lstStyle/>
          <a:p>
            <a:fld id="{50C14DD9-4640-DD49-A1E2-18807AB8C240}" type="slidenum">
              <a:rPr lang="en-US" smtClean="0"/>
              <a:pPr/>
              <a:t>121</a:t>
            </a:fld>
            <a:endParaRPr lang="en-US"/>
          </a:p>
        </p:txBody>
      </p:sp>
    </p:spTree>
    <p:extLst>
      <p:ext uri="{BB962C8B-B14F-4D97-AF65-F5344CB8AC3E}">
        <p14:creationId xmlns:p14="http://schemas.microsoft.com/office/powerpoint/2010/main" val="36540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914400" y="457200"/>
            <a:ext cx="7239000" cy="1143000"/>
          </a:xfrm>
        </p:spPr>
        <p:txBody>
          <a:bodyPr/>
          <a:lstStyle/>
          <a:p>
            <a:pPr eaLnBrk="1" hangingPunct="1"/>
            <a:r>
              <a:rPr lang="en-US" sz="4000" dirty="0" err="1">
                <a:ea typeface="Arial" pitchFamily="-65" charset="0"/>
                <a:cs typeface="Arial" pitchFamily="-65" charset="0"/>
              </a:rPr>
              <a:t>DRDPtech</a:t>
            </a:r>
            <a:r>
              <a:rPr lang="en-US" sz="4000" baseline="30000" dirty="0">
                <a:ea typeface="Arial" pitchFamily="-65" charset="0"/>
                <a:cs typeface="Arial" pitchFamily="-65" charset="0"/>
              </a:rPr>
              <a:t>©</a:t>
            </a:r>
            <a:br>
              <a:rPr lang="en-US" sz="4000" baseline="30000" dirty="0">
                <a:ea typeface="Arial" pitchFamily="-65" charset="0"/>
                <a:cs typeface="Arial" pitchFamily="-65" charset="0"/>
              </a:rPr>
            </a:br>
            <a:br>
              <a:rPr lang="en-US" baseline="30000" dirty="0">
                <a:ea typeface="Arial" pitchFamily="-65" charset="0"/>
                <a:cs typeface="Arial" pitchFamily="-65" charset="0"/>
              </a:rPr>
            </a:br>
            <a:r>
              <a:rPr lang="en-US" sz="3200" dirty="0">
                <a:ea typeface="Arial" pitchFamily="-65" charset="0"/>
                <a:cs typeface="Arial" pitchFamily="-65" charset="0"/>
              </a:rPr>
              <a:t>Now required of all EESD programs</a:t>
            </a:r>
          </a:p>
        </p:txBody>
      </p:sp>
      <p:pic>
        <p:nvPicPr>
          <p:cNvPr id="141315" name="Content Placeholder 4" descr="Screen Shot 2013-01-14 at 9.41.05 A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99360" y="2011678"/>
            <a:ext cx="4069080" cy="2295247"/>
          </a:xfrm>
        </p:spPr>
      </p:pic>
      <p:sp>
        <p:nvSpPr>
          <p:cNvPr id="3" name="Content Placeholder 2"/>
          <p:cNvSpPr>
            <a:spLocks noGrp="1"/>
          </p:cNvSpPr>
          <p:nvPr>
            <p:ph sz="half" idx="2"/>
          </p:nvPr>
        </p:nvSpPr>
        <p:spPr>
          <a:xfrm>
            <a:off x="647700" y="4361890"/>
            <a:ext cx="7772400" cy="1600200"/>
          </a:xfrm>
        </p:spPr>
        <p:txBody>
          <a:bodyPr/>
          <a:lstStyle/>
          <a:p>
            <a:pPr marL="0" indent="0" algn="ctr">
              <a:buNone/>
            </a:pPr>
            <a:r>
              <a:rPr lang="en-US" dirty="0"/>
              <a:t>Get information about </a:t>
            </a:r>
            <a:r>
              <a:rPr lang="en-US" dirty="0" err="1"/>
              <a:t>DRDPtech</a:t>
            </a:r>
            <a:r>
              <a:rPr lang="en-US" dirty="0"/>
              <a:t> on the Desired Results Web Site: </a:t>
            </a:r>
            <a:br>
              <a:rPr lang="en-US" dirty="0"/>
            </a:br>
            <a:r>
              <a:rPr lang="en-US" u="sng" dirty="0">
                <a:solidFill>
                  <a:schemeClr val="hlink"/>
                </a:solidFill>
              </a:rPr>
              <a:t>www.</a:t>
            </a:r>
            <a:r>
              <a:rPr lang="en-US" u="sng" dirty="0">
                <a:solidFill>
                  <a:schemeClr val="hlink"/>
                </a:solidFill>
                <a:hlinkClick r:id="rId4"/>
              </a:rPr>
              <a:t>desired</a:t>
            </a:r>
            <a:r>
              <a:rPr lang="en-US" u="sng" dirty="0">
                <a:solidFill>
                  <a:schemeClr val="hlink"/>
                </a:solidFill>
              </a:rPr>
              <a:t>results.us</a:t>
            </a:r>
            <a:endParaRPr lang="en-US" u="sng" dirty="0"/>
          </a:p>
          <a:p>
            <a:pPr algn="ctr"/>
            <a:endParaRPr lang="en-US" dirty="0"/>
          </a:p>
        </p:txBody>
      </p:sp>
      <p:sp>
        <p:nvSpPr>
          <p:cNvPr id="4" name="Slide Number Placeholder 3"/>
          <p:cNvSpPr>
            <a:spLocks noGrp="1"/>
          </p:cNvSpPr>
          <p:nvPr>
            <p:ph type="sldNum" sz="quarter" idx="10"/>
          </p:nvPr>
        </p:nvSpPr>
        <p:spPr/>
        <p:txBody>
          <a:bodyPr/>
          <a:lstStyle/>
          <a:p>
            <a:fld id="{87B56463-7A38-3F46-AD32-726C4D0FED3C}" type="slidenum">
              <a:rPr lang="en-US" smtClean="0"/>
              <a:pPr/>
              <a:t>122</a:t>
            </a:fld>
            <a:endParaRPr lang="en-US"/>
          </a:p>
        </p:txBody>
      </p:sp>
    </p:spTree>
    <p:extLst>
      <p:ext uri="{BB962C8B-B14F-4D97-AF65-F5344CB8AC3E}">
        <p14:creationId xmlns:p14="http://schemas.microsoft.com/office/powerpoint/2010/main" val="9768605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le 5"/>
          <p:cNvSpPr>
            <a:spLocks noGrp="1"/>
          </p:cNvSpPr>
          <p:nvPr>
            <p:ph type="title"/>
          </p:nvPr>
        </p:nvSpPr>
        <p:spPr/>
        <p:txBody>
          <a:bodyPr/>
          <a:lstStyle/>
          <a:p>
            <a:r>
              <a:rPr lang="en-US" sz="4000" dirty="0">
                <a:ea typeface="ＭＳ Ｐゴシック" pitchFamily="-111" charset="-128"/>
                <a:cs typeface="ＭＳ Ｐゴシック" pitchFamily="-111" charset="-128"/>
              </a:rPr>
              <a:t>Break Time–10 min</a:t>
            </a:r>
          </a:p>
        </p:txBody>
      </p:sp>
      <p:pic>
        <p:nvPicPr>
          <p:cNvPr id="310275" name="Content Placeholder 7" descr="teach"/>
          <p:cNvPicPr>
            <a:picLocks noGrp="1" noChangeAspect="1"/>
          </p:cNvPicPr>
          <p:nvPr>
            <p:ph idx="1"/>
          </p:nvPr>
        </p:nvPicPr>
        <p:blipFill>
          <a:blip r:embed="rId3">
            <a:extLst>
              <a:ext uri="{28A0092B-C50C-407E-A947-70E740481C1C}">
                <a14:useLocalDpi xmlns:a14="http://schemas.microsoft.com/office/drawing/2010/main" val="0"/>
              </a:ext>
            </a:extLst>
          </a:blip>
          <a:srcRect l="-36441" r="-36441"/>
          <a:stretch>
            <a:fillRect/>
          </a:stretch>
        </p:blipFill>
        <p:spPr/>
      </p:pic>
      <p:sp>
        <p:nvSpPr>
          <p:cNvPr id="2" name="Slide Number Placeholder 1"/>
          <p:cNvSpPr>
            <a:spLocks noGrp="1"/>
          </p:cNvSpPr>
          <p:nvPr>
            <p:ph type="sldNum" sz="quarter" idx="10"/>
          </p:nvPr>
        </p:nvSpPr>
        <p:spPr/>
        <p:txBody>
          <a:bodyPr/>
          <a:lstStyle/>
          <a:p>
            <a:fld id="{6A1F9AFB-234C-5045-8AD8-038AC2FCD542}" type="slidenum">
              <a:rPr lang="en-US" smtClean="0"/>
              <a:pPr/>
              <a:t>123</a:t>
            </a:fld>
            <a:endParaRPr lang="en-US"/>
          </a:p>
        </p:txBody>
      </p:sp>
    </p:spTree>
    <p:extLst>
      <p:ext uri="{BB962C8B-B14F-4D97-AF65-F5344CB8AC3E}">
        <p14:creationId xmlns:p14="http://schemas.microsoft.com/office/powerpoint/2010/main" val="31887847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p:txBody>
          <a:bodyPr/>
          <a:lstStyle/>
          <a:p>
            <a:pPr eaLnBrk="1" hangingPunct="1"/>
            <a:r>
              <a:rPr lang="en-US" sz="4000">
                <a:ea typeface="ＭＳ Ｐゴシック" pitchFamily="-65" charset="-128"/>
              </a:rPr>
              <a:t>DRDP data is compiled by…</a:t>
            </a:r>
            <a:endParaRPr lang="en-US" sz="4000">
              <a:solidFill>
                <a:srgbClr val="FFFFFF"/>
              </a:solidFill>
              <a:ea typeface="ＭＳ Ｐゴシック" pitchFamily="-65" charset="-128"/>
            </a:endParaRPr>
          </a:p>
        </p:txBody>
      </p:sp>
      <p:sp>
        <p:nvSpPr>
          <p:cNvPr id="139267" name="Rectangle 4"/>
          <p:cNvSpPr>
            <a:spLocks noGrp="1" noChangeArrowheads="1"/>
          </p:cNvSpPr>
          <p:nvPr>
            <p:ph sz="half" idx="1"/>
          </p:nvPr>
        </p:nvSpPr>
        <p:spPr>
          <a:ln w="19050">
            <a:noFill/>
          </a:ln>
        </p:spPr>
        <p:txBody>
          <a:bodyPr/>
          <a:lstStyle/>
          <a:p>
            <a:pPr eaLnBrk="1" hangingPunct="1">
              <a:spcBef>
                <a:spcPts val="1800"/>
              </a:spcBef>
            </a:pPr>
            <a:r>
              <a:rPr lang="en-US" sz="3200" dirty="0">
                <a:ea typeface="ＭＳ Ｐゴシック" pitchFamily="-65" charset="-128"/>
              </a:rPr>
              <a:t>Individual child</a:t>
            </a:r>
          </a:p>
          <a:p>
            <a:pPr eaLnBrk="1" hangingPunct="1">
              <a:spcBef>
                <a:spcPts val="1800"/>
              </a:spcBef>
            </a:pPr>
            <a:r>
              <a:rPr lang="en-US" sz="3200" dirty="0">
                <a:ea typeface="ＭＳ Ｐゴシック" pitchFamily="-65" charset="-128"/>
              </a:rPr>
              <a:t>Classroom </a:t>
            </a:r>
          </a:p>
          <a:p>
            <a:pPr eaLnBrk="1" hangingPunct="1">
              <a:spcBef>
                <a:spcPts val="1800"/>
              </a:spcBef>
            </a:pPr>
            <a:r>
              <a:rPr lang="en-US" sz="3200" dirty="0">
                <a:ea typeface="ＭＳ Ｐゴシック" pitchFamily="-65" charset="-128"/>
              </a:rPr>
              <a:t>Contract</a:t>
            </a:r>
            <a:endParaRPr lang="en-US" sz="3200" dirty="0">
              <a:solidFill>
                <a:srgbClr val="FFFFFF"/>
              </a:solidFill>
              <a:ea typeface="ＭＳ Ｐゴシック" pitchFamily="-65" charset="-128"/>
            </a:endParaRPr>
          </a:p>
          <a:p>
            <a:pPr eaLnBrk="1" hangingPunct="1">
              <a:buFont typeface="Wingdings" pitchFamily="-65" charset="2"/>
              <a:buChar char="§"/>
            </a:pPr>
            <a:endParaRPr lang="en-US" sz="3200" dirty="0">
              <a:ea typeface="ＭＳ Ｐゴシック" pitchFamily="-65" charset="-128"/>
            </a:endParaRPr>
          </a:p>
        </p:txBody>
      </p:sp>
      <p:sp>
        <p:nvSpPr>
          <p:cNvPr id="139268" name="Rectangle 5"/>
          <p:cNvSpPr>
            <a:spLocks noGrp="1" noChangeArrowheads="1"/>
          </p:cNvSpPr>
          <p:nvPr>
            <p:ph sz="half" idx="2"/>
          </p:nvPr>
        </p:nvSpPr>
        <p:spPr>
          <a:ln w="19050">
            <a:noFill/>
          </a:ln>
        </p:spPr>
        <p:txBody>
          <a:bodyPr/>
          <a:lstStyle/>
          <a:p>
            <a:pPr eaLnBrk="1" hangingPunct="1">
              <a:spcBef>
                <a:spcPts val="1800"/>
              </a:spcBef>
            </a:pPr>
            <a:r>
              <a:rPr lang="en-US" sz="3200" dirty="0" err="1">
                <a:ea typeface="ＭＳ Ｐゴシック" pitchFamily="-65" charset="-128"/>
              </a:rPr>
              <a:t>DRDPtech</a:t>
            </a:r>
            <a:endParaRPr lang="en-US" sz="3200" dirty="0">
              <a:ea typeface="ＭＳ Ｐゴシック" pitchFamily="-65" charset="-128"/>
            </a:endParaRPr>
          </a:p>
          <a:p>
            <a:pPr eaLnBrk="1" hangingPunct="1">
              <a:spcBef>
                <a:spcPts val="1800"/>
              </a:spcBef>
            </a:pPr>
            <a:r>
              <a:rPr lang="en-US" sz="3200" dirty="0">
                <a:ea typeface="ＭＳ Ｐゴシック" pitchFamily="-65" charset="-128"/>
              </a:rPr>
              <a:t>Excel spreadsheet</a:t>
            </a:r>
          </a:p>
          <a:p>
            <a:pPr eaLnBrk="1" hangingPunct="1">
              <a:spcBef>
                <a:spcPts val="1800"/>
              </a:spcBef>
            </a:pPr>
            <a:r>
              <a:rPr lang="en-US" sz="3200" dirty="0">
                <a:ea typeface="ＭＳ Ｐゴシック" pitchFamily="-65" charset="-128"/>
              </a:rPr>
              <a:t>Commercial software programs</a:t>
            </a:r>
          </a:p>
        </p:txBody>
      </p:sp>
      <p:sp>
        <p:nvSpPr>
          <p:cNvPr id="139269" name="Rectangle 2"/>
          <p:cNvSpPr>
            <a:spLocks noChangeArrowheads="1"/>
          </p:cNvSpPr>
          <p:nvPr/>
        </p:nvSpPr>
        <p:spPr bwMode="auto">
          <a:xfrm>
            <a:off x="685800" y="228600"/>
            <a:ext cx="7772400" cy="533400"/>
          </a:xfrm>
          <a:prstGeom prst="rect">
            <a:avLst/>
          </a:prstGeom>
          <a:noFill/>
          <a:ln w="12700">
            <a:noFill/>
            <a:miter lim="800000"/>
            <a:headEnd/>
            <a:tailEnd/>
          </a:ln>
        </p:spPr>
        <p:txBody>
          <a:bodyPr lIns="90487" tIns="44450" rIns="90487" bIns="44450" anchor="ctr">
            <a:prstTxWarp prst="textNoShape">
              <a:avLst/>
            </a:prstTxWarp>
          </a:bodyPr>
          <a:lstStyle/>
          <a:p>
            <a:pPr algn="ctr"/>
            <a:endParaRPr lang="en-US" sz="4400" b="1"/>
          </a:p>
        </p:txBody>
      </p:sp>
      <p:sp>
        <p:nvSpPr>
          <p:cNvPr id="2" name="Slide Number Placeholder 1"/>
          <p:cNvSpPr>
            <a:spLocks noGrp="1"/>
          </p:cNvSpPr>
          <p:nvPr>
            <p:ph type="sldNum" sz="quarter" idx="10"/>
          </p:nvPr>
        </p:nvSpPr>
        <p:spPr/>
        <p:txBody>
          <a:bodyPr/>
          <a:lstStyle/>
          <a:p>
            <a:fld id="{87B56463-7A38-3F46-AD32-726C4D0FED3C}" type="slidenum">
              <a:rPr lang="en-US" smtClean="0"/>
              <a:pPr/>
              <a:t>124</a:t>
            </a:fld>
            <a:endParaRPr lang="en-US"/>
          </a:p>
        </p:txBody>
      </p:sp>
    </p:spTree>
    <p:extLst>
      <p:ext uri="{BB962C8B-B14F-4D97-AF65-F5344CB8AC3E}">
        <p14:creationId xmlns:p14="http://schemas.microsoft.com/office/powerpoint/2010/main" val="4674400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a:ea typeface="Arial" pitchFamily="-65" charset="0"/>
                <a:cs typeface="Arial" pitchFamily="-65" charset="0"/>
              </a:rPr>
              <a:t>What is DRDPtech</a:t>
            </a:r>
            <a:r>
              <a:rPr lang="en-US" baseline="30000">
                <a:ea typeface="Arial" pitchFamily="-65" charset="0"/>
                <a:cs typeface="Arial" pitchFamily="-65" charset="0"/>
              </a:rPr>
              <a:t>©</a:t>
            </a:r>
            <a:r>
              <a:rPr lang="en-US">
                <a:ea typeface="Arial" pitchFamily="-65" charset="0"/>
                <a:cs typeface="Arial" pitchFamily="-65" charset="0"/>
              </a:rPr>
              <a:t>?</a:t>
            </a:r>
          </a:p>
        </p:txBody>
      </p:sp>
      <p:sp>
        <p:nvSpPr>
          <p:cNvPr id="3" name="Content Placeholder 2"/>
          <p:cNvSpPr>
            <a:spLocks noGrp="1"/>
          </p:cNvSpPr>
          <p:nvPr>
            <p:ph idx="1"/>
          </p:nvPr>
        </p:nvSpPr>
        <p:spPr/>
        <p:txBody>
          <a:bodyPr/>
          <a:lstStyle/>
          <a:p>
            <a:pPr eaLnBrk="1" hangingPunct="1">
              <a:spcAft>
                <a:spcPts val="1200"/>
              </a:spcAft>
            </a:pPr>
            <a:r>
              <a:rPr lang="en-US" dirty="0">
                <a:ea typeface="Arial" pitchFamily="-65" charset="0"/>
                <a:cs typeface="Arial" pitchFamily="-65" charset="0"/>
              </a:rPr>
              <a:t>An online data entry system</a:t>
            </a:r>
          </a:p>
          <a:p>
            <a:pPr eaLnBrk="1" hangingPunct="1">
              <a:spcAft>
                <a:spcPts val="1200"/>
              </a:spcAft>
            </a:pPr>
            <a:r>
              <a:rPr lang="en-US" dirty="0">
                <a:ea typeface="Arial" pitchFamily="-65" charset="0"/>
                <a:cs typeface="Arial" pitchFamily="-65" charset="0"/>
              </a:rPr>
              <a:t>An easy way to compile information about your students</a:t>
            </a:r>
          </a:p>
          <a:p>
            <a:pPr eaLnBrk="1" hangingPunct="1">
              <a:spcAft>
                <a:spcPts val="1200"/>
              </a:spcAft>
            </a:pPr>
            <a:r>
              <a:rPr lang="en-US" dirty="0">
                <a:ea typeface="Arial" pitchFamily="-65" charset="0"/>
                <a:cs typeface="Arial" pitchFamily="-65" charset="0"/>
              </a:rPr>
              <a:t>Tool for printing out summary reports</a:t>
            </a:r>
            <a:endParaRPr lang="en-US" baseline="30000" dirty="0">
              <a:ea typeface="Arial" pitchFamily="-65" charset="0"/>
              <a:cs typeface="Arial" pitchFamily="-65" charset="0"/>
            </a:endParaRPr>
          </a:p>
        </p:txBody>
      </p:sp>
      <p:sp>
        <p:nvSpPr>
          <p:cNvPr id="142340" name="Rectangle 13"/>
          <p:cNvSpPr>
            <a:spLocks noChangeArrowheads="1"/>
          </p:cNvSpPr>
          <p:nvPr/>
        </p:nvSpPr>
        <p:spPr bwMode="auto">
          <a:xfrm>
            <a:off x="0" y="6111875"/>
            <a:ext cx="3870325" cy="746125"/>
          </a:xfrm>
          <a:prstGeom prst="rect">
            <a:avLst/>
          </a:prstGeom>
          <a:noFill/>
          <a:ln w="9525">
            <a:noFill/>
            <a:miter lim="800000"/>
            <a:headEnd/>
            <a:tailEnd/>
          </a:ln>
        </p:spPr>
        <p:txBody>
          <a:bodyPr anchor="ctr">
            <a:prstTxWarp prst="textNoShape">
              <a:avLst/>
            </a:prstTxWarp>
          </a:bodyPr>
          <a:lstStyle/>
          <a:p>
            <a:pPr algn="r"/>
            <a:endParaRPr lang="en-US">
              <a:latin typeface="Times New Roman" pitchFamily="-65" charset="0"/>
              <a:ea typeface="Times New Roman" pitchFamily="-65" charset="0"/>
              <a:cs typeface="Times New Roman" pitchFamily="-65" charset="0"/>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125</a:t>
            </a:fld>
            <a:endParaRPr lang="en-US"/>
          </a:p>
        </p:txBody>
      </p:sp>
    </p:spTree>
    <p:extLst>
      <p:ext uri="{BB962C8B-B14F-4D97-AF65-F5344CB8AC3E}">
        <p14:creationId xmlns:p14="http://schemas.microsoft.com/office/powerpoint/2010/main" val="193977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tle 1"/>
          <p:cNvSpPr>
            <a:spLocks noGrp="1"/>
          </p:cNvSpPr>
          <p:nvPr>
            <p:ph type="title"/>
          </p:nvPr>
        </p:nvSpPr>
        <p:spPr/>
        <p:txBody>
          <a:bodyPr/>
          <a:lstStyle/>
          <a:p>
            <a:pPr eaLnBrk="1" hangingPunct="1"/>
            <a:r>
              <a:rPr lang="en-US" sz="4000" dirty="0" err="1">
                <a:ea typeface="ＭＳ Ｐゴシック" pitchFamily="-65" charset="-128"/>
              </a:rPr>
              <a:t>DRDPtech</a:t>
            </a:r>
            <a:r>
              <a:rPr lang="en-US" sz="4000" baseline="30000" dirty="0">
                <a:ea typeface="Arial" pitchFamily="-65" charset="0"/>
                <a:cs typeface="Arial" pitchFamily="-65" charset="0"/>
              </a:rPr>
              <a:t>©</a:t>
            </a:r>
            <a:r>
              <a:rPr lang="en-US" sz="4000" dirty="0">
                <a:ea typeface="ＭＳ Ｐゴシック" pitchFamily="-65" charset="-128"/>
              </a:rPr>
              <a:t> Reports</a:t>
            </a:r>
          </a:p>
        </p:txBody>
      </p:sp>
      <p:pic>
        <p:nvPicPr>
          <p:cNvPr id="8" name="Content Placeholder 7" descr="PWD Group Data.pdf"/>
          <p:cNvPicPr>
            <a:picLocks noChangeAspect="1"/>
          </p:cNvPicPr>
          <p:nvPr/>
        </p:nvPicPr>
        <p:blipFill rotWithShape="1">
          <a:blip r:embed="rId3" cstate="email">
            <a:extLst>
              <a:ext uri="{28A0092B-C50C-407E-A947-70E740481C1C}">
                <a14:useLocalDpi xmlns:a14="http://schemas.microsoft.com/office/drawing/2010/main" val="0"/>
              </a:ext>
            </a:extLst>
          </a:blip>
          <a:srcRect t="441" r="736" b="-441"/>
          <a:stretch/>
        </p:blipFill>
        <p:spPr>
          <a:xfrm>
            <a:off x="808038" y="1310640"/>
            <a:ext cx="3575050" cy="2782888"/>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5" descr="ChildReport2016-02-16.pdf"/>
          <p:cNvPicPr>
            <a:picLocks noChangeAspect="1"/>
          </p:cNvPicPr>
          <p:nvPr/>
        </p:nvPicPr>
        <p:blipFill rotWithShape="1">
          <a:blip r:embed="rId4" cstate="email">
            <a:extLst>
              <a:ext uri="{28A0092B-C50C-407E-A947-70E740481C1C}">
                <a14:useLocalDpi xmlns:a14="http://schemas.microsoft.com/office/drawing/2010/main" val="0"/>
              </a:ext>
            </a:extLst>
          </a:blip>
          <a:srcRect l="2865" t="2648" r="12555" b="-2648"/>
          <a:stretch/>
        </p:blipFill>
        <p:spPr>
          <a:xfrm>
            <a:off x="2819400" y="2286000"/>
            <a:ext cx="3581400" cy="3271838"/>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descr="MeasuresAssessed_Tenicia_Smith_2016-02-17.pdf"/>
          <p:cNvPicPr>
            <a:picLocks noChangeAspect="1"/>
          </p:cNvPicPr>
          <p:nvPr/>
        </p:nvPicPr>
        <p:blipFill rotWithShape="1">
          <a:blip r:embed="rId5" cstate="email">
            <a:extLst>
              <a:ext uri="{28A0092B-C50C-407E-A947-70E740481C1C}">
                <a14:useLocalDpi xmlns:a14="http://schemas.microsoft.com/office/drawing/2010/main" val="0"/>
              </a:ext>
            </a:extLst>
          </a:blip>
          <a:srcRect l="1808" t="10073" r="12078" b="18935"/>
          <a:stretch/>
        </p:blipFill>
        <p:spPr>
          <a:xfrm>
            <a:off x="4138930" y="3343453"/>
            <a:ext cx="4654550" cy="2964460"/>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0"/>
          </p:nvPr>
        </p:nvSpPr>
        <p:spPr/>
        <p:txBody>
          <a:bodyPr/>
          <a:lstStyle/>
          <a:p>
            <a:fld id="{C95E8845-3744-884C-ADA4-11F9F7D29813}" type="slidenum">
              <a:rPr lang="en-US" smtClean="0"/>
              <a:pPr/>
              <a:t>126</a:t>
            </a:fld>
            <a:endParaRPr lang="en-US" dirty="0"/>
          </a:p>
        </p:txBody>
      </p:sp>
    </p:spTree>
    <p:extLst>
      <p:ext uri="{BB962C8B-B14F-4D97-AF65-F5344CB8AC3E}">
        <p14:creationId xmlns:p14="http://schemas.microsoft.com/office/powerpoint/2010/main" val="13210887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000" dirty="0"/>
              <a:t>DRDP Summary of Findings</a:t>
            </a:r>
          </a:p>
        </p:txBody>
      </p:sp>
      <p:pic>
        <p:nvPicPr>
          <p:cNvPr id="6" name="Content Placeholder 3" descr="EESD 3900.tiff"/>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717775" y="1600200"/>
            <a:ext cx="6013250" cy="4495800"/>
          </a:xfrm>
        </p:spPr>
      </p:pic>
      <p:sp>
        <p:nvSpPr>
          <p:cNvPr id="2" name="Slide Number Placeholder 1"/>
          <p:cNvSpPr>
            <a:spLocks noGrp="1"/>
          </p:cNvSpPr>
          <p:nvPr>
            <p:ph type="sldNum" sz="quarter" idx="10"/>
          </p:nvPr>
        </p:nvSpPr>
        <p:spPr/>
        <p:txBody>
          <a:bodyPr/>
          <a:lstStyle/>
          <a:p>
            <a:fld id="{6A1F9AFB-234C-5045-8AD8-038AC2FCD542}" type="slidenum">
              <a:rPr lang="en-US" smtClean="0"/>
              <a:pPr/>
              <a:t>127</a:t>
            </a:fld>
            <a:endParaRPr lang="en-US"/>
          </a:p>
        </p:txBody>
      </p:sp>
    </p:spTree>
    <p:extLst>
      <p:ext uri="{BB962C8B-B14F-4D97-AF65-F5344CB8AC3E}">
        <p14:creationId xmlns:p14="http://schemas.microsoft.com/office/powerpoint/2010/main" val="13786232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8"/>
          <p:cNvSpPr>
            <a:spLocks noGrp="1" noChangeArrowheads="1"/>
          </p:cNvSpPr>
          <p:nvPr>
            <p:ph type="title"/>
          </p:nvPr>
        </p:nvSpPr>
        <p:spPr/>
        <p:txBody>
          <a:bodyPr/>
          <a:lstStyle/>
          <a:p>
            <a:pPr eaLnBrk="1" hangingPunct="1"/>
            <a:r>
              <a:rPr lang="en-US" sz="4000" dirty="0">
                <a:solidFill>
                  <a:srgbClr val="000000"/>
                </a:solidFill>
                <a:ea typeface="Arial" pitchFamily="-84" charset="0"/>
                <a:cs typeface="Arial" pitchFamily="-84" charset="0"/>
              </a:rPr>
              <a:t>What’s in the Curriculum Frameworks?</a:t>
            </a:r>
          </a:p>
        </p:txBody>
      </p:sp>
      <p:pic>
        <p:nvPicPr>
          <p:cNvPr id="11" name="Picture 10" descr="Screen Shot 2014-06-22 at 2.43.05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62000" y="1295400"/>
            <a:ext cx="2324100" cy="2974848"/>
          </a:xfrm>
          <a:prstGeom prst="rect">
            <a:avLst/>
          </a:prstGeom>
        </p:spPr>
      </p:pic>
      <p:sp>
        <p:nvSpPr>
          <p:cNvPr id="12" name="Oval 11"/>
          <p:cNvSpPr/>
          <p:nvPr/>
        </p:nvSpPr>
        <p:spPr>
          <a:xfrm>
            <a:off x="304800" y="4572000"/>
            <a:ext cx="3200400" cy="1752600"/>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schemeClr val="tx1">
                    <a:lumMod val="85000"/>
                    <a:lumOff val="15000"/>
                  </a:schemeClr>
                </a:solidFill>
              </a:rPr>
              <a:t>School-age frameworks available on CDE Web site</a:t>
            </a:r>
          </a:p>
        </p:txBody>
      </p:sp>
      <p:pic>
        <p:nvPicPr>
          <p:cNvPr id="133125" name="Picture 3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0" y="1600200"/>
            <a:ext cx="2381111" cy="3131323"/>
          </a:xfrm>
          <a:prstGeom prst="rect">
            <a:avLst/>
          </a:prstGeom>
          <a:noFill/>
          <a:ln w="9525">
            <a:noFill/>
            <a:miter lim="800000"/>
            <a:headEnd/>
            <a:tailEnd/>
          </a:ln>
        </p:spPr>
      </p:pic>
      <p:pic>
        <p:nvPicPr>
          <p:cNvPr id="133126"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43400" y="2209800"/>
            <a:ext cx="2418728" cy="3182537"/>
          </a:xfrm>
          <a:prstGeom prst="rect">
            <a:avLst/>
          </a:prstGeom>
          <a:noFill/>
          <a:ln w="9525">
            <a:noFill/>
            <a:miter lim="800000"/>
            <a:headEnd/>
            <a:tailEnd/>
          </a:ln>
        </p:spPr>
      </p:pic>
      <p:pic>
        <p:nvPicPr>
          <p:cNvPr id="9" name="Picture 8" descr="preschoolframeworkvol3.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78119" y="2739815"/>
            <a:ext cx="2602611" cy="3277362"/>
          </a:xfrm>
          <a:prstGeom prst="rect">
            <a:avLst/>
          </a:prstGeom>
        </p:spPr>
      </p:pic>
      <p:sp>
        <p:nvSpPr>
          <p:cNvPr id="3" name="Slide Number Placeholder 2"/>
          <p:cNvSpPr>
            <a:spLocks noGrp="1"/>
          </p:cNvSpPr>
          <p:nvPr>
            <p:ph type="sldNum" sz="quarter" idx="10"/>
          </p:nvPr>
        </p:nvSpPr>
        <p:spPr/>
        <p:txBody>
          <a:bodyPr/>
          <a:lstStyle/>
          <a:p>
            <a:fld id="{C95E8845-3744-884C-ADA4-11F9F7D29813}" type="slidenum">
              <a:rPr lang="en-US" smtClean="0"/>
              <a:pPr/>
              <a:t>128</a:t>
            </a:fld>
            <a:endParaRPr lang="en-US" dirty="0"/>
          </a:p>
        </p:txBody>
      </p:sp>
    </p:spTree>
    <p:extLst>
      <p:ext uri="{BB962C8B-B14F-4D97-AF65-F5344CB8AC3E}">
        <p14:creationId xmlns:p14="http://schemas.microsoft.com/office/powerpoint/2010/main" val="33397590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pPr eaLnBrk="1" hangingPunct="1">
              <a:defRPr/>
            </a:pPr>
            <a:r>
              <a:rPr lang="en-US" sz="4000" dirty="0">
                <a:solidFill>
                  <a:srgbClr val="000000"/>
                </a:solidFill>
                <a:ea typeface="Arial" charset="0"/>
                <a:cs typeface="Arial" charset="0"/>
              </a:rPr>
              <a:t>What does the framework do?</a:t>
            </a:r>
          </a:p>
        </p:txBody>
      </p:sp>
      <p:pic>
        <p:nvPicPr>
          <p:cNvPr id="134147" name="Picture 6" descr="sensory table"/>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4724400" y="3810000"/>
            <a:ext cx="3810000" cy="2540000"/>
          </a:xfrm>
        </p:spPr>
      </p:pic>
      <p:sp>
        <p:nvSpPr>
          <p:cNvPr id="134150" name="Rectangle 3"/>
          <p:cNvSpPr>
            <a:spLocks noGrp="1" noChangeArrowheads="1"/>
          </p:cNvSpPr>
          <p:nvPr>
            <p:ph sz="half" idx="2"/>
          </p:nvPr>
        </p:nvSpPr>
        <p:spPr>
          <a:xfrm>
            <a:off x="685800" y="1524000"/>
            <a:ext cx="8153400" cy="2514600"/>
          </a:xfrm>
        </p:spPr>
        <p:txBody>
          <a:bodyPr/>
          <a:lstStyle/>
          <a:p>
            <a:pPr marL="0" indent="0" eaLnBrk="1" hangingPunct="1">
              <a:buFontTx/>
              <a:buNone/>
            </a:pPr>
            <a:r>
              <a:rPr lang="en-US" dirty="0">
                <a:ea typeface="Arial" pitchFamily="-84" charset="0"/>
                <a:cs typeface="Arial" pitchFamily="-84" charset="0"/>
              </a:rPr>
              <a:t>“Created as a companion to the </a:t>
            </a:r>
            <a:r>
              <a:rPr lang="en-US" i="1" dirty="0">
                <a:ea typeface="Arial" pitchFamily="-84" charset="0"/>
                <a:cs typeface="Arial" pitchFamily="-84" charset="0"/>
              </a:rPr>
              <a:t>California Preschool Learning Foundations, Volume 1, </a:t>
            </a:r>
            <a:r>
              <a:rPr lang="en-US" dirty="0">
                <a:ea typeface="Arial" pitchFamily="-84" charset="0"/>
                <a:cs typeface="Arial" pitchFamily="-84" charset="0"/>
              </a:rPr>
              <a:t>this framework presents strategies and information to enrich learning and development opportunities for all of California’s preschool children” </a:t>
            </a:r>
            <a:r>
              <a:rPr lang="en-US" sz="1800" dirty="0">
                <a:ea typeface="Arial" pitchFamily="-84" charset="0"/>
                <a:cs typeface="Arial" pitchFamily="-84" charset="0"/>
              </a:rPr>
              <a:t>(PCF, Vol. 1, p. v).</a:t>
            </a:r>
          </a:p>
        </p:txBody>
      </p:sp>
      <p:sp>
        <p:nvSpPr>
          <p:cNvPr id="3" name="Slide Number Placeholder 2"/>
          <p:cNvSpPr>
            <a:spLocks noGrp="1"/>
          </p:cNvSpPr>
          <p:nvPr>
            <p:ph type="sldNum" sz="quarter" idx="10"/>
          </p:nvPr>
        </p:nvSpPr>
        <p:spPr/>
        <p:txBody>
          <a:bodyPr/>
          <a:lstStyle/>
          <a:p>
            <a:fld id="{87B56463-7A38-3F46-AD32-726C4D0FED3C}" type="slidenum">
              <a:rPr lang="en-US" smtClean="0"/>
              <a:pPr/>
              <a:t>129</a:t>
            </a:fld>
            <a:endParaRPr lang="en-US"/>
          </a:p>
        </p:txBody>
      </p:sp>
    </p:spTree>
    <p:extLst>
      <p:ext uri="{BB962C8B-B14F-4D97-AF65-F5344CB8AC3E}">
        <p14:creationId xmlns:p14="http://schemas.microsoft.com/office/powerpoint/2010/main" val="3786005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Program Guidelines</a:t>
            </a:r>
          </a:p>
        </p:txBody>
      </p:sp>
      <p:pic>
        <p:nvPicPr>
          <p:cNvPr id="2" name="Content Placeholder 1" descr="Screen Shot 2015-09-24 at 1.45.17 PM (2).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1219200" y="1615440"/>
            <a:ext cx="3009900" cy="3944007"/>
          </a:xfrm>
          <a:ln w="38100">
            <a:solidFill>
              <a:srgbClr val="CCFFCC"/>
            </a:solidFill>
          </a:ln>
          <a:effectLst>
            <a:outerShdw blurRad="292100" dist="139700" dir="2700000" algn="tl" rotWithShape="0">
              <a:srgbClr val="333333">
                <a:alpha val="65000"/>
              </a:srgbClr>
            </a:outerShdw>
          </a:effectLst>
        </p:spPr>
      </p:pic>
      <p:sp>
        <p:nvSpPr>
          <p:cNvPr id="5" name="Content Placeholder 4"/>
          <p:cNvSpPr>
            <a:spLocks noGrp="1"/>
          </p:cNvSpPr>
          <p:nvPr>
            <p:ph sz="half" idx="2"/>
          </p:nvPr>
        </p:nvSpPr>
        <p:spPr/>
        <p:txBody>
          <a:bodyPr/>
          <a:lstStyle/>
          <a:p>
            <a:pPr marL="285750" indent="-285750">
              <a:buFont typeface="Arial"/>
              <a:buChar char="•"/>
              <a:defRPr/>
            </a:pPr>
            <a:r>
              <a:rPr lang="en-US" dirty="0"/>
              <a:t>Choose a Program Guideline Book </a:t>
            </a:r>
          </a:p>
          <a:p>
            <a:pPr marL="285750" indent="-285750">
              <a:buFont typeface="Arial"/>
              <a:buChar char="•"/>
              <a:defRPr/>
            </a:pPr>
            <a:r>
              <a:rPr lang="en-US" dirty="0"/>
              <a:t>Find the handout labeled Program Guidelines</a:t>
            </a:r>
          </a:p>
          <a:p>
            <a:pPr marL="285750" indent="-285750">
              <a:buFont typeface="Arial"/>
              <a:buChar char="•"/>
              <a:defRPr/>
            </a:pPr>
            <a:r>
              <a:rPr lang="en-US" dirty="0"/>
              <a:t>Work as a table to answer the five questions </a:t>
            </a:r>
          </a:p>
          <a:p>
            <a:endParaRPr lang="en-US" dirty="0"/>
          </a:p>
        </p:txBody>
      </p:sp>
      <p:sp>
        <p:nvSpPr>
          <p:cNvPr id="3" name="Slide Number Placeholder 2"/>
          <p:cNvSpPr>
            <a:spLocks noGrp="1"/>
          </p:cNvSpPr>
          <p:nvPr>
            <p:ph type="sldNum" sz="quarter" idx="10"/>
          </p:nvPr>
        </p:nvSpPr>
        <p:spPr/>
        <p:txBody>
          <a:bodyPr/>
          <a:lstStyle/>
          <a:p>
            <a:fld id="{87B56463-7A38-3F46-AD32-726C4D0FED3C}" type="slidenum">
              <a:rPr lang="en-US" smtClean="0"/>
              <a:pPr/>
              <a:t>13</a:t>
            </a:fld>
            <a:endParaRPr lang="en-US"/>
          </a:p>
        </p:txBody>
      </p:sp>
    </p:spTree>
    <p:extLst>
      <p:ext uri="{BB962C8B-B14F-4D97-AF65-F5344CB8AC3E}">
        <p14:creationId xmlns:p14="http://schemas.microsoft.com/office/powerpoint/2010/main" val="7735097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 Tips When Planning</a:t>
            </a:r>
          </a:p>
        </p:txBody>
      </p:sp>
      <p:sp>
        <p:nvSpPr>
          <p:cNvPr id="145411" name="Content Placeholder 4"/>
          <p:cNvSpPr>
            <a:spLocks noGrp="1"/>
          </p:cNvSpPr>
          <p:nvPr>
            <p:ph idx="1"/>
          </p:nvPr>
        </p:nvSpPr>
        <p:spPr>
          <a:xfrm>
            <a:off x="723900" y="1295400"/>
            <a:ext cx="7772400" cy="4495800"/>
          </a:xfrm>
        </p:spPr>
        <p:txBody>
          <a:bodyPr/>
          <a:lstStyle/>
          <a:p>
            <a:pPr eaLnBrk="1" hangingPunct="1">
              <a:spcAft>
                <a:spcPts val="600"/>
              </a:spcAft>
            </a:pPr>
            <a:r>
              <a:rPr lang="en-US" sz="2600" dirty="0">
                <a:ea typeface="ＭＳ Ｐゴシック" pitchFamily="-1" charset="-128"/>
                <a:cs typeface="ＭＳ Ｐゴシック" pitchFamily="-1" charset="-128"/>
              </a:rPr>
              <a:t>Review current curriculum to find links with the DRDP. </a:t>
            </a:r>
          </a:p>
          <a:p>
            <a:pPr eaLnBrk="1" hangingPunct="1">
              <a:spcAft>
                <a:spcPts val="600"/>
              </a:spcAft>
            </a:pPr>
            <a:r>
              <a:rPr lang="en-US" sz="2600" dirty="0">
                <a:ea typeface="ＭＳ Ｐゴシック" pitchFamily="-1" charset="-128"/>
                <a:cs typeface="ＭＳ Ｐゴシック" pitchFamily="-1" charset="-128"/>
              </a:rPr>
              <a:t>Summarize children’s progress by reviewing, discussing, and consulting with others who know them. </a:t>
            </a:r>
          </a:p>
          <a:p>
            <a:pPr eaLnBrk="1" hangingPunct="1">
              <a:spcAft>
                <a:spcPts val="600"/>
              </a:spcAft>
            </a:pPr>
            <a:r>
              <a:rPr lang="en-US" sz="2600" dirty="0">
                <a:ea typeface="ＭＳ Ｐゴシック" pitchFamily="-1" charset="-128"/>
                <a:cs typeface="ＭＳ Ｐゴシック" pitchFamily="-1" charset="-128"/>
              </a:rPr>
              <a:t>Reflect on your collection of observations, including photos, notations, audio tapes, sketches, etc.</a:t>
            </a:r>
          </a:p>
          <a:p>
            <a:pPr eaLnBrk="1" hangingPunct="1">
              <a:spcAft>
                <a:spcPts val="600"/>
              </a:spcAft>
            </a:pPr>
            <a:r>
              <a:rPr lang="en-US" sz="2600" dirty="0">
                <a:ea typeface="ＭＳ Ｐゴシック" pitchFamily="-1" charset="-128"/>
                <a:cs typeface="ＭＳ Ｐゴシック" pitchFamily="-1" charset="-128"/>
              </a:rPr>
              <a:t>Consult other resources to support planning for the needs of children’s developmental levels. </a:t>
            </a:r>
          </a:p>
          <a:p>
            <a:pPr eaLnBrk="1" hangingPunct="1"/>
            <a:endParaRPr lang="en-US" sz="2000" dirty="0">
              <a:ea typeface="ＭＳ Ｐゴシック" pitchFamily="-1" charset="-128"/>
              <a:cs typeface="ＭＳ Ｐゴシック" pitchFamily="-1" charset="-128"/>
            </a:endParaRPr>
          </a:p>
        </p:txBody>
      </p:sp>
      <p:sp>
        <p:nvSpPr>
          <p:cNvPr id="3" name="Slide Number Placeholder 2"/>
          <p:cNvSpPr>
            <a:spLocks noGrp="1"/>
          </p:cNvSpPr>
          <p:nvPr>
            <p:ph type="sldNum" sz="quarter" idx="10"/>
          </p:nvPr>
        </p:nvSpPr>
        <p:spPr/>
        <p:txBody>
          <a:bodyPr/>
          <a:lstStyle/>
          <a:p>
            <a:fld id="{6A1F9AFB-234C-5045-8AD8-038AC2FCD542}" type="slidenum">
              <a:rPr lang="en-US" smtClean="0"/>
              <a:pPr/>
              <a:t>130</a:t>
            </a:fld>
            <a:endParaRPr lang="en-US"/>
          </a:p>
        </p:txBody>
      </p:sp>
    </p:spTree>
    <p:extLst>
      <p:ext uri="{BB962C8B-B14F-4D97-AF65-F5344CB8AC3E}">
        <p14:creationId xmlns:p14="http://schemas.microsoft.com/office/powerpoint/2010/main" val="24601734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Small and Large Group Planning </a:t>
            </a:r>
          </a:p>
        </p:txBody>
      </p:sp>
      <p:sp>
        <p:nvSpPr>
          <p:cNvPr id="9" name="Content Placeholder 2"/>
          <p:cNvSpPr>
            <a:spLocks noGrp="1"/>
          </p:cNvSpPr>
          <p:nvPr>
            <p:ph sz="half" idx="1"/>
          </p:nvPr>
        </p:nvSpPr>
        <p:spPr>
          <a:xfrm>
            <a:off x="838200" y="1600200"/>
            <a:ext cx="7772400" cy="4495800"/>
          </a:xfrm>
          <a:noFill/>
        </p:spPr>
        <p:txBody>
          <a:bodyPr/>
          <a:lstStyle/>
          <a:p>
            <a:pPr marL="0" indent="0" eaLnBrk="1" hangingPunct="1">
              <a:buFont typeface="Arial" pitchFamily="-1" charset="0"/>
              <a:buNone/>
            </a:pPr>
            <a:r>
              <a:rPr lang="en-US" dirty="0">
                <a:ea typeface="ＭＳ Ｐゴシック" pitchFamily="-1" charset="-128"/>
                <a:cs typeface="ＭＳ Ｐゴシック" pitchFamily="-1" charset="-128"/>
              </a:rPr>
              <a:t>Use the data provided from </a:t>
            </a:r>
            <a:r>
              <a:rPr lang="en-US" dirty="0" err="1">
                <a:ea typeface="ＭＳ Ｐゴシック" pitchFamily="-1" charset="-128"/>
                <a:cs typeface="ＭＳ Ｐゴシック" pitchFamily="-1" charset="-128"/>
              </a:rPr>
              <a:t>DRDPtech</a:t>
            </a:r>
            <a:r>
              <a:rPr lang="en-US" dirty="0">
                <a:ea typeface="ＭＳ Ｐゴシック" pitchFamily="-1" charset="-128"/>
                <a:cs typeface="ＭＳ Ｐゴシック" pitchFamily="-1" charset="-128"/>
              </a:rPr>
              <a:t> to plan for individual children, as well as for small and large group activities. </a:t>
            </a:r>
          </a:p>
          <a:p>
            <a:pPr eaLnBrk="1" hangingPunct="1"/>
            <a:endParaRPr lang="en-US" dirty="0">
              <a:ea typeface="ＭＳ Ｐゴシック" pitchFamily="-1" charset="-128"/>
              <a:cs typeface="ＭＳ Ｐゴシック" pitchFamily="-1" charset="-128"/>
            </a:endParaRPr>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2438400" y="3087728"/>
            <a:ext cx="4572000" cy="3144708"/>
          </a:xfrm>
        </p:spPr>
      </p:pic>
      <p:sp>
        <p:nvSpPr>
          <p:cNvPr id="3" name="Slide Number Placeholder 2"/>
          <p:cNvSpPr>
            <a:spLocks noGrp="1"/>
          </p:cNvSpPr>
          <p:nvPr>
            <p:ph type="sldNum" sz="quarter" idx="10"/>
          </p:nvPr>
        </p:nvSpPr>
        <p:spPr/>
        <p:txBody>
          <a:bodyPr/>
          <a:lstStyle/>
          <a:p>
            <a:fld id="{87B56463-7A38-3F46-AD32-726C4D0FED3C}" type="slidenum">
              <a:rPr lang="en-US" smtClean="0"/>
              <a:pPr/>
              <a:t>131</a:t>
            </a:fld>
            <a:endParaRPr lang="en-US"/>
          </a:p>
        </p:txBody>
      </p:sp>
    </p:spTree>
    <p:extLst>
      <p:ext uri="{BB962C8B-B14F-4D97-AF65-F5344CB8AC3E}">
        <p14:creationId xmlns:p14="http://schemas.microsoft.com/office/powerpoint/2010/main" val="151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sz="4000" b="1" dirty="0">
                <a:solidFill>
                  <a:srgbClr val="FFCC00"/>
                </a:solidFill>
                <a:ea typeface="ＭＳ Ｐゴシック" pitchFamily="-84" charset="-128"/>
                <a:cs typeface="ＭＳ Ｐゴシック" pitchFamily="-84" charset="-128"/>
              </a:rPr>
              <a:t> </a:t>
            </a:r>
            <a:r>
              <a:rPr lang="en-US" sz="4000" dirty="0">
                <a:solidFill>
                  <a:srgbClr val="000000"/>
                </a:solidFill>
                <a:ea typeface="ＭＳ Ｐゴシック" pitchFamily="-84" charset="-128"/>
                <a:cs typeface="ＭＳ Ｐゴシック" pitchFamily="-84" charset="-128"/>
              </a:rPr>
              <a:t>All teachers…</a:t>
            </a:r>
          </a:p>
        </p:txBody>
      </p:sp>
      <p:sp>
        <p:nvSpPr>
          <p:cNvPr id="140291" name="Text Placeholder 4"/>
          <p:cNvSpPr>
            <a:spLocks noGrp="1"/>
          </p:cNvSpPr>
          <p:nvPr>
            <p:ph sz="half" idx="1"/>
          </p:nvPr>
        </p:nvSpPr>
        <p:spPr>
          <a:xfrm>
            <a:off x="762000" y="1295400"/>
            <a:ext cx="7924800" cy="4495800"/>
          </a:xfrm>
        </p:spPr>
        <p:txBody>
          <a:bodyPr/>
          <a:lstStyle/>
          <a:p>
            <a:pPr marL="0" indent="0" eaLnBrk="1" hangingPunct="1">
              <a:buFontTx/>
              <a:buNone/>
            </a:pPr>
            <a:r>
              <a:rPr lang="en-US" dirty="0">
                <a:ea typeface="ＭＳ Ｐゴシック" pitchFamily="-84" charset="-128"/>
                <a:cs typeface="ＭＳ Ｐゴシック" pitchFamily="-84" charset="-128"/>
              </a:rPr>
              <a:t>Must use results of assessments of children’s progress and teaching practices to support each child’s learning and development. </a:t>
            </a:r>
          </a:p>
        </p:txBody>
      </p:sp>
      <p:pic>
        <p:nvPicPr>
          <p:cNvPr id="8" name="Picture 5" descr="tchr"/>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2278405" y="2814971"/>
            <a:ext cx="4891989" cy="3265065"/>
          </a:xfrm>
          <a:prstGeom prst="rect">
            <a:avLst/>
          </a:prstGeom>
          <a:noFill/>
          <a:ln w="38100">
            <a:noFill/>
            <a:miter lim="800000"/>
            <a:headEnd/>
            <a:tailEnd/>
          </a:ln>
          <a:effectLst>
            <a:outerShdw dist="107763" dir="2700000" algn="ctr" rotWithShape="0">
              <a:srgbClr val="808080"/>
            </a:outerShdw>
          </a:effectLst>
        </p:spPr>
      </p:pic>
      <p:sp>
        <p:nvSpPr>
          <p:cNvPr id="3" name="Slide Number Placeholder 2"/>
          <p:cNvSpPr>
            <a:spLocks noGrp="1"/>
          </p:cNvSpPr>
          <p:nvPr>
            <p:ph type="sldNum" sz="quarter" idx="10"/>
          </p:nvPr>
        </p:nvSpPr>
        <p:spPr/>
        <p:txBody>
          <a:bodyPr/>
          <a:lstStyle/>
          <a:p>
            <a:fld id="{87B56463-7A38-3F46-AD32-726C4D0FED3C}" type="slidenum">
              <a:rPr lang="en-US" smtClean="0"/>
              <a:pPr/>
              <a:t>132</a:t>
            </a:fld>
            <a:endParaRPr lang="en-US"/>
          </a:p>
        </p:txBody>
      </p:sp>
    </p:spTree>
    <p:extLst>
      <p:ext uri="{BB962C8B-B14F-4D97-AF65-F5344CB8AC3E}">
        <p14:creationId xmlns:p14="http://schemas.microsoft.com/office/powerpoint/2010/main" val="40463970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4000" dirty="0"/>
              <a:t>Writing a DRDP</a:t>
            </a:r>
            <a:br>
              <a:rPr lang="en-US" sz="4000" dirty="0"/>
            </a:br>
            <a:r>
              <a:rPr lang="en-US" sz="4000" dirty="0"/>
              <a:t>Summary of Findings </a:t>
            </a:r>
          </a:p>
        </p:txBody>
      </p:sp>
      <p:pic>
        <p:nvPicPr>
          <p:cNvPr id="7" name="Content Placeholder 3" descr="EESD 3900.tiff"/>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603475" y="1447800"/>
            <a:ext cx="6013250" cy="4495800"/>
          </a:xfrm>
        </p:spPr>
      </p:pic>
      <p:sp>
        <p:nvSpPr>
          <p:cNvPr id="158725" name="Text Box 6"/>
          <p:cNvSpPr txBox="1">
            <a:spLocks noChangeArrowheads="1"/>
          </p:cNvSpPr>
          <p:nvPr/>
        </p:nvSpPr>
        <p:spPr bwMode="auto">
          <a:xfrm>
            <a:off x="5410200" y="3263900"/>
            <a:ext cx="3505200" cy="2832100"/>
          </a:xfrm>
          <a:prstGeom prst="rect">
            <a:avLst/>
          </a:prstGeom>
          <a:solidFill>
            <a:srgbClr val="FEFFFC"/>
          </a:solidFill>
          <a:ln w="9525">
            <a:solidFill>
              <a:srgbClr val="000066"/>
            </a:solidFill>
            <a:miter lim="800000"/>
            <a:headEnd/>
            <a:tailEnd/>
          </a:ln>
        </p:spPr>
        <p:txBody>
          <a:bodyPr>
            <a:prstTxWarp prst="textNoShape">
              <a:avLst/>
            </a:prstTxWarp>
            <a:spAutoFit/>
          </a:bodyPr>
          <a:lstStyle/>
          <a:p>
            <a:pPr marL="342900" indent="-342900" algn="ctr" eaLnBrk="0" hangingPunct="0">
              <a:spcBef>
                <a:spcPct val="50000"/>
              </a:spcBef>
            </a:pPr>
            <a:r>
              <a:rPr lang="en-US" sz="2800" b="1" dirty="0"/>
              <a:t>DIRECTIONS:</a:t>
            </a:r>
            <a:endParaRPr lang="en-US" sz="2800" dirty="0"/>
          </a:p>
          <a:p>
            <a:pPr marL="234950" indent="-234950" eaLnBrk="0" hangingPunct="0">
              <a:spcBef>
                <a:spcPts val="1200"/>
              </a:spcBef>
            </a:pPr>
            <a:r>
              <a:rPr lang="en-US" sz="2400" dirty="0"/>
              <a:t>1.Review narrative and DRDP Group Data Summary.</a:t>
            </a:r>
          </a:p>
          <a:p>
            <a:pPr marL="342900" indent="-342900" eaLnBrk="0" hangingPunct="0">
              <a:spcBef>
                <a:spcPts val="1200"/>
              </a:spcBef>
            </a:pPr>
            <a:r>
              <a:rPr lang="en-US" sz="2400" dirty="0"/>
              <a:t>2.Identify </a:t>
            </a:r>
            <a:r>
              <a:rPr lang="en-US" sz="2400" b="1" dirty="0"/>
              <a:t>key findings.</a:t>
            </a:r>
          </a:p>
          <a:p>
            <a:pPr marL="342900" indent="-342900" eaLnBrk="0" hangingPunct="0">
              <a:spcBef>
                <a:spcPts val="1200"/>
              </a:spcBef>
            </a:pPr>
            <a:r>
              <a:rPr lang="en-US" sz="2400" dirty="0"/>
              <a:t>3.Draft </a:t>
            </a:r>
            <a:r>
              <a:rPr lang="en-US" sz="2400" b="1" dirty="0"/>
              <a:t>action steps.</a:t>
            </a:r>
          </a:p>
        </p:txBody>
      </p:sp>
      <p:sp>
        <p:nvSpPr>
          <p:cNvPr id="2" name="Slide Number Placeholder 1"/>
          <p:cNvSpPr>
            <a:spLocks noGrp="1"/>
          </p:cNvSpPr>
          <p:nvPr>
            <p:ph type="sldNum" sz="quarter" idx="10"/>
          </p:nvPr>
        </p:nvSpPr>
        <p:spPr/>
        <p:txBody>
          <a:bodyPr/>
          <a:lstStyle/>
          <a:p>
            <a:fld id="{6A1F9AFB-234C-5045-8AD8-038AC2FCD542}" type="slidenum">
              <a:rPr lang="en-US" smtClean="0"/>
              <a:pPr/>
              <a:t>133</a:t>
            </a:fld>
            <a:endParaRPr lang="en-US"/>
          </a:p>
        </p:txBody>
      </p:sp>
    </p:spTree>
    <p:extLst>
      <p:ext uri="{BB962C8B-B14F-4D97-AF65-F5344CB8AC3E}">
        <p14:creationId xmlns:p14="http://schemas.microsoft.com/office/powerpoint/2010/main" val="199483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p:txBody>
          <a:bodyPr/>
          <a:lstStyle/>
          <a:p>
            <a:pPr eaLnBrk="1" hangingPunct="1"/>
            <a:r>
              <a:rPr lang="en-US">
                <a:ea typeface="ＭＳ Ｐゴシック" pitchFamily="-65" charset="-128"/>
              </a:rPr>
              <a:t>Taking it </a:t>
            </a:r>
            <a:br>
              <a:rPr lang="en-US">
                <a:ea typeface="ＭＳ Ｐゴシック" pitchFamily="-65" charset="-128"/>
              </a:rPr>
            </a:br>
            <a:r>
              <a:rPr lang="en-US">
                <a:ea typeface="ＭＳ Ｐゴシック" pitchFamily="-65" charset="-128"/>
              </a:rPr>
              <a:t>Back to the Agency</a:t>
            </a:r>
          </a:p>
        </p:txBody>
      </p:sp>
      <p:sp>
        <p:nvSpPr>
          <p:cNvPr id="4" name="Diamond 3"/>
          <p:cNvSpPr/>
          <p:nvPr/>
        </p:nvSpPr>
        <p:spPr bwMode="auto">
          <a:xfrm>
            <a:off x="6629400" y="3886200"/>
            <a:ext cx="1752600" cy="16002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RES 13-18</a:t>
            </a:r>
            <a:endParaRPr kumimoji="0" lang="en-US" sz="1600" b="0" i="0" u="none" strike="noStrike" cap="none" normalizeH="0" baseline="0" dirty="0">
              <a:ln>
                <a:noFill/>
              </a:ln>
              <a:solidFill>
                <a:schemeClr val="tx1"/>
              </a:solidFill>
              <a:effectLst/>
              <a:latin typeface="Arial" pitchFamily="-109" charset="0"/>
            </a:endParaRPr>
          </a:p>
        </p:txBody>
      </p:sp>
    </p:spTree>
    <p:extLst>
      <p:ext uri="{BB962C8B-B14F-4D97-AF65-F5344CB8AC3E}">
        <p14:creationId xmlns:p14="http://schemas.microsoft.com/office/powerpoint/2010/main" val="961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Self Study Checklist for Program/Agency</a:t>
            </a:r>
          </a:p>
        </p:txBody>
      </p:sp>
      <p:pic>
        <p:nvPicPr>
          <p:cNvPr id="7"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983543" y="1600200"/>
            <a:ext cx="3519314" cy="4495800"/>
          </a:xfrm>
          <a:prstGeom prst="rect">
            <a:avLst/>
          </a:prstGeom>
          <a:ln w="38100" cap="sq">
            <a:solidFill>
              <a:srgbClr val="000000"/>
            </a:solidFill>
            <a:prstDash val="solid"/>
            <a:miter lim="800000"/>
          </a:ln>
          <a:effectLst>
            <a:outerShdw blurRad="50800" dist="38100" dir="13500000" algn="br" rotWithShape="0">
              <a:prstClr val="black">
                <a:alpha val="40000"/>
              </a:prstClr>
            </a:outerShdw>
          </a:effectLst>
        </p:spPr>
      </p:pic>
      <p:sp>
        <p:nvSpPr>
          <p:cNvPr id="10243" name="Rectangle 2"/>
          <p:cNvSpPr>
            <a:spLocks noGrp="1" noChangeArrowheads="1"/>
          </p:cNvSpPr>
          <p:nvPr>
            <p:ph sz="half" idx="2"/>
          </p:nvPr>
        </p:nvSpPr>
        <p:spPr>
          <a:xfrm>
            <a:off x="4846320" y="2362200"/>
            <a:ext cx="3810000" cy="2667000"/>
          </a:xfrm>
          <a:solidFill>
            <a:srgbClr val="FEFFFC"/>
          </a:solidFill>
        </p:spPr>
        <p:txBody>
          <a:bodyPr/>
          <a:lstStyle/>
          <a:p>
            <a:pPr marL="0" indent="0" algn="ctr" eaLnBrk="1" hangingPunct="1">
              <a:spcBef>
                <a:spcPct val="0"/>
              </a:spcBef>
              <a:buFontTx/>
              <a:buNone/>
            </a:pPr>
            <a:r>
              <a:rPr lang="en-US" dirty="0">
                <a:solidFill>
                  <a:srgbClr val="1A2AE8"/>
                </a:solidFill>
                <a:ea typeface="ＭＳ Ｐゴシック" pitchFamily="-65" charset="-128"/>
              </a:rPr>
              <a:t>Use the Self-Study Checklist for Program/Agency </a:t>
            </a:r>
            <a:br>
              <a:rPr lang="en-US" dirty="0">
                <a:solidFill>
                  <a:srgbClr val="1A2AE8"/>
                </a:solidFill>
                <a:ea typeface="ＭＳ Ｐゴシック" pitchFamily="-65" charset="-128"/>
              </a:rPr>
            </a:br>
            <a:r>
              <a:rPr lang="en-US" dirty="0">
                <a:solidFill>
                  <a:srgbClr val="1A2AE8"/>
                </a:solidFill>
                <a:ea typeface="ＭＳ Ｐゴシック" pitchFamily="-65" charset="-128"/>
              </a:rPr>
              <a:t>Administrators to plan agency/contract calendar</a:t>
            </a:r>
            <a:br>
              <a:rPr lang="en-US" dirty="0">
                <a:solidFill>
                  <a:srgbClr val="1A2AE8"/>
                </a:solidFill>
                <a:ea typeface="ＭＳ Ｐゴシック" pitchFamily="-65" charset="-128"/>
              </a:rPr>
            </a:br>
            <a:endParaRPr lang="en-US" dirty="0">
              <a:solidFill>
                <a:srgbClr val="1A2AE8"/>
              </a:solidFill>
              <a:ea typeface="ＭＳ Ｐゴシック" pitchFamily="-65" charset="-128"/>
            </a:endParaRPr>
          </a:p>
        </p:txBody>
      </p:sp>
      <p:sp>
        <p:nvSpPr>
          <p:cNvPr id="3" name="Slide Number Placeholder 2"/>
          <p:cNvSpPr>
            <a:spLocks noGrp="1"/>
          </p:cNvSpPr>
          <p:nvPr>
            <p:ph type="sldNum" sz="quarter" idx="10"/>
          </p:nvPr>
        </p:nvSpPr>
        <p:spPr/>
        <p:txBody>
          <a:bodyPr/>
          <a:lstStyle/>
          <a:p>
            <a:fld id="{87B56463-7A38-3F46-AD32-726C4D0FED3C}" type="slidenum">
              <a:rPr lang="en-US" smtClean="0"/>
              <a:pPr/>
              <a:t>135</a:t>
            </a:fld>
            <a:endParaRPr lang="en-US"/>
          </a:p>
        </p:txBody>
      </p:sp>
    </p:spTree>
    <p:extLst>
      <p:ext uri="{BB962C8B-B14F-4D97-AF65-F5344CB8AC3E}">
        <p14:creationId xmlns:p14="http://schemas.microsoft.com/office/powerpoint/2010/main" val="21406775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Self Study Checklist for Classroom/FCCHN</a:t>
            </a:r>
          </a:p>
        </p:txBody>
      </p:sp>
      <p:pic>
        <p:nvPicPr>
          <p:cNvPr id="7"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bwMode="auto">
          <a:xfrm>
            <a:off x="873333" y="1600200"/>
            <a:ext cx="3739734" cy="4495800"/>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267" name="Rectangle 5"/>
          <p:cNvSpPr>
            <a:spLocks noGrp="1" noChangeArrowheads="1"/>
          </p:cNvSpPr>
          <p:nvPr>
            <p:ph sz="half" idx="2"/>
          </p:nvPr>
        </p:nvSpPr>
        <p:spPr>
          <a:xfrm>
            <a:off x="4876800" y="2057400"/>
            <a:ext cx="3810000" cy="3581400"/>
          </a:xfrm>
          <a:solidFill>
            <a:srgbClr val="FEFFFC"/>
          </a:solidFill>
        </p:spPr>
        <p:txBody>
          <a:bodyPr/>
          <a:lstStyle/>
          <a:p>
            <a:pPr marL="0" indent="0" algn="ctr" eaLnBrk="1" hangingPunct="1">
              <a:spcBef>
                <a:spcPct val="0"/>
              </a:spcBef>
              <a:buFontTx/>
              <a:buNone/>
            </a:pPr>
            <a:r>
              <a:rPr lang="en-US" sz="2800" dirty="0">
                <a:solidFill>
                  <a:srgbClr val="1A2AE8"/>
                </a:solidFill>
                <a:ea typeface="ＭＳ Ｐゴシック" pitchFamily="-65" charset="-128"/>
              </a:rPr>
              <a:t>Use the </a:t>
            </a:r>
          </a:p>
          <a:p>
            <a:pPr marL="0" indent="0" algn="ctr" eaLnBrk="1" hangingPunct="1">
              <a:spcBef>
                <a:spcPct val="0"/>
              </a:spcBef>
              <a:buFontTx/>
              <a:buNone/>
            </a:pPr>
            <a:r>
              <a:rPr lang="en-US" sz="2800" dirty="0">
                <a:solidFill>
                  <a:srgbClr val="1A2AE8"/>
                </a:solidFill>
                <a:ea typeface="ＭＳ Ｐゴシック" pitchFamily="-65" charset="-128"/>
              </a:rPr>
              <a:t>Self-Study Checklist for Classroom/Family </a:t>
            </a:r>
            <a:br>
              <a:rPr lang="en-US" sz="2800" dirty="0">
                <a:solidFill>
                  <a:srgbClr val="1A2AE8"/>
                </a:solidFill>
                <a:ea typeface="ＭＳ Ｐゴシック" pitchFamily="-65" charset="-128"/>
              </a:rPr>
            </a:br>
            <a:r>
              <a:rPr lang="en-US" sz="2800" dirty="0">
                <a:solidFill>
                  <a:srgbClr val="1A2AE8"/>
                </a:solidFill>
                <a:ea typeface="ＭＳ Ｐゴシック" pitchFamily="-65" charset="-128"/>
              </a:rPr>
              <a:t>Childcare Home</a:t>
            </a:r>
          </a:p>
          <a:p>
            <a:pPr marL="0" indent="0" algn="ctr" eaLnBrk="1" hangingPunct="1">
              <a:spcBef>
                <a:spcPct val="0"/>
              </a:spcBef>
              <a:buFontTx/>
              <a:buNone/>
            </a:pPr>
            <a:r>
              <a:rPr lang="en-US" sz="2800" dirty="0">
                <a:solidFill>
                  <a:srgbClr val="1A2AE8"/>
                </a:solidFill>
                <a:ea typeface="ＭＳ Ｐゴシック" pitchFamily="-65" charset="-128"/>
              </a:rPr>
              <a:t>Network Staff</a:t>
            </a:r>
          </a:p>
          <a:p>
            <a:pPr marL="0" indent="0" algn="ctr" eaLnBrk="1" hangingPunct="1">
              <a:spcBef>
                <a:spcPct val="0"/>
              </a:spcBef>
              <a:buFontTx/>
              <a:buNone/>
            </a:pPr>
            <a:r>
              <a:rPr lang="en-US" sz="2800" dirty="0">
                <a:solidFill>
                  <a:srgbClr val="1A2AE8"/>
                </a:solidFill>
                <a:ea typeface="ＭＳ Ｐゴシック" pitchFamily="-65" charset="-128"/>
              </a:rPr>
              <a:t>to plan classroom/group</a:t>
            </a:r>
          </a:p>
          <a:p>
            <a:pPr marL="0" indent="0" algn="ctr" eaLnBrk="1" hangingPunct="1">
              <a:spcBef>
                <a:spcPct val="0"/>
              </a:spcBef>
              <a:buFontTx/>
              <a:buNone/>
            </a:pPr>
            <a:r>
              <a:rPr lang="en-US" sz="2800" dirty="0">
                <a:solidFill>
                  <a:srgbClr val="1A2AE8"/>
                </a:solidFill>
                <a:ea typeface="ＭＳ Ｐゴシック" pitchFamily="-65" charset="-128"/>
              </a:rPr>
              <a:t>calendar</a:t>
            </a:r>
          </a:p>
        </p:txBody>
      </p:sp>
      <p:sp>
        <p:nvSpPr>
          <p:cNvPr id="3" name="Slide Number Placeholder 2"/>
          <p:cNvSpPr>
            <a:spLocks noGrp="1"/>
          </p:cNvSpPr>
          <p:nvPr>
            <p:ph type="sldNum" sz="quarter" idx="10"/>
          </p:nvPr>
        </p:nvSpPr>
        <p:spPr/>
        <p:txBody>
          <a:bodyPr/>
          <a:lstStyle/>
          <a:p>
            <a:fld id="{87B56463-7A38-3F46-AD32-726C4D0FED3C}" type="slidenum">
              <a:rPr lang="en-US" smtClean="0"/>
              <a:pPr/>
              <a:t>136</a:t>
            </a:fld>
            <a:endParaRPr lang="en-US"/>
          </a:p>
        </p:txBody>
      </p:sp>
    </p:spTree>
    <p:extLst>
      <p:ext uri="{BB962C8B-B14F-4D97-AF65-F5344CB8AC3E}">
        <p14:creationId xmlns:p14="http://schemas.microsoft.com/office/powerpoint/2010/main" val="18157466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p:txBody>
          <a:bodyPr>
            <a:normAutofit/>
          </a:bodyPr>
          <a:lstStyle/>
          <a:p>
            <a:pPr algn="ctr" eaLnBrk="1" hangingPunct="1">
              <a:defRPr/>
            </a:pPr>
            <a:r>
              <a:rPr lang="en-US" sz="4000" dirty="0">
                <a:solidFill>
                  <a:srgbClr val="000000"/>
                </a:solidFill>
                <a:latin typeface="Arial" pitchFamily="34" charset="0"/>
                <a:ea typeface="Arial" pitchFamily="-84" charset="0"/>
                <a:cs typeface="Arial" pitchFamily="34" charset="0"/>
              </a:rPr>
              <a:t>DRDP Resources</a:t>
            </a:r>
          </a:p>
        </p:txBody>
      </p:sp>
      <p:pic>
        <p:nvPicPr>
          <p:cNvPr id="988163" name="Picture 3" descr="hammergirl"/>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49400" y="1733550"/>
            <a:ext cx="6350000" cy="4229100"/>
          </a:xfrm>
          <a:effectLst>
            <a:outerShdw blurRad="292100" dist="139700" dir="2700000" algn="tl" rotWithShape="0">
              <a:srgbClr val="333333">
                <a:alpha val="64999"/>
              </a:srgbClr>
            </a:outerShdw>
          </a:effectLst>
        </p:spPr>
      </p:pic>
      <p:sp>
        <p:nvSpPr>
          <p:cNvPr id="3" name="Slide Number Placeholder 2"/>
          <p:cNvSpPr>
            <a:spLocks noGrp="1"/>
          </p:cNvSpPr>
          <p:nvPr>
            <p:ph type="sldNum" sz="quarter" idx="10"/>
          </p:nvPr>
        </p:nvSpPr>
        <p:spPr/>
        <p:txBody>
          <a:bodyPr/>
          <a:lstStyle/>
          <a:p>
            <a:fld id="{6A1F9AFB-234C-5045-8AD8-038AC2FCD542}" type="slidenum">
              <a:rPr lang="en-US" smtClean="0"/>
              <a:pPr/>
              <a:t>137</a:t>
            </a:fld>
            <a:endParaRPr lang="en-US"/>
          </a:p>
        </p:txBody>
      </p:sp>
    </p:spTree>
    <p:extLst>
      <p:ext uri="{BB962C8B-B14F-4D97-AF65-F5344CB8AC3E}">
        <p14:creationId xmlns:p14="http://schemas.microsoft.com/office/powerpoint/2010/main" val="37471171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7" name="Rectangle 2"/>
          <p:cNvSpPr>
            <a:spLocks noGrp="1" noChangeArrowheads="1"/>
          </p:cNvSpPr>
          <p:nvPr>
            <p:ph type="title"/>
          </p:nvPr>
        </p:nvSpPr>
        <p:spPr>
          <a:xfrm>
            <a:off x="762000" y="304800"/>
            <a:ext cx="7848600" cy="1143000"/>
          </a:xfrm>
        </p:spPr>
        <p:txBody>
          <a:bodyPr/>
          <a:lstStyle/>
          <a:p>
            <a:pPr algn="ctr" eaLnBrk="1" hangingPunct="1">
              <a:defRPr/>
            </a:pPr>
            <a:r>
              <a:rPr lang="en-US" sz="4000" dirty="0">
                <a:solidFill>
                  <a:srgbClr val="000000"/>
                </a:solidFill>
                <a:latin typeface="Arial" pitchFamily="34" charset="0"/>
                <a:ea typeface="ＭＳ Ｐゴシック" pitchFamily="-84" charset="-128"/>
                <a:cs typeface="Arial" pitchFamily="34" charset="0"/>
              </a:rPr>
              <a:t>Check out the Desired Results</a:t>
            </a:r>
            <a:br>
              <a:rPr lang="en-US" sz="3600" b="1" dirty="0">
                <a:solidFill>
                  <a:srgbClr val="FFFFFF"/>
                </a:solidFill>
                <a:effectLst>
                  <a:outerShdw blurRad="38100" dist="38100" dir="2700000" algn="tl">
                    <a:srgbClr val="000000"/>
                  </a:outerShdw>
                </a:effectLst>
                <a:latin typeface="Arial" pitchFamily="34" charset="0"/>
                <a:ea typeface="ＭＳ Ｐゴシック" pitchFamily="-84" charset="-128"/>
                <a:cs typeface="Arial" pitchFamily="34" charset="0"/>
              </a:rPr>
            </a:br>
            <a:r>
              <a:rPr lang="en-US" sz="3600" dirty="0">
                <a:solidFill>
                  <a:srgbClr val="FFFF00"/>
                </a:solidFill>
                <a:latin typeface="Arial" pitchFamily="34" charset="0"/>
                <a:ea typeface="ＭＳ Ｐゴシック" pitchFamily="-84" charset="-128"/>
                <a:cs typeface="Arial" pitchFamily="34" charset="0"/>
              </a:rPr>
              <a:t> </a:t>
            </a:r>
            <a:r>
              <a:rPr lang="en-US" sz="3200" dirty="0">
                <a:solidFill>
                  <a:srgbClr val="FFFF00"/>
                </a:solidFill>
                <a:latin typeface="Arial" pitchFamily="34" charset="0"/>
                <a:ea typeface="ＭＳ Ｐゴシック" pitchFamily="-84" charset="-128"/>
                <a:cs typeface="Arial" pitchFamily="34" charset="0"/>
                <a:hlinkClick r:id="rId3"/>
              </a:rPr>
              <a:t>www.desiredresults.us</a:t>
            </a:r>
            <a:endParaRPr lang="en-US" sz="3200" dirty="0">
              <a:solidFill>
                <a:srgbClr val="FFFF00"/>
              </a:solidFill>
              <a:latin typeface="Arial" pitchFamily="34" charset="0"/>
              <a:ea typeface="ＭＳ Ｐゴシック" pitchFamily="-84" charset="-128"/>
              <a:cs typeface="Arial" pitchFamily="34" charset="0"/>
            </a:endParaRPr>
          </a:p>
        </p:txBody>
      </p:sp>
      <p:sp>
        <p:nvSpPr>
          <p:cNvPr id="311299" name="Rectangle 3"/>
          <p:cNvSpPr>
            <a:spLocks noGrp="1" noChangeArrowheads="1"/>
          </p:cNvSpPr>
          <p:nvPr>
            <p:ph type="body" idx="4294967295"/>
          </p:nvPr>
        </p:nvSpPr>
        <p:spPr>
          <a:xfrm>
            <a:off x="3048000" y="1676400"/>
            <a:ext cx="2819400" cy="4525963"/>
          </a:xfrm>
        </p:spPr>
        <p:txBody>
          <a:bodyPr>
            <a:normAutofit/>
          </a:bodyPr>
          <a:lstStyle/>
          <a:p>
            <a:pPr eaLnBrk="1" hangingPunct="1"/>
            <a:r>
              <a:rPr lang="en-US" sz="2800" dirty="0">
                <a:latin typeface="Arial" charset="0"/>
                <a:ea typeface="ＭＳ Ｐゴシック" charset="0"/>
                <a:cs typeface="ＭＳ Ｐゴシック" charset="0"/>
              </a:rPr>
              <a:t>Resources </a:t>
            </a:r>
          </a:p>
          <a:p>
            <a:pPr eaLnBrk="1" hangingPunct="1"/>
            <a:r>
              <a:rPr lang="en-US" sz="2800" dirty="0">
                <a:latin typeface="Arial" charset="0"/>
                <a:ea typeface="ＭＳ Ｐゴシック" charset="0"/>
                <a:cs typeface="ＭＳ Ｐゴシック" charset="0"/>
              </a:rPr>
              <a:t>Tools</a:t>
            </a:r>
          </a:p>
          <a:p>
            <a:pPr eaLnBrk="1" hangingPunct="1"/>
            <a:r>
              <a:rPr lang="en-US" sz="2800" dirty="0">
                <a:latin typeface="Arial" charset="0"/>
                <a:ea typeface="ＭＳ Ｐゴシック" charset="0"/>
                <a:cs typeface="ＭＳ Ｐゴシック" charset="0"/>
              </a:rPr>
              <a:t>Forms</a:t>
            </a:r>
          </a:p>
          <a:p>
            <a:pPr eaLnBrk="1" hangingPunct="1"/>
            <a:r>
              <a:rPr lang="en-US" sz="2800" dirty="0">
                <a:latin typeface="Arial" charset="0"/>
                <a:ea typeface="ＭＳ Ｐゴシック" charset="0"/>
                <a:cs typeface="ＭＳ Ｐゴシック" charset="0"/>
              </a:rPr>
              <a:t>Samples</a:t>
            </a:r>
          </a:p>
        </p:txBody>
      </p:sp>
      <p:pic>
        <p:nvPicPr>
          <p:cNvPr id="311300" name="Picture 5" descr="Picture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48400" y="1828800"/>
            <a:ext cx="2133600" cy="1444625"/>
          </a:xfrm>
          <a:prstGeom prst="rect">
            <a:avLst/>
          </a:prstGeom>
          <a:noFill/>
          <a:ln w="349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pic>
        <p:nvPicPr>
          <p:cNvPr id="311301" name="Picture 9" descr="Doc_Record sheet PS(2010)v8_Page_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2000" y="3657600"/>
            <a:ext cx="1938338" cy="2506663"/>
          </a:xfrm>
          <a:prstGeom prst="rect">
            <a:avLst/>
          </a:prstGeom>
          <a:noFill/>
          <a:ln w="349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pic>
        <p:nvPicPr>
          <p:cNvPr id="311302" name="Picture 7" descr="Spring07idea rev_9_16_08b_Page_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00800" y="3429000"/>
            <a:ext cx="1943100" cy="2514600"/>
          </a:xfrm>
          <a:prstGeom prst="rect">
            <a:avLst/>
          </a:prstGeom>
          <a:noFill/>
          <a:ln w="349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pic>
        <p:nvPicPr>
          <p:cNvPr id="311303" name="Picture 8" descr="Gettingtoknowyou"/>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38200" y="1752600"/>
            <a:ext cx="1771650" cy="1771650"/>
          </a:xfrm>
          <a:prstGeom prst="rect">
            <a:avLst/>
          </a:prstGeom>
          <a:noFill/>
          <a:ln w="349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0"/>
          </p:nvPr>
        </p:nvSpPr>
        <p:spPr/>
        <p:txBody>
          <a:bodyPr/>
          <a:lstStyle/>
          <a:p>
            <a:fld id="{C95E8845-3744-884C-ADA4-11F9F7D29813}" type="slidenum">
              <a:rPr lang="en-US" smtClean="0"/>
              <a:pPr/>
              <a:t>138</a:t>
            </a:fld>
            <a:endParaRPr lang="en-US" dirty="0"/>
          </a:p>
        </p:txBody>
      </p:sp>
    </p:spTree>
    <p:extLst>
      <p:ext uri="{BB962C8B-B14F-4D97-AF65-F5344CB8AC3E}">
        <p14:creationId xmlns:p14="http://schemas.microsoft.com/office/powerpoint/2010/main" val="5125940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dirty="0">
                <a:latin typeface="Arial" pitchFamily="34" charset="0"/>
                <a:cs typeface="Arial" pitchFamily="34" charset="0"/>
              </a:rPr>
              <a:t>DRDP Portfolio App</a:t>
            </a:r>
          </a:p>
        </p:txBody>
      </p:sp>
      <p:pic>
        <p:nvPicPr>
          <p:cNvPr id="6" name="Content Placeholder 5" descr="IMG_1960.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tretch/>
        </p:blipFill>
        <p:spPr>
          <a:xfrm>
            <a:off x="838200" y="1537308"/>
            <a:ext cx="3524250" cy="2438400"/>
          </a:xfrm>
        </p:spPr>
      </p:pic>
      <p:pic>
        <p:nvPicPr>
          <p:cNvPr id="8" name="Picture 7" descr="IMG_1963.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16841" y="2514600"/>
            <a:ext cx="3386517" cy="2273052"/>
          </a:xfrm>
          <a:prstGeom prst="rect">
            <a:avLst/>
          </a:prstGeom>
        </p:spPr>
      </p:pic>
      <p:pic>
        <p:nvPicPr>
          <p:cNvPr id="7" name="Picture 6" descr="IMG_1961.PN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410200" y="3975708"/>
            <a:ext cx="3159065" cy="2143741"/>
          </a:xfrm>
          <a:prstGeom prst="rect">
            <a:avLst/>
          </a:prstGeom>
        </p:spPr>
      </p:pic>
      <p:sp>
        <p:nvSpPr>
          <p:cNvPr id="3" name="Slide Number Placeholder 2"/>
          <p:cNvSpPr>
            <a:spLocks noGrp="1"/>
          </p:cNvSpPr>
          <p:nvPr>
            <p:ph type="sldNum" sz="quarter" idx="10"/>
          </p:nvPr>
        </p:nvSpPr>
        <p:spPr/>
        <p:txBody>
          <a:bodyPr/>
          <a:lstStyle/>
          <a:p>
            <a:fld id="{6A1F9AFB-234C-5045-8AD8-038AC2FCD542}" type="slidenum">
              <a:rPr lang="en-US" smtClean="0"/>
              <a:pPr/>
              <a:t>139</a:t>
            </a:fld>
            <a:endParaRPr lang="en-US"/>
          </a:p>
        </p:txBody>
      </p:sp>
    </p:spTree>
    <p:extLst>
      <p:ext uri="{BB962C8B-B14F-4D97-AF65-F5344CB8AC3E}">
        <p14:creationId xmlns:p14="http://schemas.microsoft.com/office/powerpoint/2010/main" val="4090636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7786920" cy="1143000"/>
          </a:xfrm>
        </p:spPr>
        <p:txBody>
          <a:bodyPr/>
          <a:lstStyle/>
          <a:p>
            <a:r>
              <a:rPr lang="en-US" sz="2800" b="1" dirty="0">
                <a:solidFill>
                  <a:srgbClr val="000090"/>
                </a:solidFill>
              </a:rPr>
              <a:t>Where does it mention family relationships?</a:t>
            </a:r>
          </a:p>
        </p:txBody>
      </p:sp>
      <p:sp>
        <p:nvSpPr>
          <p:cNvPr id="5" name="TextBox 4"/>
          <p:cNvSpPr txBox="1"/>
          <p:nvPr/>
        </p:nvSpPr>
        <p:spPr>
          <a:xfrm>
            <a:off x="914400" y="3429000"/>
            <a:ext cx="6749664" cy="523220"/>
          </a:xfrm>
          <a:prstGeom prst="rect">
            <a:avLst/>
          </a:prstGeom>
          <a:noFill/>
        </p:spPr>
        <p:txBody>
          <a:bodyPr wrap="square" rtlCol="0">
            <a:spAutoFit/>
          </a:bodyPr>
          <a:lstStyle/>
          <a:p>
            <a:r>
              <a:rPr lang="en-US" sz="2800" b="1" dirty="0">
                <a:solidFill>
                  <a:srgbClr val="000090"/>
                </a:solidFill>
              </a:rPr>
              <a:t>Which chapter references curriculum?</a:t>
            </a:r>
          </a:p>
        </p:txBody>
      </p:sp>
      <p:sp>
        <p:nvSpPr>
          <p:cNvPr id="10" name="TextBox 9"/>
          <p:cNvSpPr txBox="1"/>
          <p:nvPr/>
        </p:nvSpPr>
        <p:spPr>
          <a:xfrm>
            <a:off x="914400" y="2133600"/>
            <a:ext cx="8153400" cy="830997"/>
          </a:xfrm>
          <a:prstGeom prst="rect">
            <a:avLst/>
          </a:prstGeom>
          <a:noFill/>
        </p:spPr>
        <p:txBody>
          <a:bodyPr wrap="square" rtlCol="0">
            <a:spAutoFit/>
          </a:bodyPr>
          <a:lstStyle/>
          <a:p>
            <a:r>
              <a:rPr lang="en-US" sz="2400" dirty="0">
                <a:solidFill>
                  <a:srgbClr val="990099"/>
                </a:solidFill>
              </a:rPr>
              <a:t>(IT) Chapter 1, p. 9-11,  (PS) Chapter 3, p. 40, (HS) Chapter 1,  p. 26   </a:t>
            </a:r>
          </a:p>
        </p:txBody>
      </p:sp>
      <p:sp>
        <p:nvSpPr>
          <p:cNvPr id="3" name="TextBox 2"/>
          <p:cNvSpPr txBox="1"/>
          <p:nvPr/>
        </p:nvSpPr>
        <p:spPr>
          <a:xfrm>
            <a:off x="3178794" y="324683"/>
            <a:ext cx="3015012" cy="830997"/>
          </a:xfrm>
          <a:prstGeom prst="rect">
            <a:avLst/>
          </a:prstGeom>
          <a:noFill/>
        </p:spPr>
        <p:txBody>
          <a:bodyPr wrap="square" rtlCol="0">
            <a:spAutoFit/>
          </a:bodyPr>
          <a:lstStyle/>
          <a:p>
            <a:r>
              <a:rPr lang="en-US" sz="4800" dirty="0"/>
              <a:t>Answers</a:t>
            </a:r>
          </a:p>
        </p:txBody>
      </p:sp>
      <p:sp>
        <p:nvSpPr>
          <p:cNvPr id="9" name="TextBox 8"/>
          <p:cNvSpPr txBox="1"/>
          <p:nvPr/>
        </p:nvSpPr>
        <p:spPr>
          <a:xfrm>
            <a:off x="914400" y="4038600"/>
            <a:ext cx="7543800" cy="461665"/>
          </a:xfrm>
          <a:prstGeom prst="rect">
            <a:avLst/>
          </a:prstGeom>
          <a:noFill/>
        </p:spPr>
        <p:txBody>
          <a:bodyPr wrap="square" rtlCol="0">
            <a:spAutoFit/>
          </a:bodyPr>
          <a:lstStyle/>
          <a:p>
            <a:r>
              <a:rPr lang="en-US" sz="2400" dirty="0">
                <a:solidFill>
                  <a:srgbClr val="990099"/>
                </a:solidFill>
              </a:rPr>
              <a:t>(IT) Chapter 6, p.100, (PS) Chapter 5, (HS) Chapter 3  </a:t>
            </a:r>
          </a:p>
        </p:txBody>
      </p:sp>
      <p:sp>
        <p:nvSpPr>
          <p:cNvPr id="6" name="Slide Number Placeholder 5"/>
          <p:cNvSpPr>
            <a:spLocks noGrp="1"/>
          </p:cNvSpPr>
          <p:nvPr>
            <p:ph type="sldNum" sz="quarter" idx="10"/>
          </p:nvPr>
        </p:nvSpPr>
        <p:spPr/>
        <p:txBody>
          <a:bodyPr/>
          <a:lstStyle/>
          <a:p>
            <a:fld id="{6A1F9AFB-234C-5045-8AD8-038AC2FCD542}" type="slidenum">
              <a:rPr lang="en-US" smtClean="0"/>
              <a:pPr/>
              <a:t>14</a:t>
            </a:fld>
            <a:endParaRPr lang="en-US"/>
          </a:p>
        </p:txBody>
      </p:sp>
    </p:spTree>
    <p:extLst>
      <p:ext uri="{BB962C8B-B14F-4D97-AF65-F5344CB8AC3E}">
        <p14:creationId xmlns:p14="http://schemas.microsoft.com/office/powerpoint/2010/main" val="6043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latin typeface="Arial" pitchFamily="34" charset="0"/>
                <a:cs typeface="Arial" pitchFamily="34" charset="0"/>
              </a:rPr>
              <a:t>DRDP (2015) Tutorials </a:t>
            </a:r>
          </a:p>
        </p:txBody>
      </p:sp>
      <p:pic>
        <p:nvPicPr>
          <p:cNvPr id="8" name="Picture 7" descr="Screen Shot 2015-09-08 at 1.33.41 PM.pn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5800" y="1405346"/>
            <a:ext cx="3454400" cy="2590800"/>
          </a:xfrm>
          <a:prstGeom prst="rect">
            <a:avLst/>
          </a:prstGeom>
        </p:spPr>
      </p:pic>
      <p:pic>
        <p:nvPicPr>
          <p:cNvPr id="5" name="Content Placeholder 4" descr="Screen Shot 2015-09-08 at 1.35.32 PM.png"/>
          <p:cNvPicPr>
            <a:picLocks noGrp="1" noChangeAspect="1"/>
          </p:cNvPicPr>
          <p:nvPr>
            <p:ph idx="1"/>
          </p:nvPr>
        </p:nvPicPr>
        <p:blipFill rotWithShape="1">
          <a:blip r:embed="rId4" cstate="email">
            <a:extLst>
              <a:ext uri="{28A0092B-C50C-407E-A947-70E740481C1C}">
                <a14:useLocalDpi xmlns:a14="http://schemas.microsoft.com/office/drawing/2010/main" val="0"/>
              </a:ext>
            </a:extLst>
          </a:blip>
          <a:stretch/>
        </p:blipFill>
        <p:spPr>
          <a:xfrm>
            <a:off x="2990850" y="2552700"/>
            <a:ext cx="3467100" cy="2590800"/>
          </a:xfrm>
        </p:spPr>
      </p:pic>
      <p:pic>
        <p:nvPicPr>
          <p:cNvPr id="9" name="Picture 8" descr="Screen Shot 2015-09-08 at 1.39.31 PM.pn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257800" y="3581400"/>
            <a:ext cx="3520440" cy="2694214"/>
          </a:xfrm>
          <a:prstGeom prst="rect">
            <a:avLst/>
          </a:prstGeom>
        </p:spPr>
      </p:pic>
      <p:sp>
        <p:nvSpPr>
          <p:cNvPr id="4" name="Slide Number Placeholder 3"/>
          <p:cNvSpPr>
            <a:spLocks noGrp="1"/>
          </p:cNvSpPr>
          <p:nvPr>
            <p:ph type="sldNum" sz="quarter" idx="10"/>
          </p:nvPr>
        </p:nvSpPr>
        <p:spPr/>
        <p:txBody>
          <a:bodyPr/>
          <a:lstStyle/>
          <a:p>
            <a:fld id="{6A1F9AFB-234C-5045-8AD8-038AC2FCD542}" type="slidenum">
              <a:rPr lang="en-US" smtClean="0"/>
              <a:pPr/>
              <a:t>140</a:t>
            </a:fld>
            <a:endParaRPr lang="en-US"/>
          </a:p>
        </p:txBody>
      </p:sp>
    </p:spTree>
    <p:extLst>
      <p:ext uri="{BB962C8B-B14F-4D97-AF65-F5344CB8AC3E}">
        <p14:creationId xmlns:p14="http://schemas.microsoft.com/office/powerpoint/2010/main" val="12081624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p:txBody>
          <a:bodyPr/>
          <a:lstStyle/>
          <a:p>
            <a:pPr algn="ctr" eaLnBrk="1" hangingPunct="1">
              <a:defRPr/>
            </a:pPr>
            <a:r>
              <a:rPr lang="en-US" sz="4000" dirty="0">
                <a:solidFill>
                  <a:srgbClr val="000000"/>
                </a:solidFill>
                <a:latin typeface="Arial" pitchFamily="34" charset="0"/>
                <a:ea typeface="ＭＳ Ｐゴシック" pitchFamily="-84" charset="-128"/>
                <a:cs typeface="Arial" pitchFamily="34" charset="0"/>
              </a:rPr>
              <a:t>Support Materials for Implementation of DRDP</a:t>
            </a:r>
            <a:endParaRPr lang="en-US" dirty="0">
              <a:solidFill>
                <a:srgbClr val="000000"/>
              </a:solidFill>
              <a:latin typeface="Arial" pitchFamily="34" charset="0"/>
              <a:ea typeface="ＭＳ Ｐゴシック" pitchFamily="-84" charset="-128"/>
              <a:cs typeface="Arial" pitchFamily="34" charset="0"/>
            </a:endParaRPr>
          </a:p>
        </p:txBody>
      </p:sp>
      <p:sp>
        <p:nvSpPr>
          <p:cNvPr id="317443" name="Rectangle 3"/>
          <p:cNvSpPr>
            <a:spLocks noGrp="1" noChangeArrowheads="1"/>
          </p:cNvSpPr>
          <p:nvPr>
            <p:ph type="body" idx="4294967295"/>
          </p:nvPr>
        </p:nvSpPr>
        <p:spPr>
          <a:xfrm>
            <a:off x="381000" y="1905000"/>
            <a:ext cx="5105400" cy="1828800"/>
          </a:xfrm>
        </p:spPr>
        <p:txBody>
          <a:bodyPr/>
          <a:lstStyle/>
          <a:p>
            <a:pPr marL="168275" indent="-168275" eaLnBrk="1" hangingPunct="1">
              <a:buFontTx/>
              <a:buNone/>
            </a:pPr>
            <a:r>
              <a:rPr lang="en-US" sz="2400" dirty="0">
                <a:latin typeface="Arial Narrow" charset="0"/>
                <a:ea typeface="ＭＳ Ｐゴシック" charset="0"/>
                <a:cs typeface="ＭＳ Ｐゴシック" charset="0"/>
              </a:rPr>
              <a:t>  </a:t>
            </a:r>
            <a:r>
              <a:rPr lang="en-US" sz="2400" b="1" i="1" dirty="0">
                <a:latin typeface="Arial Narrow" charset="0"/>
                <a:ea typeface="ＭＳ Ｐゴシック" charset="0"/>
                <a:cs typeface="ＭＳ Ｐゴシック" charset="0"/>
              </a:rPr>
              <a:t>Getting to Know You Through Observation</a:t>
            </a:r>
            <a:r>
              <a:rPr lang="en-US" sz="2400" b="1" dirty="0">
                <a:latin typeface="Arial Narrow" charset="0"/>
                <a:ea typeface="ＭＳ Ｐゴシック" charset="0"/>
                <a:cs typeface="ＭＳ Ｐゴシック" charset="0"/>
              </a:rPr>
              <a:t> DVD</a:t>
            </a:r>
            <a:r>
              <a:rPr lang="en-US" sz="2400" dirty="0">
                <a:latin typeface="Arial Narrow" charset="0"/>
                <a:ea typeface="ＭＳ Ｐゴシック" charset="0"/>
                <a:cs typeface="ＭＳ Ｐゴシック" charset="0"/>
              </a:rPr>
              <a:t>, Training and Guided Practice on Observation Skills</a:t>
            </a:r>
            <a:endParaRPr lang="en-US" sz="2400" dirty="0">
              <a:latin typeface="Arial" charset="0"/>
              <a:ea typeface="ＭＳ Ｐゴシック" charset="0"/>
              <a:cs typeface="ＭＳ Ｐゴシック" charset="0"/>
            </a:endParaRPr>
          </a:p>
        </p:txBody>
      </p:sp>
      <p:sp>
        <p:nvSpPr>
          <p:cNvPr id="317444" name="Text Box 4"/>
          <p:cNvSpPr txBox="1">
            <a:spLocks noChangeArrowheads="1"/>
          </p:cNvSpPr>
          <p:nvPr/>
        </p:nvSpPr>
        <p:spPr bwMode="auto">
          <a:xfrm>
            <a:off x="3960355" y="4148435"/>
            <a:ext cx="4040645"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SzPct val="90000"/>
              <a:buFont typeface="Wingdings" charset="0"/>
              <a:buNone/>
            </a:pPr>
            <a:r>
              <a:rPr lang="en-US" b="1" i="1" dirty="0">
                <a:latin typeface="Arial Narrow" panose="020B0606020202030204" pitchFamily="34" charset="0"/>
              </a:rPr>
              <a:t>Getting to Know You Through Observation Trainer</a:t>
            </a:r>
            <a:r>
              <a:rPr lang="ja-JP" altLang="en-US" b="1" i="1" dirty="0">
                <a:latin typeface="Arial Narrow" panose="020B0606020202030204" pitchFamily="34" charset="0"/>
              </a:rPr>
              <a:t> </a:t>
            </a:r>
            <a:r>
              <a:rPr lang="en-US" b="1" i="1" dirty="0">
                <a:latin typeface="Arial Narrow" panose="020B0606020202030204" pitchFamily="34" charset="0"/>
              </a:rPr>
              <a:t>Guide </a:t>
            </a:r>
            <a:r>
              <a:rPr lang="en-US" dirty="0">
                <a:latin typeface="Arial Narrow" panose="020B0606020202030204" pitchFamily="34" charset="0"/>
              </a:rPr>
              <a:t>and</a:t>
            </a:r>
            <a:r>
              <a:rPr lang="en-US" b="1" i="1" dirty="0">
                <a:latin typeface="Arial Narrow" panose="020B0606020202030204" pitchFamily="34" charset="0"/>
              </a:rPr>
              <a:t> Workbook</a:t>
            </a:r>
            <a:r>
              <a:rPr lang="en-US" dirty="0">
                <a:latin typeface="Arial Narrow" panose="020B0606020202030204" pitchFamily="34" charset="0"/>
              </a:rPr>
              <a:t>, 12 training activities</a:t>
            </a:r>
          </a:p>
        </p:txBody>
      </p:sp>
      <p:pic>
        <p:nvPicPr>
          <p:cNvPr id="317445" name="Picture 5" descr="dvdfa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073318">
            <a:off x="6886575" y="1981200"/>
            <a:ext cx="1266825" cy="13827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446" name="Group 6"/>
          <p:cNvGrpSpPr>
            <a:grpSpLocks/>
          </p:cNvGrpSpPr>
          <p:nvPr/>
        </p:nvGrpSpPr>
        <p:grpSpPr bwMode="auto">
          <a:xfrm>
            <a:off x="1600200" y="3429000"/>
            <a:ext cx="1995488" cy="1997075"/>
            <a:chOff x="643" y="2403"/>
            <a:chExt cx="1257" cy="1258"/>
          </a:xfrm>
        </p:grpSpPr>
        <p:sp>
          <p:nvSpPr>
            <p:cNvPr id="1002503" name="Rectangle 7"/>
            <p:cNvSpPr>
              <a:spLocks noChangeArrowheads="1"/>
            </p:cNvSpPr>
            <p:nvPr/>
          </p:nvSpPr>
          <p:spPr bwMode="auto">
            <a:xfrm rot="-842174">
              <a:off x="673" y="2409"/>
              <a:ext cx="1217" cy="1104"/>
            </a:xfrm>
            <a:prstGeom prst="rect">
              <a:avLst/>
            </a:prstGeom>
            <a:solidFill>
              <a:srgbClr val="FFFFFF"/>
            </a:solidFill>
            <a:ln w="3175">
              <a:solidFill>
                <a:schemeClr val="tx1"/>
              </a:solidFill>
              <a:miter lim="800000"/>
              <a:headEnd/>
              <a:tailEnd/>
            </a:ln>
            <a:effectLst>
              <a:outerShdw dist="38084" dir="20339992" algn="ctr" rotWithShape="0">
                <a:srgbClr val="808080"/>
              </a:outerShdw>
            </a:effectLst>
          </p:spPr>
          <p:txBody>
            <a:bodyPr wrap="none" anchor="ctr"/>
            <a:lstStyle/>
            <a:p>
              <a:pPr eaLnBrk="1" hangingPunct="1">
                <a:defRPr/>
              </a:pPr>
              <a:endParaRPr lang="en-US" sz="1800" dirty="0">
                <a:latin typeface="Arial" pitchFamily="34" charset="0"/>
                <a:ea typeface="+mn-ea"/>
                <a:cs typeface="+mn-cs"/>
              </a:endParaRPr>
            </a:p>
          </p:txBody>
        </p:sp>
        <p:sp>
          <p:nvSpPr>
            <p:cNvPr id="317457" name="Text Box 8"/>
            <p:cNvSpPr txBox="1">
              <a:spLocks noChangeArrowheads="1"/>
            </p:cNvSpPr>
            <p:nvPr/>
          </p:nvSpPr>
          <p:spPr bwMode="auto">
            <a:xfrm rot="-842174">
              <a:off x="643" y="2403"/>
              <a:ext cx="1257"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i="1">
                  <a:latin typeface="Cooper Black" charset="0"/>
                </a:rPr>
                <a:t>Getting to Know you </a:t>
              </a:r>
              <a:r>
                <a:rPr lang="en-US" sz="1200" i="1">
                  <a:latin typeface="Cooper Black" charset="0"/>
                </a:rPr>
                <a:t>Through Observation</a:t>
              </a:r>
              <a:r>
                <a:rPr lang="en-US" sz="1200"/>
                <a:t> </a:t>
              </a:r>
              <a:r>
                <a:rPr lang="en-US" sz="1200">
                  <a:solidFill>
                    <a:srgbClr val="800040"/>
                  </a:solidFill>
                </a:rPr>
                <a:t>Trainer</a:t>
              </a:r>
              <a:r>
                <a:rPr lang="ja-JP" altLang="en-US" sz="1200">
                  <a:solidFill>
                    <a:srgbClr val="800040"/>
                  </a:solidFill>
                </a:rPr>
                <a:t>’</a:t>
              </a:r>
              <a:r>
                <a:rPr lang="en-US" sz="1200">
                  <a:solidFill>
                    <a:srgbClr val="800040"/>
                  </a:solidFill>
                </a:rPr>
                <a:t>s Guide and Workbook</a:t>
              </a:r>
              <a:endParaRPr lang="en-US" sz="1400">
                <a:solidFill>
                  <a:srgbClr val="800040"/>
                </a:solidFill>
              </a:endParaRPr>
            </a:p>
          </p:txBody>
        </p:sp>
        <p:sp>
          <p:nvSpPr>
            <p:cNvPr id="317458" name="Line 9"/>
            <p:cNvSpPr>
              <a:spLocks noChangeShapeType="1"/>
            </p:cNvSpPr>
            <p:nvPr/>
          </p:nvSpPr>
          <p:spPr bwMode="auto">
            <a:xfrm rot="-842174">
              <a:off x="691" y="2557"/>
              <a:ext cx="0" cy="1104"/>
            </a:xfrm>
            <a:prstGeom prst="line">
              <a:avLst/>
            </a:prstGeom>
            <a:noFill/>
            <a:ln w="76200">
              <a:solidFill>
                <a:srgbClr val="80004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317459" name="Picture 10" descr="dvdsleev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6353611">
              <a:off x="1152" y="2736"/>
              <a:ext cx="38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17447" name="Text Box 11"/>
          <p:cNvSpPr txBox="1">
            <a:spLocks noChangeArrowheads="1"/>
          </p:cNvSpPr>
          <p:nvPr/>
        </p:nvSpPr>
        <p:spPr bwMode="auto">
          <a:xfrm>
            <a:off x="3048000" y="5486400"/>
            <a:ext cx="56388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600">
                <a:solidFill>
                  <a:srgbClr val="000099"/>
                </a:solidFill>
              </a:rPr>
              <a:t>www.desiredresults.us</a:t>
            </a:r>
            <a:endParaRPr lang="en-US" sz="1400">
              <a:solidFill>
                <a:srgbClr val="CC0000"/>
              </a:solidFill>
            </a:endParaRPr>
          </a:p>
        </p:txBody>
      </p:sp>
      <p:grpSp>
        <p:nvGrpSpPr>
          <p:cNvPr id="317448" name="Group 12"/>
          <p:cNvGrpSpPr>
            <a:grpSpLocks/>
          </p:cNvGrpSpPr>
          <p:nvPr/>
        </p:nvGrpSpPr>
        <p:grpSpPr bwMode="auto">
          <a:xfrm>
            <a:off x="1828800" y="3886200"/>
            <a:ext cx="1995488" cy="1997075"/>
            <a:chOff x="643" y="2403"/>
            <a:chExt cx="1257" cy="1258"/>
          </a:xfrm>
        </p:grpSpPr>
        <p:sp>
          <p:nvSpPr>
            <p:cNvPr id="1002509" name="Rectangle 13"/>
            <p:cNvSpPr>
              <a:spLocks noChangeArrowheads="1"/>
            </p:cNvSpPr>
            <p:nvPr/>
          </p:nvSpPr>
          <p:spPr bwMode="auto">
            <a:xfrm rot="-842174">
              <a:off x="673" y="2409"/>
              <a:ext cx="1217" cy="1104"/>
            </a:xfrm>
            <a:prstGeom prst="rect">
              <a:avLst/>
            </a:prstGeom>
            <a:solidFill>
              <a:srgbClr val="FFFFFF"/>
            </a:solidFill>
            <a:ln w="3175">
              <a:solidFill>
                <a:schemeClr val="tx1"/>
              </a:solidFill>
              <a:miter lim="800000"/>
              <a:headEnd/>
              <a:tailEnd/>
            </a:ln>
            <a:effectLst>
              <a:outerShdw dist="38084" dir="20339992" algn="ctr" rotWithShape="0">
                <a:srgbClr val="808080"/>
              </a:outerShdw>
            </a:effectLst>
          </p:spPr>
          <p:txBody>
            <a:bodyPr wrap="none" anchor="ctr"/>
            <a:lstStyle/>
            <a:p>
              <a:pPr eaLnBrk="1" hangingPunct="1">
                <a:defRPr/>
              </a:pPr>
              <a:endParaRPr lang="en-US" sz="1800" dirty="0">
                <a:latin typeface="Arial" pitchFamily="34" charset="0"/>
                <a:ea typeface="+mn-ea"/>
                <a:cs typeface="+mn-cs"/>
              </a:endParaRPr>
            </a:p>
          </p:txBody>
        </p:sp>
        <p:sp>
          <p:nvSpPr>
            <p:cNvPr id="317453" name="Text Box 14"/>
            <p:cNvSpPr txBox="1">
              <a:spLocks noChangeArrowheads="1"/>
            </p:cNvSpPr>
            <p:nvPr/>
          </p:nvSpPr>
          <p:spPr bwMode="auto">
            <a:xfrm rot="-842174">
              <a:off x="643" y="2403"/>
              <a:ext cx="1257"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i="1">
                  <a:latin typeface="Cooper Black" charset="0"/>
                </a:rPr>
                <a:t>Getting to Know you </a:t>
              </a:r>
              <a:r>
                <a:rPr lang="en-US" sz="1200" i="1">
                  <a:latin typeface="Cooper Black" charset="0"/>
                </a:rPr>
                <a:t>Through Observation</a:t>
              </a:r>
              <a:r>
                <a:rPr lang="en-US" sz="1200"/>
                <a:t> </a:t>
              </a:r>
              <a:r>
                <a:rPr lang="en-US" sz="1200">
                  <a:solidFill>
                    <a:srgbClr val="800040"/>
                  </a:solidFill>
                </a:rPr>
                <a:t>Trainer</a:t>
              </a:r>
              <a:r>
                <a:rPr lang="ja-JP" altLang="en-US" sz="1200">
                  <a:solidFill>
                    <a:srgbClr val="800040"/>
                  </a:solidFill>
                </a:rPr>
                <a:t>’</a:t>
              </a:r>
              <a:r>
                <a:rPr lang="en-US" sz="1200">
                  <a:solidFill>
                    <a:srgbClr val="800040"/>
                  </a:solidFill>
                </a:rPr>
                <a:t>s Guide and Workbook</a:t>
              </a:r>
              <a:endParaRPr lang="en-US" sz="1400">
                <a:solidFill>
                  <a:srgbClr val="800040"/>
                </a:solidFill>
              </a:endParaRPr>
            </a:p>
          </p:txBody>
        </p:sp>
        <p:sp>
          <p:nvSpPr>
            <p:cNvPr id="317454" name="Line 15"/>
            <p:cNvSpPr>
              <a:spLocks noChangeShapeType="1"/>
            </p:cNvSpPr>
            <p:nvPr/>
          </p:nvSpPr>
          <p:spPr bwMode="auto">
            <a:xfrm rot="-842174">
              <a:off x="691" y="2557"/>
              <a:ext cx="0" cy="1104"/>
            </a:xfrm>
            <a:prstGeom prst="line">
              <a:avLst/>
            </a:prstGeom>
            <a:noFill/>
            <a:ln w="76200">
              <a:solidFill>
                <a:srgbClr val="80004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317455" name="Picture 16" descr="dvdsleev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6353611">
              <a:off x="1152" y="2736"/>
              <a:ext cx="38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7449" name="Picture 17" descr="Picture11"/>
          <p:cNvPicPr>
            <a:picLocks noChangeAspect="1" noChangeArrowheads="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57800" y="1524000"/>
            <a:ext cx="1914525"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C95E8845-3744-884C-ADA4-11F9F7D29813}" type="slidenum">
              <a:rPr lang="en-US" smtClean="0"/>
              <a:pPr/>
              <a:t>141</a:t>
            </a:fld>
            <a:endParaRPr lang="en-US" dirty="0"/>
          </a:p>
        </p:txBody>
      </p:sp>
    </p:spTree>
    <p:extLst>
      <p:ext uri="{BB962C8B-B14F-4D97-AF65-F5344CB8AC3E}">
        <p14:creationId xmlns:p14="http://schemas.microsoft.com/office/powerpoint/2010/main" val="31882671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latin typeface="Arial" charset="0"/>
                <a:ea typeface="ＭＳ Ｐゴシック" charset="0"/>
                <a:cs typeface="ＭＳ Ｐゴシック" charset="0"/>
              </a:rPr>
              <a:t>All About Young Children </a:t>
            </a:r>
          </a:p>
        </p:txBody>
      </p:sp>
      <p:pic>
        <p:nvPicPr>
          <p:cNvPr id="6" name="Content Placeholder 5" descr="Screen Shot 2014-07-16 at 7.59.11 AM (2).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981200" y="1814512"/>
            <a:ext cx="5486400" cy="4067175"/>
          </a:xfrm>
          <a:ln w="38100" cap="sq">
            <a:solidFill>
              <a:srgbClr val="000000"/>
            </a:solidFill>
            <a:miter lim="800000"/>
            <a:headEnd/>
            <a:tailEnd/>
          </a:ln>
          <a:effectLst>
            <a:outerShdw blurRad="50800" dist="38100" dir="2700000" algn="tl" rotWithShape="0">
              <a:srgbClr val="000000">
                <a:alpha val="42999"/>
              </a:srgbClr>
            </a:outerShdw>
          </a:effectLst>
        </p:spPr>
      </p:pic>
      <p:sp>
        <p:nvSpPr>
          <p:cNvPr id="4" name="Slide Number Placeholder 3"/>
          <p:cNvSpPr>
            <a:spLocks noGrp="1"/>
          </p:cNvSpPr>
          <p:nvPr>
            <p:ph type="sldNum" sz="quarter" idx="10"/>
          </p:nvPr>
        </p:nvSpPr>
        <p:spPr/>
        <p:txBody>
          <a:bodyPr/>
          <a:lstStyle/>
          <a:p>
            <a:fld id="{6A1F9AFB-234C-5045-8AD8-038AC2FCD542}" type="slidenum">
              <a:rPr lang="en-US" smtClean="0"/>
              <a:pPr/>
              <a:t>142</a:t>
            </a:fld>
            <a:endParaRPr lang="en-US"/>
          </a:p>
        </p:txBody>
      </p:sp>
    </p:spTree>
    <p:extLst>
      <p:ext uri="{BB962C8B-B14F-4D97-AF65-F5344CB8AC3E}">
        <p14:creationId xmlns:p14="http://schemas.microsoft.com/office/powerpoint/2010/main" val="35921884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About Young Children</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890625" y="1500016"/>
            <a:ext cx="2960777" cy="3831593"/>
          </a:xfrm>
          <a:solidFill>
            <a:srgbClr val="FBFAFF"/>
          </a:solidFill>
          <a:ln w="38100">
            <a:solidFill>
              <a:schemeClr val="accent1">
                <a:lumMod val="50000"/>
              </a:schemeClr>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07027" y="2067397"/>
            <a:ext cx="2960776" cy="3831593"/>
          </a:xfrm>
          <a:prstGeom prst="rect">
            <a:avLst/>
          </a:prstGeom>
          <a:solidFill>
            <a:srgbClr val="FBFAFF"/>
          </a:solidFill>
          <a:ln w="38100">
            <a:solidFill>
              <a:srgbClr val="F96EFD"/>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32576" y="2875539"/>
            <a:ext cx="2689718" cy="3480811"/>
          </a:xfrm>
          <a:prstGeom prst="rect">
            <a:avLst/>
          </a:prstGeom>
          <a:solidFill>
            <a:srgbClr val="FBFAFF"/>
          </a:solidFill>
          <a:ln w="38100">
            <a:solidFill>
              <a:srgbClr val="FFFF00"/>
            </a:solidFill>
          </a:ln>
        </p:spPr>
      </p:pic>
    </p:spTree>
    <p:extLst>
      <p:ext uri="{BB962C8B-B14F-4D97-AF65-F5344CB8AC3E}">
        <p14:creationId xmlns:p14="http://schemas.microsoft.com/office/powerpoint/2010/main" val="17002401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CompSAT</a:t>
            </a:r>
            <a:endParaRPr lang="en-US" sz="4000" dirty="0"/>
          </a:p>
        </p:txBody>
      </p:sp>
      <p:pic>
        <p:nvPicPr>
          <p:cNvPr id="6" name="Content Placeholder 5" descr="Screen Shot 2014-07-07 at 9.13.45 PM.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905000" y="1295400"/>
            <a:ext cx="5744180" cy="4495800"/>
          </a:xfrm>
          <a:ln w="6350" cap="sq">
            <a:solidFill>
              <a:schemeClr val="tx2">
                <a:lumMod val="65000"/>
                <a:lumOff val="35000"/>
              </a:schemeClr>
            </a:solidFill>
            <a:miter lim="800000"/>
            <a:headEnd/>
            <a:tailEnd/>
          </a:ln>
          <a:effectLst>
            <a:outerShdw blurRad="57150" dist="50800" dir="2700000" algn="tl" rotWithShape="0">
              <a:srgbClr val="000000">
                <a:alpha val="39999"/>
              </a:srgbClr>
            </a:outerShdw>
          </a:effectLst>
        </p:spPr>
      </p:pic>
      <p:sp>
        <p:nvSpPr>
          <p:cNvPr id="4" name="Slide Number Placeholder 3"/>
          <p:cNvSpPr>
            <a:spLocks noGrp="1"/>
          </p:cNvSpPr>
          <p:nvPr>
            <p:ph type="sldNum" sz="quarter" idx="10"/>
          </p:nvPr>
        </p:nvSpPr>
        <p:spPr/>
        <p:txBody>
          <a:bodyPr/>
          <a:lstStyle/>
          <a:p>
            <a:fld id="{6A1F9AFB-234C-5045-8AD8-038AC2FCD542}" type="slidenum">
              <a:rPr lang="en-US" smtClean="0"/>
              <a:pPr/>
              <a:t>144</a:t>
            </a:fld>
            <a:endParaRPr lang="en-US"/>
          </a:p>
        </p:txBody>
      </p:sp>
    </p:spTree>
    <p:extLst>
      <p:ext uri="{BB962C8B-B14F-4D97-AF65-F5344CB8AC3E}">
        <p14:creationId xmlns:p14="http://schemas.microsoft.com/office/powerpoint/2010/main" val="4558385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04900" y="228600"/>
            <a:ext cx="7239000" cy="1143000"/>
          </a:xfrm>
        </p:spPr>
        <p:txBody>
          <a:bodyPr>
            <a:noAutofit/>
          </a:bodyPr>
          <a:lstStyle/>
          <a:p>
            <a:pPr algn="ctr"/>
            <a:r>
              <a:rPr lang="en-US" sz="4000" dirty="0">
                <a:latin typeface="Arial" charset="0"/>
                <a:ea typeface="ＭＳ Ｐゴシック" charset="0"/>
                <a:cs typeface="Arial" charset="0"/>
              </a:rPr>
              <a:t>California Early Childhood Online (CECO)</a:t>
            </a:r>
          </a:p>
        </p:txBody>
      </p:sp>
      <p:pic>
        <p:nvPicPr>
          <p:cNvPr id="4" name="Content Placeholder 3" descr="Screen Shot 2013-10-17 at 3.48.40 PM (2).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250716" y="1600200"/>
            <a:ext cx="6947368" cy="4495800"/>
          </a:xfrm>
          <a:ln>
            <a:solidFill>
              <a:schemeClr val="bg1">
                <a:lumMod val="65000"/>
              </a:schemeClr>
            </a:solidFill>
          </a:ln>
        </p:spPr>
      </p:pic>
      <p:sp>
        <p:nvSpPr>
          <p:cNvPr id="3" name="Slide Number Placeholder 2"/>
          <p:cNvSpPr>
            <a:spLocks noGrp="1"/>
          </p:cNvSpPr>
          <p:nvPr>
            <p:ph type="sldNum" sz="quarter" idx="10"/>
          </p:nvPr>
        </p:nvSpPr>
        <p:spPr/>
        <p:txBody>
          <a:bodyPr/>
          <a:lstStyle/>
          <a:p>
            <a:fld id="{6A1F9AFB-234C-5045-8AD8-038AC2FCD542}" type="slidenum">
              <a:rPr lang="en-US" smtClean="0"/>
              <a:pPr/>
              <a:t>145</a:t>
            </a:fld>
            <a:endParaRPr lang="en-US"/>
          </a:p>
        </p:txBody>
      </p:sp>
    </p:spTree>
    <p:extLst>
      <p:ext uri="{BB962C8B-B14F-4D97-AF65-F5344CB8AC3E}">
        <p14:creationId xmlns:p14="http://schemas.microsoft.com/office/powerpoint/2010/main" val="12451363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p:cNvSpPr>
            <a:spLocks noGrp="1"/>
          </p:cNvSpPr>
          <p:nvPr>
            <p:ph type="title"/>
          </p:nvPr>
        </p:nvSpPr>
        <p:spPr/>
        <p:txBody>
          <a:bodyPr/>
          <a:lstStyle/>
          <a:p>
            <a:pPr algn="ctr"/>
            <a:r>
              <a:rPr lang="en-US" sz="4000" dirty="0">
                <a:solidFill>
                  <a:srgbClr val="000000"/>
                </a:solidFill>
                <a:latin typeface="Arial" charset="0"/>
                <a:ea typeface="ＭＳ Ｐゴシック" charset="0"/>
                <a:cs typeface="Arial" charset="0"/>
              </a:rPr>
              <a:t>Questions and Answers</a:t>
            </a:r>
          </a:p>
        </p:txBody>
      </p:sp>
      <p:sp>
        <p:nvSpPr>
          <p:cNvPr id="2" name="Content Placeholder 1"/>
          <p:cNvSpPr>
            <a:spLocks noGrp="1"/>
          </p:cNvSpPr>
          <p:nvPr>
            <p:ph idx="1"/>
          </p:nvPr>
        </p:nvSpPr>
        <p:spPr/>
        <p:txBody>
          <a:bodyPr/>
          <a:lstStyle/>
          <a:p>
            <a:endParaRPr lang="en-US"/>
          </a:p>
        </p:txBody>
      </p:sp>
      <p:pic>
        <p:nvPicPr>
          <p:cNvPr id="67587" name="Picture 4" descr="C:\Documents and Settings\ComputerUser\Local Settings\Temporary Internet Files\Content.IE5\313B1H10\MC900434411[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07977" y="2189800"/>
            <a:ext cx="2187770" cy="246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fld id="{6A1F9AFB-234C-5045-8AD8-038AC2FCD542}" type="slidenum">
              <a:rPr lang="en-US" smtClean="0"/>
              <a:pPr/>
              <a:t>146</a:t>
            </a:fld>
            <a:endParaRPr lang="en-US"/>
          </a:p>
        </p:txBody>
      </p:sp>
    </p:spTree>
    <p:extLst>
      <p:ext uri="{BB962C8B-B14F-4D97-AF65-F5344CB8AC3E}">
        <p14:creationId xmlns:p14="http://schemas.microsoft.com/office/powerpoint/2010/main" val="83603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72740"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p>
        </p:txBody>
      </p:sp>
      <p:sp>
        <p:nvSpPr>
          <p:cNvPr id="372741" name="WordArt 3"/>
          <p:cNvSpPr>
            <a:spLocks noChangeArrowheads="1" noChangeShapeType="1" noTextEdit="1"/>
          </p:cNvSpPr>
          <p:nvPr/>
        </p:nvSpPr>
        <p:spPr bwMode="auto">
          <a:xfrm>
            <a:off x="2209800" y="1062038"/>
            <a:ext cx="4894263" cy="3281362"/>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Final</a:t>
            </a:r>
          </a:p>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Jeopardy</a:t>
            </a:r>
          </a:p>
        </p:txBody>
      </p:sp>
      <p:sp>
        <p:nvSpPr>
          <p:cNvPr id="3" name="Slide Number Placeholder 2"/>
          <p:cNvSpPr>
            <a:spLocks noGrp="1"/>
          </p:cNvSpPr>
          <p:nvPr>
            <p:ph type="sldNum" sz="quarter" idx="10"/>
          </p:nvPr>
        </p:nvSpPr>
        <p:spPr/>
        <p:txBody>
          <a:bodyPr/>
          <a:lstStyle/>
          <a:p>
            <a:fld id="{50C14DD9-4640-DD49-A1E2-18807AB8C240}" type="slidenum">
              <a:rPr lang="en-US" smtClean="0"/>
              <a:pPr/>
              <a:t>147</a:t>
            </a:fld>
            <a:endParaRPr lang="en-US"/>
          </a:p>
        </p:txBody>
      </p:sp>
    </p:spTree>
    <p:extLst>
      <p:ext uri="{BB962C8B-B14F-4D97-AF65-F5344CB8AC3E}">
        <p14:creationId xmlns:p14="http://schemas.microsoft.com/office/powerpoint/2010/main" val="108439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74786" name="Footer Placeholder 2"/>
          <p:cNvSpPr txBox="1">
            <a:spLocks noGrp="1"/>
          </p:cNvSpPr>
          <p:nvPr/>
        </p:nvSpPr>
        <p:spPr bwMode="auto">
          <a:xfrm>
            <a:off x="2209800" y="6245225"/>
            <a:ext cx="4800600" cy="476250"/>
          </a:xfrm>
          <a:prstGeom prst="rect">
            <a:avLst/>
          </a:prstGeom>
          <a:noFill/>
          <a:ln w="9525">
            <a:noFill/>
            <a:miter lim="800000"/>
            <a:headEnd/>
            <a:tailEnd/>
          </a:ln>
        </p:spPr>
        <p:txBody>
          <a:bodyPr>
            <a:prstTxWarp prst="textNoShape">
              <a:avLst/>
            </a:prstTxWarp>
          </a:bodyPr>
          <a:lstStyle/>
          <a:p>
            <a:pPr algn="ctr"/>
            <a:r>
              <a:rPr lang="en-US" sz="1000">
                <a:solidFill>
                  <a:srgbClr val="000099"/>
                </a:solidFill>
                <a:ea typeface="ＭＳ Ｐゴシック" pitchFamily="-111" charset="-128"/>
                <a:cs typeface="ＭＳ Ｐゴシック" pitchFamily="-111" charset="-128"/>
              </a:rPr>
              <a:t>2010 © California Department of Education</a:t>
            </a:r>
          </a:p>
          <a:p>
            <a:pPr algn="ctr"/>
            <a:r>
              <a:rPr lang="en-US" sz="1000">
                <a:solidFill>
                  <a:srgbClr val="000099"/>
                </a:solidFill>
                <a:ea typeface="ＭＳ Ｐゴシック" pitchFamily="-111" charset="-128"/>
                <a:cs typeface="ＭＳ Ｐゴシック" pitchFamily="-111" charset="-128"/>
              </a:rPr>
              <a:t>Desired Results T &amp; TA Project</a:t>
            </a:r>
          </a:p>
        </p:txBody>
      </p:sp>
      <p:sp>
        <p:nvSpPr>
          <p:cNvPr id="374787"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CA55E5A3-196B-0E4A-9ABD-FF3BC4FCA3A1}" type="slidenum">
              <a:rPr lang="en-US" sz="1000">
                <a:solidFill>
                  <a:srgbClr val="000099"/>
                </a:solidFill>
                <a:ea typeface="ＭＳ Ｐゴシック" pitchFamily="-111" charset="-128"/>
                <a:cs typeface="ＭＳ Ｐゴシック" pitchFamily="-111" charset="-128"/>
              </a:rPr>
              <a:pPr algn="r"/>
              <a:t>148</a:t>
            </a:fld>
            <a:endParaRPr lang="en-US" sz="1000">
              <a:solidFill>
                <a:srgbClr val="000099"/>
              </a:solidFill>
              <a:ea typeface="ＭＳ Ｐゴシック" pitchFamily="-111" charset="-128"/>
              <a:cs typeface="ＭＳ Ｐゴシック" pitchFamily="-111" charset="-128"/>
            </a:endParaRPr>
          </a:p>
        </p:txBody>
      </p:sp>
      <p:sp>
        <p:nvSpPr>
          <p:cNvPr id="374788"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ea typeface="ＭＳ Ｐゴシック" pitchFamily="-111" charset="-128"/>
              <a:cs typeface="ＭＳ Ｐゴシック" pitchFamily="-111" charset="-128"/>
            </a:endParaRPr>
          </a:p>
        </p:txBody>
      </p:sp>
      <p:sp>
        <p:nvSpPr>
          <p:cNvPr id="374789" name="Text Box 4"/>
          <p:cNvSpPr txBox="1">
            <a:spLocks noChangeArrowheads="1"/>
          </p:cNvSpPr>
          <p:nvPr/>
        </p:nvSpPr>
        <p:spPr bwMode="auto">
          <a:xfrm>
            <a:off x="533400" y="364172"/>
            <a:ext cx="3352800" cy="77946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solidFill>
                  <a:srgbClr val="FFFF00"/>
                </a:solidFill>
                <a:ea typeface="ＭＳ Ｐゴシック" pitchFamily="-111" charset="-128"/>
                <a:cs typeface="ＭＳ Ｐゴシック" pitchFamily="-111" charset="-128"/>
              </a:rPr>
              <a:t>Final Jeopardy</a:t>
            </a:r>
          </a:p>
          <a:p>
            <a:pPr>
              <a:spcBef>
                <a:spcPct val="50000"/>
              </a:spcBef>
            </a:pPr>
            <a:endParaRPr lang="en-US" sz="1800" dirty="0">
              <a:solidFill>
                <a:srgbClr val="FFFF00"/>
              </a:solidFill>
              <a:ea typeface="ＭＳ Ｐゴシック" pitchFamily="-111" charset="-128"/>
              <a:cs typeface="ＭＳ Ｐゴシック" pitchFamily="-111" charset="-128"/>
            </a:endParaRPr>
          </a:p>
        </p:txBody>
      </p:sp>
      <p:pic>
        <p:nvPicPr>
          <p:cNvPr id="374790" name="Picture 6" descr="MCj043256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pic>
        <p:nvPicPr>
          <p:cNvPr id="11"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7391400" y="4800600"/>
            <a:ext cx="762000" cy="762000"/>
          </a:xfrm>
          <a:prstGeom prst="rect">
            <a:avLst/>
          </a:prstGeom>
          <a:noFill/>
          <a:ln w="9525">
            <a:noFill/>
            <a:miter lim="800000"/>
            <a:headEnd/>
            <a:tailEnd/>
          </a:ln>
        </p:spPr>
      </p:pic>
      <p:sp>
        <p:nvSpPr>
          <p:cNvPr id="374792" name="TextBox 11"/>
          <p:cNvSpPr txBox="1">
            <a:spLocks noChangeArrowheads="1"/>
          </p:cNvSpPr>
          <p:nvPr/>
        </p:nvSpPr>
        <p:spPr bwMode="auto">
          <a:xfrm>
            <a:off x="990600" y="2514600"/>
            <a:ext cx="7315200" cy="156966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FFFF00"/>
                </a:solidFill>
                <a:ea typeface="ＭＳ Ｐゴシック" pitchFamily="-111" charset="-128"/>
                <a:cs typeface="ＭＳ Ｐゴシック" pitchFamily="-111" charset="-128"/>
              </a:rPr>
              <a:t>These components help to understand the true intent of each measure</a:t>
            </a:r>
          </a:p>
        </p:txBody>
      </p:sp>
      <p:sp>
        <p:nvSpPr>
          <p:cNvPr id="3" name="Slide Number Placeholder 2"/>
          <p:cNvSpPr>
            <a:spLocks noGrp="1"/>
          </p:cNvSpPr>
          <p:nvPr>
            <p:ph type="sldNum" sz="quarter" idx="10"/>
          </p:nvPr>
        </p:nvSpPr>
        <p:spPr/>
        <p:txBody>
          <a:bodyPr/>
          <a:lstStyle/>
          <a:p>
            <a:fld id="{50C14DD9-4640-DD49-A1E2-18807AB8C240}" type="slidenum">
              <a:rPr lang="en-US" smtClean="0"/>
              <a:pPr/>
              <a:t>148</a:t>
            </a:fld>
            <a:endParaRPr lang="en-US"/>
          </a:p>
        </p:txBody>
      </p:sp>
    </p:spTree>
    <p:extLst>
      <p:ext uri="{BB962C8B-B14F-4D97-AF65-F5344CB8AC3E}">
        <p14:creationId xmlns:p14="http://schemas.microsoft.com/office/powerpoint/2010/main" val="736723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69"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76834" name="Footer Placeholder 2"/>
          <p:cNvSpPr txBox="1">
            <a:spLocks noGrp="1"/>
          </p:cNvSpPr>
          <p:nvPr/>
        </p:nvSpPr>
        <p:spPr bwMode="auto">
          <a:xfrm>
            <a:off x="2209800" y="6245225"/>
            <a:ext cx="4800600" cy="476250"/>
          </a:xfrm>
          <a:prstGeom prst="rect">
            <a:avLst/>
          </a:prstGeom>
          <a:noFill/>
          <a:ln w="9525">
            <a:noFill/>
            <a:miter lim="800000"/>
            <a:headEnd/>
            <a:tailEnd/>
          </a:ln>
        </p:spPr>
        <p:txBody>
          <a:bodyPr>
            <a:prstTxWarp prst="textNoShape">
              <a:avLst/>
            </a:prstTxWarp>
          </a:bodyPr>
          <a:lstStyle/>
          <a:p>
            <a:pPr algn="ctr"/>
            <a:r>
              <a:rPr lang="en-US" sz="1000">
                <a:solidFill>
                  <a:srgbClr val="000099"/>
                </a:solidFill>
                <a:ea typeface="ＭＳ Ｐゴシック" pitchFamily="-111" charset="-128"/>
                <a:cs typeface="ＭＳ Ｐゴシック" pitchFamily="-111" charset="-128"/>
              </a:rPr>
              <a:t>2010 © California Department of Education</a:t>
            </a:r>
          </a:p>
          <a:p>
            <a:pPr algn="ctr"/>
            <a:r>
              <a:rPr lang="en-US" sz="1000">
                <a:solidFill>
                  <a:srgbClr val="000099"/>
                </a:solidFill>
                <a:ea typeface="ＭＳ Ｐゴシック" pitchFamily="-111" charset="-128"/>
                <a:cs typeface="ＭＳ Ｐゴシック" pitchFamily="-111" charset="-128"/>
              </a:rPr>
              <a:t>Desired Results T &amp; TA Project</a:t>
            </a:r>
          </a:p>
        </p:txBody>
      </p:sp>
      <p:sp>
        <p:nvSpPr>
          <p:cNvPr id="376835"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93373587-4A2C-7447-AEA7-66E4BCA5AC9F}" type="slidenum">
              <a:rPr lang="en-US" sz="1000">
                <a:solidFill>
                  <a:srgbClr val="000099"/>
                </a:solidFill>
                <a:ea typeface="ＭＳ Ｐゴシック" pitchFamily="-111" charset="-128"/>
                <a:cs typeface="ＭＳ Ｐゴシック" pitchFamily="-111" charset="-128"/>
              </a:rPr>
              <a:pPr algn="r"/>
              <a:t>149</a:t>
            </a:fld>
            <a:endParaRPr lang="en-US" sz="1000">
              <a:solidFill>
                <a:srgbClr val="000099"/>
              </a:solidFill>
              <a:ea typeface="ＭＳ Ｐゴシック" pitchFamily="-111" charset="-128"/>
              <a:cs typeface="ＭＳ Ｐゴシック" pitchFamily="-111" charset="-128"/>
            </a:endParaRPr>
          </a:p>
        </p:txBody>
      </p:sp>
      <p:sp>
        <p:nvSpPr>
          <p:cNvPr id="376836"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ea typeface="ＭＳ Ｐゴシック" pitchFamily="-111" charset="-128"/>
              <a:cs typeface="ＭＳ Ｐゴシック" pitchFamily="-111" charset="-128"/>
            </a:endParaRPr>
          </a:p>
        </p:txBody>
      </p:sp>
      <p:sp>
        <p:nvSpPr>
          <p:cNvPr id="893955" name="Rectangle 3"/>
          <p:cNvSpPr>
            <a:spLocks noChangeArrowheads="1"/>
          </p:cNvSpPr>
          <p:nvPr/>
        </p:nvSpPr>
        <p:spPr bwMode="auto">
          <a:xfrm>
            <a:off x="647700" y="694970"/>
            <a:ext cx="3124200" cy="1219200"/>
          </a:xfrm>
          <a:prstGeom prst="rect">
            <a:avLst/>
          </a:prstGeom>
          <a:noFill/>
          <a:ln w="9525">
            <a:noFill/>
            <a:miter lim="800000"/>
            <a:headEnd/>
            <a:tailEnd/>
          </a:ln>
          <a:effectLst>
            <a:outerShdw dist="25399" dir="2700000" algn="ctr" rotWithShape="0">
              <a:schemeClr val="bg2">
                <a:alpha val="99962"/>
              </a:schemeClr>
            </a:outerShdw>
          </a:effectLst>
        </p:spPr>
        <p:txBody>
          <a:bodyPr anchor="ctr">
            <a:prstTxWarp prst="textNoShape">
              <a:avLst/>
            </a:prstTxWarp>
          </a:bodyPr>
          <a:lstStyle/>
          <a:p>
            <a:pPr algn="ctr"/>
            <a:r>
              <a:rPr lang="en-US" sz="4000" b="1" dirty="0">
                <a:solidFill>
                  <a:srgbClr val="FFFF00"/>
                </a:solidFill>
                <a:ea typeface="ＭＳ Ｐゴシック" pitchFamily="-111" charset="-128"/>
                <a:cs typeface="ＭＳ Ｐゴシック" pitchFamily="-111" charset="-128"/>
              </a:rPr>
              <a:t>What are</a:t>
            </a:r>
            <a:r>
              <a:rPr lang="en-US" sz="4000" dirty="0">
                <a:solidFill>
                  <a:srgbClr val="FFFF00"/>
                </a:solidFill>
                <a:ea typeface="ＭＳ Ｐゴシック" pitchFamily="-111" charset="-128"/>
                <a:cs typeface="ＭＳ Ｐゴシック" pitchFamily="-111" charset="-128"/>
              </a:rPr>
              <a:t>…</a:t>
            </a:r>
            <a:endParaRPr lang="en-US" sz="4000" b="1" dirty="0">
              <a:solidFill>
                <a:srgbClr val="FFFF00"/>
              </a:solidFill>
              <a:ea typeface="ＭＳ Ｐゴシック" pitchFamily="-111" charset="-128"/>
              <a:cs typeface="ＭＳ Ｐゴシック" pitchFamily="-111" charset="-128"/>
            </a:endParaRPr>
          </a:p>
        </p:txBody>
      </p:sp>
      <p:sp>
        <p:nvSpPr>
          <p:cNvPr id="376838" name="Text Box 4"/>
          <p:cNvSpPr txBox="1">
            <a:spLocks noChangeArrowheads="1"/>
          </p:cNvSpPr>
          <p:nvPr/>
        </p:nvSpPr>
        <p:spPr bwMode="auto">
          <a:xfrm>
            <a:off x="990600" y="2438400"/>
            <a:ext cx="7620000" cy="1292225"/>
          </a:xfrm>
          <a:prstGeom prst="rect">
            <a:avLst/>
          </a:prstGeom>
          <a:solidFill>
            <a:srgbClr val="FFFF00"/>
          </a:solidFill>
          <a:ln w="9525">
            <a:noFill/>
            <a:miter lim="800000"/>
            <a:headEnd/>
            <a:tailEnd/>
          </a:ln>
        </p:spPr>
        <p:txBody>
          <a:bodyPr>
            <a:prstTxWarp prst="textNoShape">
              <a:avLst/>
            </a:prstTxWarp>
            <a:spAutoFit/>
          </a:bodyPr>
          <a:lstStyle/>
          <a:p>
            <a:pPr eaLnBrk="0" hangingPunct="0">
              <a:spcBef>
                <a:spcPct val="50000"/>
              </a:spcBef>
            </a:pPr>
            <a:r>
              <a:rPr lang="en-US" sz="3600" b="1">
                <a:ea typeface="ＭＳ Ｐゴシック" pitchFamily="-111" charset="-128"/>
                <a:cs typeface="ＭＳ Ｐゴシック" pitchFamily="-111" charset="-128"/>
              </a:rPr>
              <a:t>                    the 4 D’s ?</a:t>
            </a:r>
          </a:p>
          <a:p>
            <a:pPr eaLnBrk="0" hangingPunct="0">
              <a:spcBef>
                <a:spcPct val="50000"/>
              </a:spcBef>
            </a:pPr>
            <a:endParaRPr lang="en-US" sz="2800">
              <a:ea typeface="ＭＳ Ｐゴシック" pitchFamily="-111" charset="-128"/>
              <a:cs typeface="ＭＳ Ｐゴシック" pitchFamily="-111" charset="-128"/>
            </a:endParaRPr>
          </a:p>
        </p:txBody>
      </p:sp>
      <p:sp>
        <p:nvSpPr>
          <p:cNvPr id="376839" name="Text Box 5"/>
          <p:cNvSpPr txBox="1">
            <a:spLocks noChangeArrowheads="1"/>
          </p:cNvSpPr>
          <p:nvPr/>
        </p:nvSpPr>
        <p:spPr bwMode="auto">
          <a:xfrm>
            <a:off x="762000" y="259557"/>
            <a:ext cx="33528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solidFill>
                  <a:srgbClr val="FFFF00"/>
                </a:solidFill>
                <a:ea typeface="ＭＳ Ｐゴシック" pitchFamily="-111" charset="-128"/>
                <a:cs typeface="ＭＳ Ｐゴシック" pitchFamily="-111" charset="-128"/>
              </a:rPr>
              <a:t>Final Jeopardy</a:t>
            </a:r>
            <a:endParaRPr lang="en-US" sz="1800">
              <a:solidFill>
                <a:srgbClr val="FFFF00"/>
              </a:solidFill>
              <a:ea typeface="ＭＳ Ｐゴシック" pitchFamily="-111" charset="-128"/>
              <a:cs typeface="ＭＳ Ｐゴシック" pitchFamily="-111" charset="-128"/>
            </a:endParaRPr>
          </a:p>
        </p:txBody>
      </p:sp>
      <p:sp>
        <p:nvSpPr>
          <p:cNvPr id="376840" name="Text Box 6"/>
          <p:cNvSpPr txBox="1">
            <a:spLocks noChangeArrowheads="1"/>
          </p:cNvSpPr>
          <p:nvPr/>
        </p:nvSpPr>
        <p:spPr bwMode="auto">
          <a:xfrm>
            <a:off x="2362200" y="5169498"/>
            <a:ext cx="4495800" cy="488275"/>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en-US" sz="3200" b="1">
                <a:solidFill>
                  <a:srgbClr val="FFFF00"/>
                </a:solidFill>
                <a:ea typeface="ＭＳ Ｐゴシック" pitchFamily="-111" charset="-128"/>
                <a:cs typeface="ＭＳ Ｐゴシック" pitchFamily="-111" charset="-128"/>
              </a:rPr>
              <a:t>Winner</a:t>
            </a:r>
            <a:r>
              <a:rPr lang="en-US" sz="3600" b="1">
                <a:solidFill>
                  <a:srgbClr val="FFFF00"/>
                </a:solidFill>
                <a:ea typeface="ＭＳ Ｐゴシック" pitchFamily="-111" charset="-128"/>
                <a:cs typeface="ＭＳ Ｐゴシック" pitchFamily="-111" charset="-128"/>
              </a:rPr>
              <a:t>!</a:t>
            </a:r>
          </a:p>
        </p:txBody>
      </p:sp>
      <p:pic>
        <p:nvPicPr>
          <p:cNvPr id="376841" name="Picture 7" descr="MCj04325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149</a:t>
            </a:fld>
            <a:endParaRPr lang="en-US"/>
          </a:p>
        </p:txBody>
      </p:sp>
    </p:spTree>
    <p:extLst>
      <p:ext uri="{BB962C8B-B14F-4D97-AF65-F5344CB8AC3E}">
        <p14:creationId xmlns:p14="http://schemas.microsoft.com/office/powerpoint/2010/main" val="105040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0866" y="3937527"/>
            <a:ext cx="7878468" cy="954107"/>
          </a:xfrm>
          <a:prstGeom prst="rect">
            <a:avLst/>
          </a:prstGeom>
          <a:noFill/>
        </p:spPr>
        <p:txBody>
          <a:bodyPr wrap="square" rtlCol="0">
            <a:spAutoFit/>
          </a:bodyPr>
          <a:lstStyle/>
          <a:p>
            <a:r>
              <a:rPr lang="en-US" sz="2800" b="1" dirty="0">
                <a:solidFill>
                  <a:srgbClr val="000090"/>
                </a:solidFill>
              </a:rPr>
              <a:t>Where are the guidelines for operating the program and how many guidelines are there?</a:t>
            </a:r>
          </a:p>
        </p:txBody>
      </p:sp>
      <p:sp>
        <p:nvSpPr>
          <p:cNvPr id="7" name="TextBox 6"/>
          <p:cNvSpPr txBox="1"/>
          <p:nvPr/>
        </p:nvSpPr>
        <p:spPr>
          <a:xfrm>
            <a:off x="685800" y="2321167"/>
            <a:ext cx="7848600" cy="954107"/>
          </a:xfrm>
          <a:prstGeom prst="rect">
            <a:avLst/>
          </a:prstGeom>
          <a:noFill/>
        </p:spPr>
        <p:txBody>
          <a:bodyPr wrap="square" rtlCol="0">
            <a:spAutoFit/>
          </a:bodyPr>
          <a:lstStyle/>
          <a:p>
            <a:r>
              <a:rPr lang="en-US" sz="2800" b="1" dirty="0">
                <a:solidFill>
                  <a:srgbClr val="000090"/>
                </a:solidFill>
              </a:rPr>
              <a:t>Which chapter has information on the role of the teacher?</a:t>
            </a:r>
          </a:p>
        </p:txBody>
      </p:sp>
      <p:sp>
        <p:nvSpPr>
          <p:cNvPr id="8" name="TextBox 7"/>
          <p:cNvSpPr txBox="1"/>
          <p:nvPr/>
        </p:nvSpPr>
        <p:spPr>
          <a:xfrm>
            <a:off x="685800" y="426720"/>
            <a:ext cx="7878468" cy="954107"/>
          </a:xfrm>
          <a:prstGeom prst="rect">
            <a:avLst/>
          </a:prstGeom>
          <a:noFill/>
        </p:spPr>
        <p:txBody>
          <a:bodyPr wrap="square" rtlCol="0">
            <a:spAutoFit/>
          </a:bodyPr>
          <a:lstStyle/>
          <a:p>
            <a:r>
              <a:rPr lang="en-US" sz="2800" b="1" dirty="0">
                <a:solidFill>
                  <a:srgbClr val="000090"/>
                </a:solidFill>
              </a:rPr>
              <a:t>Where does it connect or mention California </a:t>
            </a:r>
          </a:p>
          <a:p>
            <a:r>
              <a:rPr lang="en-US" sz="2800" b="1" dirty="0">
                <a:solidFill>
                  <a:srgbClr val="000090"/>
                </a:solidFill>
              </a:rPr>
              <a:t>Learning and Development Foundations?</a:t>
            </a:r>
          </a:p>
        </p:txBody>
      </p:sp>
      <p:sp>
        <p:nvSpPr>
          <p:cNvPr id="9" name="TextBox 8"/>
          <p:cNvSpPr txBox="1"/>
          <p:nvPr/>
        </p:nvSpPr>
        <p:spPr>
          <a:xfrm>
            <a:off x="685800" y="1526529"/>
            <a:ext cx="5847124" cy="461665"/>
          </a:xfrm>
          <a:prstGeom prst="rect">
            <a:avLst/>
          </a:prstGeom>
          <a:noFill/>
        </p:spPr>
        <p:txBody>
          <a:bodyPr wrap="none" rtlCol="0">
            <a:spAutoFit/>
          </a:bodyPr>
          <a:lstStyle/>
          <a:p>
            <a:r>
              <a:rPr lang="en-US" sz="2400" dirty="0">
                <a:solidFill>
                  <a:srgbClr val="990099"/>
                </a:solidFill>
              </a:rPr>
              <a:t>(IT) p.5 and p.129, (PS) p. 23, (HS) p.139</a:t>
            </a:r>
          </a:p>
        </p:txBody>
      </p:sp>
      <p:sp>
        <p:nvSpPr>
          <p:cNvPr id="10" name="TextBox 9"/>
          <p:cNvSpPr txBox="1"/>
          <p:nvPr/>
        </p:nvSpPr>
        <p:spPr>
          <a:xfrm>
            <a:off x="670560" y="3298786"/>
            <a:ext cx="6564718" cy="461665"/>
          </a:xfrm>
          <a:prstGeom prst="rect">
            <a:avLst/>
          </a:prstGeom>
          <a:noFill/>
        </p:spPr>
        <p:txBody>
          <a:bodyPr wrap="square" rtlCol="0">
            <a:spAutoFit/>
          </a:bodyPr>
          <a:lstStyle/>
          <a:p>
            <a:r>
              <a:rPr lang="en-US" sz="2400" dirty="0">
                <a:solidFill>
                  <a:srgbClr val="990099"/>
                </a:solidFill>
              </a:rPr>
              <a:t>(IT) Chapter 3, (PS) Chapter 3, (HS) Chapter 1 </a:t>
            </a:r>
          </a:p>
        </p:txBody>
      </p:sp>
      <p:sp>
        <p:nvSpPr>
          <p:cNvPr id="11" name="TextBox 10"/>
          <p:cNvSpPr txBox="1"/>
          <p:nvPr/>
        </p:nvSpPr>
        <p:spPr>
          <a:xfrm>
            <a:off x="655320" y="5038230"/>
            <a:ext cx="7696200" cy="461665"/>
          </a:xfrm>
          <a:prstGeom prst="rect">
            <a:avLst/>
          </a:prstGeom>
          <a:noFill/>
        </p:spPr>
        <p:txBody>
          <a:bodyPr wrap="square" rtlCol="0">
            <a:spAutoFit/>
          </a:bodyPr>
          <a:lstStyle/>
          <a:p>
            <a:r>
              <a:rPr lang="en-US" sz="2400" dirty="0">
                <a:solidFill>
                  <a:srgbClr val="990099"/>
                </a:solidFill>
              </a:rPr>
              <a:t>(IT) Chapter 5, (PS) Chapter 8, (HS) Chapter 4 </a:t>
            </a:r>
          </a:p>
        </p:txBody>
      </p:sp>
      <p:sp>
        <p:nvSpPr>
          <p:cNvPr id="2" name="Slide Number Placeholder 1"/>
          <p:cNvSpPr>
            <a:spLocks noGrp="1"/>
          </p:cNvSpPr>
          <p:nvPr>
            <p:ph type="sldNum" sz="quarter" idx="10"/>
          </p:nvPr>
        </p:nvSpPr>
        <p:spPr/>
        <p:txBody>
          <a:bodyPr/>
          <a:lstStyle/>
          <a:p>
            <a:fld id="{6A1F9AFB-234C-5045-8AD8-038AC2FCD542}" type="slidenum">
              <a:rPr lang="en-US" smtClean="0"/>
              <a:pPr/>
              <a:t>15</a:t>
            </a:fld>
            <a:endParaRPr lang="en-US"/>
          </a:p>
        </p:txBody>
      </p:sp>
    </p:spTree>
    <p:extLst>
      <p:ext uri="{BB962C8B-B14F-4D97-AF65-F5344CB8AC3E}">
        <p14:creationId xmlns:p14="http://schemas.microsoft.com/office/powerpoint/2010/main" val="200741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900" decel="100000" fill="hold"/>
                                        <p:tgtEl>
                                          <p:spTgt spid="1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itle 1"/>
          <p:cNvSpPr>
            <a:spLocks noGrp="1"/>
          </p:cNvSpPr>
          <p:nvPr>
            <p:ph type="title"/>
          </p:nvPr>
        </p:nvSpPr>
        <p:spPr>
          <a:xfrm>
            <a:off x="1051560" y="609600"/>
            <a:ext cx="7239000" cy="1143000"/>
          </a:xfrm>
        </p:spPr>
        <p:txBody>
          <a:bodyPr/>
          <a:lstStyle/>
          <a:p>
            <a:r>
              <a:rPr lang="en-US" sz="3600" dirty="0">
                <a:ea typeface="ＭＳ Ｐゴシック" pitchFamily="-111" charset="-128"/>
                <a:cs typeface="ＭＳ Ｐゴシック" pitchFamily="-111" charset="-128"/>
              </a:rPr>
              <a:t>Please take a few minutes to complete the training evaluation form</a:t>
            </a:r>
            <a:endParaRPr lang="en-US" sz="4800" dirty="0">
              <a:ea typeface="ＭＳ Ｐゴシック" pitchFamily="-111" charset="-128"/>
              <a:cs typeface="ＭＳ Ｐゴシック" pitchFamily="-111" charset="-128"/>
            </a:endParaRPr>
          </a:p>
        </p:txBody>
      </p:sp>
      <p:pic>
        <p:nvPicPr>
          <p:cNvPr id="378883" name="Content Placeholder 4" descr="evaluation_check.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81800" y="4247252"/>
            <a:ext cx="1714271" cy="1714271"/>
          </a:xfrm>
        </p:spPr>
      </p:pic>
      <p:sp>
        <p:nvSpPr>
          <p:cNvPr id="3" name="TextBox 2"/>
          <p:cNvSpPr txBox="1"/>
          <p:nvPr/>
        </p:nvSpPr>
        <p:spPr>
          <a:xfrm>
            <a:off x="708660" y="2057400"/>
            <a:ext cx="7924800" cy="3046988"/>
          </a:xfrm>
          <a:prstGeom prst="rect">
            <a:avLst/>
          </a:prstGeom>
          <a:noFill/>
        </p:spPr>
        <p:txBody>
          <a:bodyPr wrap="square" rtlCol="0">
            <a:spAutoFit/>
          </a:bodyPr>
          <a:lstStyle/>
          <a:p>
            <a:pPr algn="ctr"/>
            <a:r>
              <a:rPr lang="en-US" sz="3600" dirty="0"/>
              <a:t>or</a:t>
            </a:r>
          </a:p>
          <a:p>
            <a:pPr algn="ctr"/>
            <a:r>
              <a:rPr lang="en-US" sz="3600" dirty="0"/>
              <a:t>Complete using the link below:</a:t>
            </a:r>
          </a:p>
          <a:p>
            <a:pPr algn="ctr"/>
            <a:endParaRPr lang="en-US" sz="2800" dirty="0"/>
          </a:p>
          <a:p>
            <a:pPr algn="ctr"/>
            <a:r>
              <a:rPr lang="en-US" sz="2800" dirty="0">
                <a:hlinkClick r:id="rId4"/>
              </a:rPr>
              <a:t>https://www.surveymonkey.com/r/sac10062015</a:t>
            </a:r>
            <a:endParaRPr lang="en-US" sz="2800" dirty="0"/>
          </a:p>
          <a:p>
            <a:pPr algn="ctr"/>
            <a:endParaRPr lang="en-US" sz="2800" dirty="0"/>
          </a:p>
          <a:p>
            <a:pPr algn="ctr"/>
            <a:r>
              <a:rPr lang="en-US" sz="3600" dirty="0"/>
              <a:t> </a:t>
            </a:r>
          </a:p>
        </p:txBody>
      </p:sp>
      <p:sp>
        <p:nvSpPr>
          <p:cNvPr id="4" name="Slide Number Placeholder 3"/>
          <p:cNvSpPr>
            <a:spLocks noGrp="1"/>
          </p:cNvSpPr>
          <p:nvPr>
            <p:ph type="sldNum" sz="quarter" idx="10"/>
          </p:nvPr>
        </p:nvSpPr>
        <p:spPr/>
        <p:txBody>
          <a:bodyPr/>
          <a:lstStyle/>
          <a:p>
            <a:fld id="{6A1F9AFB-234C-5045-8AD8-038AC2FCD542}" type="slidenum">
              <a:rPr lang="en-US" smtClean="0"/>
              <a:pPr/>
              <a:t>150</a:t>
            </a:fld>
            <a:endParaRPr lang="en-US"/>
          </a:p>
        </p:txBody>
      </p:sp>
    </p:spTree>
    <p:extLst>
      <p:ext uri="{BB962C8B-B14F-4D97-AF65-F5344CB8AC3E}">
        <p14:creationId xmlns:p14="http://schemas.microsoft.com/office/powerpoint/2010/main" val="39274023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z="4000" dirty="0">
                <a:ea typeface="ＭＳ Ｐゴシック" pitchFamily="-65" charset="-128"/>
              </a:rPr>
              <a:t>November Webinar</a:t>
            </a:r>
          </a:p>
        </p:txBody>
      </p:sp>
      <p:sp>
        <p:nvSpPr>
          <p:cNvPr id="143363" name="Content Placeholder 5"/>
          <p:cNvSpPr>
            <a:spLocks noGrp="1"/>
          </p:cNvSpPr>
          <p:nvPr>
            <p:ph idx="1"/>
          </p:nvPr>
        </p:nvSpPr>
        <p:spPr/>
        <p:txBody>
          <a:bodyPr/>
          <a:lstStyle/>
          <a:p>
            <a:pPr marL="0" indent="0" algn="ctr" eaLnBrk="1" hangingPunct="1">
              <a:spcBef>
                <a:spcPts val="2400"/>
              </a:spcBef>
              <a:buFontTx/>
              <a:buNone/>
            </a:pPr>
            <a:r>
              <a:rPr lang="en-US" sz="2800" b="1" dirty="0">
                <a:ea typeface="ＭＳ Ｐゴシック" pitchFamily="-65" charset="-128"/>
              </a:rPr>
              <a:t>Dual Language Learner</a:t>
            </a:r>
            <a:endParaRPr lang="en-US" sz="2800" dirty="0">
              <a:ea typeface="ＭＳ Ｐゴシック" pitchFamily="-65" charset="-128"/>
            </a:endParaRPr>
          </a:p>
          <a:p>
            <a:pPr marL="0" indent="0" algn="ctr" eaLnBrk="1" hangingPunct="1">
              <a:spcBef>
                <a:spcPts val="1200"/>
              </a:spcBef>
              <a:buFontTx/>
              <a:buNone/>
            </a:pPr>
            <a:r>
              <a:rPr lang="en-US" sz="2800" dirty="0">
                <a:ea typeface="ＭＳ Ｐゴシック" pitchFamily="-65" charset="-128"/>
              </a:rPr>
              <a:t>9:00 am  </a:t>
            </a:r>
            <a:r>
              <a:rPr lang="en-US" sz="2800" b="1" dirty="0">
                <a:ea typeface="ＭＳ Ｐゴシック" pitchFamily="-65" charset="-128"/>
              </a:rPr>
              <a:t>or  </a:t>
            </a:r>
            <a:r>
              <a:rPr lang="en-US" sz="2800" dirty="0">
                <a:ea typeface="ＭＳ Ｐゴシック" pitchFamily="-65" charset="-128"/>
              </a:rPr>
              <a:t>3:00 pm</a:t>
            </a:r>
            <a:endParaRPr lang="en-US" sz="2800" b="1" dirty="0">
              <a:ea typeface="ＭＳ Ｐゴシック" pitchFamily="-65" charset="-128"/>
            </a:endParaRPr>
          </a:p>
          <a:p>
            <a:pPr marL="0" indent="0" algn="ctr" eaLnBrk="1" hangingPunct="1">
              <a:spcBef>
                <a:spcPts val="1200"/>
              </a:spcBef>
              <a:buFontTx/>
              <a:buNone/>
            </a:pPr>
            <a:r>
              <a:rPr lang="en-US" sz="2800" dirty="0">
                <a:ea typeface="ＭＳ Ｐゴシック" pitchFamily="-65" charset="-128"/>
              </a:rPr>
              <a:t>November 15, 2016 </a:t>
            </a:r>
          </a:p>
          <a:p>
            <a:pPr marL="0" indent="0" algn="ctr" eaLnBrk="1" hangingPunct="1">
              <a:spcBef>
                <a:spcPts val="1200"/>
              </a:spcBef>
              <a:buFontTx/>
              <a:buNone/>
            </a:pPr>
            <a:endParaRPr lang="en-US" sz="2800" dirty="0">
              <a:ea typeface="ＭＳ Ｐゴシック" pitchFamily="-65" charset="-128"/>
            </a:endParaRPr>
          </a:p>
          <a:p>
            <a:pPr marL="0" indent="0" algn="ctr" eaLnBrk="1" hangingPunct="1">
              <a:spcBef>
                <a:spcPts val="1200"/>
              </a:spcBef>
              <a:buFontTx/>
              <a:buNone/>
            </a:pPr>
            <a:r>
              <a:rPr lang="en-US" sz="2400" dirty="0">
                <a:ea typeface="ＭＳ Ｐゴシック" pitchFamily="-65" charset="-128"/>
              </a:rPr>
              <a:t>HOMEWORK: Complete the LLD and ELD Foundations and Frameworks Modules inside of CECO. </a:t>
            </a:r>
          </a:p>
          <a:p>
            <a:pPr marL="0" indent="0" algn="ctr" eaLnBrk="1" hangingPunct="1">
              <a:spcBef>
                <a:spcPts val="1200"/>
              </a:spcBef>
              <a:buFontTx/>
              <a:buNone/>
            </a:pPr>
            <a:r>
              <a:rPr lang="en-US" sz="2400" dirty="0">
                <a:ea typeface="ＭＳ Ｐゴシック" pitchFamily="-65" charset="-128"/>
              </a:rPr>
              <a:t> Read the Assessing Dual Language Learner handout. </a:t>
            </a:r>
          </a:p>
          <a:p>
            <a:pPr marL="0" indent="0" algn="ctr" eaLnBrk="1" hangingPunct="1">
              <a:spcBef>
                <a:spcPts val="1200"/>
              </a:spcBef>
              <a:buFontTx/>
              <a:buNone/>
            </a:pPr>
            <a:r>
              <a:rPr lang="en-US" sz="2400" dirty="0">
                <a:ea typeface="ＭＳ Ｐゴシック" pitchFamily="-65" charset="-128"/>
              </a:rPr>
              <a:t> </a:t>
            </a:r>
          </a:p>
        </p:txBody>
      </p:sp>
      <p:sp>
        <p:nvSpPr>
          <p:cNvPr id="2" name="Oval 1"/>
          <p:cNvSpPr/>
          <p:nvPr/>
        </p:nvSpPr>
        <p:spPr bwMode="auto">
          <a:xfrm>
            <a:off x="4381500" y="2209800"/>
            <a:ext cx="685800" cy="457200"/>
          </a:xfrm>
          <a:prstGeom prst="ellipse">
            <a:avLst/>
          </a:prstGeom>
          <a:noFill/>
          <a:ln w="539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chemeClr val="tx1"/>
              </a:solidFill>
              <a:effectLst/>
              <a:latin typeface="Arial" pitchFamily="-109" charset="0"/>
            </a:endParaRPr>
          </a:p>
        </p:txBody>
      </p:sp>
      <p:sp>
        <p:nvSpPr>
          <p:cNvPr id="4" name="Slide Number Placeholder 3"/>
          <p:cNvSpPr>
            <a:spLocks noGrp="1"/>
          </p:cNvSpPr>
          <p:nvPr>
            <p:ph type="sldNum" sz="quarter" idx="10"/>
          </p:nvPr>
        </p:nvSpPr>
        <p:spPr/>
        <p:txBody>
          <a:bodyPr/>
          <a:lstStyle/>
          <a:p>
            <a:fld id="{6A1F9AFB-234C-5045-8AD8-038AC2FCD542}" type="slidenum">
              <a:rPr lang="en-US" smtClean="0"/>
              <a:pPr/>
              <a:t>151</a:t>
            </a:fld>
            <a:endParaRPr lang="en-US"/>
          </a:p>
        </p:txBody>
      </p:sp>
    </p:spTree>
    <p:extLst>
      <p:ext uri="{BB962C8B-B14F-4D97-AF65-F5344CB8AC3E}">
        <p14:creationId xmlns:p14="http://schemas.microsoft.com/office/powerpoint/2010/main" val="8242998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itle 1"/>
          <p:cNvSpPr>
            <a:spLocks noGrp="1"/>
          </p:cNvSpPr>
          <p:nvPr>
            <p:ph type="title"/>
          </p:nvPr>
        </p:nvSpPr>
        <p:spPr>
          <a:xfrm>
            <a:off x="1295400" y="228600"/>
            <a:ext cx="7239000" cy="1143000"/>
          </a:xfrm>
        </p:spPr>
        <p:txBody>
          <a:bodyPr/>
          <a:lstStyle/>
          <a:p>
            <a:r>
              <a:rPr lang="en-US">
                <a:ea typeface="ＭＳ Ｐゴシック" pitchFamily="-111" charset="-128"/>
                <a:cs typeface="ＭＳ Ｐゴシック" pitchFamily="-111" charset="-128"/>
              </a:rPr>
              <a:t>Thank You!!!</a:t>
            </a:r>
          </a:p>
        </p:txBody>
      </p:sp>
      <p:pic>
        <p:nvPicPr>
          <p:cNvPr id="382979" name="Content Placeholder 4" descr="ring around the rosie .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44663" y="1600200"/>
            <a:ext cx="5999162" cy="4525963"/>
          </a:xfrm>
        </p:spPr>
      </p:pic>
      <p:sp>
        <p:nvSpPr>
          <p:cNvPr id="2" name="Slide Number Placeholder 1"/>
          <p:cNvSpPr>
            <a:spLocks noGrp="1"/>
          </p:cNvSpPr>
          <p:nvPr>
            <p:ph type="sldNum" sz="quarter" idx="10"/>
          </p:nvPr>
        </p:nvSpPr>
        <p:spPr/>
        <p:txBody>
          <a:bodyPr/>
          <a:lstStyle/>
          <a:p>
            <a:fld id="{6A1F9AFB-234C-5045-8AD8-038AC2FCD542}" type="slidenum">
              <a:rPr lang="en-US" smtClean="0"/>
              <a:pPr/>
              <a:t>152</a:t>
            </a:fld>
            <a:endParaRPr lang="en-US"/>
          </a:p>
        </p:txBody>
      </p:sp>
    </p:spTree>
    <p:extLst>
      <p:ext uri="{BB962C8B-B14F-4D97-AF65-F5344CB8AC3E}">
        <p14:creationId xmlns:p14="http://schemas.microsoft.com/office/powerpoint/2010/main" val="3138157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6750" y="1447800"/>
            <a:ext cx="2343150" cy="2981325"/>
          </a:xfrm>
          <a:prstGeom prst="rect">
            <a:avLst/>
          </a:prstGeom>
          <a:noFill/>
          <a:ln w="9525">
            <a:noFill/>
            <a:miter lim="800000"/>
            <a:headEnd/>
            <a:tailEnd/>
          </a:ln>
        </p:spPr>
      </p:pic>
      <p:sp>
        <p:nvSpPr>
          <p:cNvPr id="47106" name="Rectangle 7"/>
          <p:cNvSpPr>
            <a:spLocks noGrp="1" noChangeArrowheads="1"/>
          </p:cNvSpPr>
          <p:nvPr>
            <p:ph type="title"/>
          </p:nvPr>
        </p:nvSpPr>
        <p:spPr>
          <a:noFill/>
        </p:spPr>
        <p:txBody>
          <a:bodyPr/>
          <a:lstStyle/>
          <a:p>
            <a:pPr eaLnBrk="1" hangingPunct="1"/>
            <a:br>
              <a:rPr lang="en-US" dirty="0">
                <a:ea typeface="Arial" pitchFamily="-65" charset="0"/>
                <a:cs typeface="Arial" pitchFamily="-65" charset="0"/>
              </a:rPr>
            </a:br>
            <a:r>
              <a:rPr lang="en-US" dirty="0">
                <a:ea typeface="Arial" pitchFamily="-65" charset="0"/>
                <a:cs typeface="Arial" pitchFamily="-65" charset="0"/>
              </a:rPr>
              <a:t>Curriculum Frameworks</a:t>
            </a:r>
            <a:br>
              <a:rPr lang="en-US" sz="3600" dirty="0">
                <a:ea typeface="Arial" pitchFamily="-65" charset="0"/>
                <a:cs typeface="Arial" pitchFamily="-65" charset="0"/>
              </a:rPr>
            </a:br>
            <a:endParaRPr lang="en-US" sz="3200" dirty="0">
              <a:ea typeface="Arial" pitchFamily="-65" charset="0"/>
              <a:cs typeface="Arial" pitchFamily="-65" charset="0"/>
            </a:endParaRPr>
          </a:p>
        </p:txBody>
      </p:sp>
      <p:sp>
        <p:nvSpPr>
          <p:cNvPr id="4710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C497CED3-958E-8540-849A-F6F390111882}" type="slidenum">
              <a:rPr lang="en-US" sz="1400">
                <a:latin typeface="Calibri" pitchFamily="-65" charset="0"/>
              </a:rPr>
              <a:pPr algn="r"/>
              <a:t>16</a:t>
            </a:fld>
            <a:endParaRPr lang="en-US" sz="1400">
              <a:latin typeface="Calibri" pitchFamily="-65" charset="0"/>
            </a:endParaRPr>
          </a:p>
        </p:txBody>
      </p:sp>
      <p:pic>
        <p:nvPicPr>
          <p:cNvPr id="47109" name="Picture 40" descr="Cover_pp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828800"/>
            <a:ext cx="2463800" cy="3175000"/>
          </a:xfrm>
          <a:prstGeom prst="rect">
            <a:avLst/>
          </a:prstGeom>
          <a:noFill/>
          <a:ln w="9525">
            <a:noFill/>
            <a:miter lim="800000"/>
            <a:headEnd/>
            <a:tailEnd/>
          </a:ln>
        </p:spPr>
      </p:pic>
      <p:pic>
        <p:nvPicPr>
          <p:cNvPr id="47110" name="Picture 7" descr="Screen Shot 2014-05-27 at 3.34.41 PM (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514600"/>
            <a:ext cx="2620963" cy="3154363"/>
          </a:xfrm>
          <a:prstGeom prst="rect">
            <a:avLst/>
          </a:prstGeom>
          <a:noFill/>
          <a:ln w="9525">
            <a:noFill/>
            <a:miter lim="800000"/>
            <a:headEnd/>
            <a:tailEnd/>
          </a:ln>
        </p:spPr>
      </p:pic>
      <p:pic>
        <p:nvPicPr>
          <p:cNvPr id="47111" name="Picture 8" descr="Screen Shot 2014-05-27 at 3.36.10 PM (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76600"/>
            <a:ext cx="2633663" cy="3135313"/>
          </a:xfrm>
          <a:prstGeom prst="rect">
            <a:avLst/>
          </a:prstGeom>
          <a:noFill/>
          <a:ln w="9525">
            <a:noFill/>
            <a:miter lim="800000"/>
            <a:headEnd/>
            <a:tailEnd/>
          </a:ln>
        </p:spPr>
      </p:pic>
      <p:sp>
        <p:nvSpPr>
          <p:cNvPr id="10" name="10-Point Star 9"/>
          <p:cNvSpPr/>
          <p:nvPr/>
        </p:nvSpPr>
        <p:spPr bwMode="auto">
          <a:xfrm>
            <a:off x="7315200" y="1447800"/>
            <a:ext cx="1203325" cy="12192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400" b="1" dirty="0">
                <a:latin typeface="Arial" pitchFamily="-111" charset="0"/>
                <a:ea typeface="+mn-ea"/>
                <a:cs typeface="+mn-cs"/>
              </a:rPr>
              <a:t>CPIN </a:t>
            </a:r>
          </a:p>
          <a:p>
            <a:pPr algn="ctr">
              <a:defRPr/>
            </a:pPr>
            <a:r>
              <a:rPr lang="en-US" sz="1400" b="1" dirty="0">
                <a:latin typeface="Arial" pitchFamily="-111" charset="0"/>
                <a:ea typeface="+mn-ea"/>
                <a:cs typeface="+mn-cs"/>
              </a:rPr>
              <a:t>offers training </a:t>
            </a:r>
          </a:p>
        </p:txBody>
      </p:sp>
      <p:sp>
        <p:nvSpPr>
          <p:cNvPr id="11" name="10-Point Star 10"/>
          <p:cNvSpPr/>
          <p:nvPr/>
        </p:nvSpPr>
        <p:spPr bwMode="auto">
          <a:xfrm>
            <a:off x="685800" y="4038600"/>
            <a:ext cx="1295400" cy="11430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400" b="1" dirty="0">
                <a:latin typeface="Arial" pitchFamily="-109" charset="0"/>
                <a:ea typeface="+mn-ea"/>
                <a:cs typeface="+mn-cs"/>
              </a:rPr>
              <a:t>CECO modules</a:t>
            </a:r>
          </a:p>
        </p:txBody>
      </p:sp>
      <p:sp>
        <p:nvSpPr>
          <p:cNvPr id="2" name="Slide Number Placeholder 1"/>
          <p:cNvSpPr>
            <a:spLocks noGrp="1"/>
          </p:cNvSpPr>
          <p:nvPr>
            <p:ph type="sldNum" sz="quarter" idx="10"/>
          </p:nvPr>
        </p:nvSpPr>
        <p:spPr/>
        <p:txBody>
          <a:bodyPr/>
          <a:lstStyle/>
          <a:p>
            <a:fld id="{6A1F9AFB-234C-5045-8AD8-038AC2FCD542}"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1"/>
                                        </p:tgtEl>
                                        <p:attrNameLst>
                                          <p:attrName>style.color</p:attrName>
                                        </p:attrNameLst>
                                      </p:cBhvr>
                                      <p:by>
                                        <p:hsl h="7200000" s="0" l="0"/>
                                      </p:by>
                                    </p:animClr>
                                    <p:animClr clrSpc="hsl" dir="cw">
                                      <p:cBhvr>
                                        <p:cTn id="14" dur="500" fill="hold"/>
                                        <p:tgtEl>
                                          <p:spTgt spid="11"/>
                                        </p:tgtEl>
                                        <p:attrNameLst>
                                          <p:attrName>fillcolor</p:attrName>
                                        </p:attrNameLst>
                                      </p:cBhvr>
                                      <p:by>
                                        <p:hsl h="7200000" s="0" l="0"/>
                                      </p:by>
                                    </p:animClr>
                                    <p:animClr clrSpc="hsl" dir="cw">
                                      <p:cBhvr>
                                        <p:cTn id="15" dur="500" fill="hold"/>
                                        <p:tgtEl>
                                          <p:spTgt spid="11"/>
                                        </p:tgtEl>
                                        <p:attrNameLst>
                                          <p:attrName>stroke.color</p:attrName>
                                        </p:attrNameLst>
                                      </p:cBhvr>
                                      <p:by>
                                        <p:hsl h="7200000" s="0" l="0"/>
                                      </p:by>
                                    </p:animClr>
                                    <p:set>
                                      <p:cBhvr>
                                        <p:cTn id="16"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90600" y="152400"/>
            <a:ext cx="7268378" cy="1231900"/>
          </a:xfrm>
          <a:noFill/>
        </p:spPr>
        <p:txBody>
          <a:bodyPr>
            <a:noAutofit/>
          </a:bodyPr>
          <a:lstStyle/>
          <a:p>
            <a:r>
              <a:rPr lang="en-US" sz="3600" dirty="0">
                <a:ea typeface="ＭＳ Ｐゴシック" pitchFamily="-65" charset="-128"/>
              </a:rPr>
              <a:t>Professional Development Supports &amp; Competencies </a:t>
            </a:r>
          </a:p>
        </p:txBody>
      </p:sp>
      <p:sp>
        <p:nvSpPr>
          <p:cNvPr id="48131" name="TextBox 3"/>
          <p:cNvSpPr txBox="1">
            <a:spLocks noChangeArrowheads="1"/>
          </p:cNvSpPr>
          <p:nvPr/>
        </p:nvSpPr>
        <p:spPr bwMode="auto">
          <a:xfrm>
            <a:off x="1281113" y="1581150"/>
            <a:ext cx="185737"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8132" name="Picture 4" descr="cpin_logo.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953000"/>
            <a:ext cx="2438400" cy="922338"/>
          </a:xfrm>
          <a:prstGeom prst="rect">
            <a:avLst/>
          </a:prstGeom>
          <a:solidFill>
            <a:schemeClr val="bg1"/>
          </a:solidFill>
          <a:ln w="9525">
            <a:noFill/>
            <a:miter lim="800000"/>
            <a:headEnd/>
            <a:tailEnd/>
          </a:ln>
        </p:spPr>
      </p:pic>
      <p:sp>
        <p:nvSpPr>
          <p:cNvPr id="48133" name="TextBox 5"/>
          <p:cNvSpPr txBox="1">
            <a:spLocks noChangeArrowheads="1"/>
          </p:cNvSpPr>
          <p:nvPr/>
        </p:nvSpPr>
        <p:spPr bwMode="auto">
          <a:xfrm>
            <a:off x="5067300" y="3522663"/>
            <a:ext cx="185738"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8135" name="Picture 8">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191000"/>
            <a:ext cx="2414588" cy="906463"/>
          </a:xfrm>
          <a:prstGeom prst="rect">
            <a:avLst/>
          </a:prstGeom>
          <a:noFill/>
          <a:ln w="9525">
            <a:noFill/>
            <a:miter lim="800000"/>
            <a:headEnd/>
            <a:tailEnd/>
          </a:ln>
        </p:spPr>
      </p:pic>
      <p:pic>
        <p:nvPicPr>
          <p:cNvPr id="48136" name="Picture 6" descr="app logo.tiff">
            <a:hlinkClick r:id="rId7"/>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1600200"/>
            <a:ext cx="1573213" cy="1522413"/>
          </a:xfrm>
          <a:prstGeom prst="rect">
            <a:avLst/>
          </a:prstGeom>
          <a:noFill/>
          <a:ln w="9525">
            <a:noFill/>
            <a:miter lim="800000"/>
            <a:headEnd/>
            <a:tailEnd/>
          </a:ln>
        </p:spPr>
      </p:pic>
      <p:pic>
        <p:nvPicPr>
          <p:cNvPr id="48137" name="Picture 10" descr="Screen Shot 2014-09-08 at 10.13.52 AM.png">
            <a:hlinkClick r:id="rId9"/>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876800"/>
            <a:ext cx="1206500" cy="1266825"/>
          </a:xfrm>
          <a:prstGeom prst="rect">
            <a:avLst/>
          </a:prstGeom>
          <a:noFill/>
          <a:ln w="9525">
            <a:noFill/>
            <a:miter lim="800000"/>
            <a:headEnd/>
            <a:tailEnd/>
          </a:ln>
        </p:spPr>
      </p:pic>
      <p:pic>
        <p:nvPicPr>
          <p:cNvPr id="48138" name="Picture 12" descr="ECECOMPSAT.png">
            <a:hlinkClick r:id="rId11"/>
          </p:cNvPr>
          <p:cNvPicPr>
            <a:picLocks noChangeAspect="1"/>
          </p:cNvPicPr>
          <p:nvPr/>
        </p:nvPicPr>
        <p:blipFill>
          <a:blip r:embed="rId12">
            <a:extLst>
              <a:ext uri="{28A0092B-C50C-407E-A947-70E740481C1C}">
                <a14:useLocalDpi xmlns:a14="http://schemas.microsoft.com/office/drawing/2010/main" val="0"/>
              </a:ext>
            </a:extLst>
          </a:blip>
          <a:srcRect r="24001"/>
          <a:stretch>
            <a:fillRect/>
          </a:stretch>
        </p:blipFill>
        <p:spPr bwMode="auto">
          <a:xfrm>
            <a:off x="6477000" y="1676400"/>
            <a:ext cx="1971675" cy="1670050"/>
          </a:xfrm>
          <a:prstGeom prst="rect">
            <a:avLst/>
          </a:prstGeom>
          <a:noFill/>
          <a:ln w="9525">
            <a:noFill/>
            <a:miter lim="800000"/>
            <a:headEnd/>
            <a:tailEnd/>
          </a:ln>
        </p:spPr>
      </p:pic>
      <p:pic>
        <p:nvPicPr>
          <p:cNvPr id="48139" name="Picture 13" descr="childdevelopmentconsortium">
            <a:hlinkClick r:id="rId13"/>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3581400"/>
            <a:ext cx="3841750" cy="892175"/>
          </a:xfrm>
          <a:prstGeom prst="rect">
            <a:avLst/>
          </a:prstGeom>
          <a:noFill/>
          <a:ln w="9525">
            <a:noFill/>
            <a:miter lim="800000"/>
            <a:headEnd/>
            <a:tailEnd/>
          </a:ln>
        </p:spPr>
      </p:pic>
      <p:pic>
        <p:nvPicPr>
          <p:cNvPr id="14" name="Picture 6" descr="facultyini.jpg">
            <a:hlinkClick r:id="rId15"/>
          </p:cNvPr>
          <p:cNvPicPr>
            <a:picLocks noGrp="1" noChangeAspect="1"/>
          </p:cNvPicPr>
          <p:nvPr>
            <p:ph idx="1"/>
          </p:nvPr>
        </p:nvPicPr>
        <p:blipFill>
          <a:blip r:embed="rId16">
            <a:extLst>
              <a:ext uri="{28A0092B-C50C-407E-A947-70E740481C1C}">
                <a14:useLocalDpi xmlns:a14="http://schemas.microsoft.com/office/drawing/2010/main" val="0"/>
              </a:ext>
            </a:extLst>
          </a:blip>
          <a:srcRect/>
          <a:stretch>
            <a:fillRect/>
          </a:stretch>
        </p:blipFill>
        <p:spPr bwMode="auto">
          <a:xfrm>
            <a:off x="1097915" y="1790700"/>
            <a:ext cx="2017346" cy="1311275"/>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fld id="{6A1F9AFB-234C-5045-8AD8-038AC2FCD542}"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7"/>
          <p:cNvSpPr>
            <a:spLocks noGrp="1"/>
          </p:cNvSpPr>
          <p:nvPr>
            <p:ph type="title"/>
          </p:nvPr>
        </p:nvSpPr>
        <p:spPr>
          <a:xfrm>
            <a:off x="990600" y="152400"/>
            <a:ext cx="7268378" cy="1447800"/>
          </a:xfrm>
          <a:noFill/>
        </p:spPr>
        <p:txBody>
          <a:bodyPr>
            <a:noAutofit/>
          </a:bodyPr>
          <a:lstStyle/>
          <a:p>
            <a:r>
              <a:rPr lang="en-US" sz="3600" dirty="0">
                <a:ea typeface="ＭＳ Ｐゴシック" pitchFamily="-65" charset="-128"/>
              </a:rPr>
              <a:t>Professional Development, Supports &amp; Competencies</a:t>
            </a:r>
          </a:p>
        </p:txBody>
      </p:sp>
      <p:sp>
        <p:nvSpPr>
          <p:cNvPr id="5" name="Text Placeholder 4"/>
          <p:cNvSpPr>
            <a:spLocks noGrp="1"/>
          </p:cNvSpPr>
          <p:nvPr>
            <p:ph idx="1"/>
          </p:nvPr>
        </p:nvSpPr>
        <p:spPr>
          <a:xfrm>
            <a:off x="838200" y="1905000"/>
            <a:ext cx="7772400" cy="4191000"/>
          </a:xfrm>
        </p:spPr>
        <p:txBody>
          <a:bodyPr>
            <a:noAutofit/>
          </a:bodyPr>
          <a:lstStyle/>
          <a:p>
            <a:pPr eaLnBrk="1" hangingPunct="1"/>
            <a:r>
              <a:rPr lang="en-US" sz="2800" dirty="0">
                <a:ea typeface="ＭＳ Ｐゴシック" pitchFamily="-65" charset="-128"/>
                <a:hlinkClick r:id="rId3"/>
              </a:rPr>
              <a:t>California Early Childhood Online </a:t>
            </a:r>
            <a:endParaRPr lang="en-US" sz="2800" dirty="0">
              <a:ea typeface="ＭＳ Ｐゴシック" pitchFamily="-65" charset="-128"/>
            </a:endParaRPr>
          </a:p>
          <a:p>
            <a:pPr eaLnBrk="1" hangingPunct="1"/>
            <a:r>
              <a:rPr lang="en-US" sz="2800" dirty="0">
                <a:ea typeface="ＭＳ Ｐゴシック" pitchFamily="-65" charset="-128"/>
                <a:hlinkClick r:id="rId4"/>
              </a:rPr>
              <a:t>Program for English Learner Training</a:t>
            </a:r>
            <a:endParaRPr lang="en-US" sz="2800" dirty="0">
              <a:ea typeface="ＭＳ Ｐゴシック" pitchFamily="-65" charset="-128"/>
            </a:endParaRPr>
          </a:p>
          <a:p>
            <a:pPr eaLnBrk="1" hangingPunct="1"/>
            <a:r>
              <a:rPr lang="en-US" sz="2800" dirty="0">
                <a:ea typeface="ＭＳ Ｐゴシック" pitchFamily="-65" charset="-128"/>
                <a:hlinkClick r:id="rId5" action="ppaction://hlinkfile"/>
              </a:rPr>
              <a:t>Family Child Care at Its Best</a:t>
            </a:r>
            <a:r>
              <a:rPr lang="en-US" sz="2800" dirty="0">
                <a:ea typeface="ＭＳ Ｐゴシック" pitchFamily="-65" charset="-128"/>
                <a:hlinkClick r:id="rId6"/>
              </a:rPr>
              <a:t> </a:t>
            </a:r>
            <a:endParaRPr lang="en-US" sz="2800" dirty="0">
              <a:ea typeface="ＭＳ Ｐゴシック" pitchFamily="-65" charset="-128"/>
            </a:endParaRPr>
          </a:p>
          <a:p>
            <a:pPr eaLnBrk="1" hangingPunct="1"/>
            <a:r>
              <a:rPr lang="en-US" sz="2800" dirty="0">
                <a:ea typeface="ＭＳ Ｐゴシック" pitchFamily="-65" charset="-128"/>
                <a:hlinkClick r:id="rId7"/>
              </a:rPr>
              <a:t>Mentor Program</a:t>
            </a:r>
            <a:endParaRPr lang="en-US" sz="2800" dirty="0">
              <a:ea typeface="ＭＳ Ｐゴシック" pitchFamily="-65" charset="-128"/>
            </a:endParaRPr>
          </a:p>
          <a:p>
            <a:pPr eaLnBrk="1" hangingPunct="1"/>
            <a:r>
              <a:rPr lang="en-US" sz="2800" dirty="0">
                <a:ea typeface="ＭＳ Ｐゴシック" pitchFamily="-65" charset="-128"/>
                <a:hlinkClick r:id="rId8"/>
              </a:rPr>
              <a:t>All About Young Children     </a:t>
            </a:r>
            <a:endParaRPr lang="en-US" sz="2800" dirty="0">
              <a:ea typeface="ＭＳ Ｐゴシック" pitchFamily="-65" charset="-128"/>
            </a:endParaRPr>
          </a:p>
          <a:p>
            <a:pPr eaLnBrk="1" hangingPunct="1"/>
            <a:r>
              <a:rPr lang="en-US" sz="2800" dirty="0">
                <a:ea typeface="ＭＳ Ｐゴシック" pitchFamily="-65" charset="-128"/>
                <a:hlinkClick r:id="rId9"/>
              </a:rPr>
              <a:t>The Child Development Training Consortium</a:t>
            </a:r>
            <a:endParaRPr lang="en-US" sz="2800" dirty="0">
              <a:ea typeface="ＭＳ Ｐゴシック" pitchFamily="-65" charset="-128"/>
            </a:endParaRPr>
          </a:p>
          <a:p>
            <a:pPr algn="ctr" eaLnBrk="1" hangingPunct="1">
              <a:buFontTx/>
              <a:buNone/>
            </a:pPr>
            <a:endParaRPr lang="en-US" sz="20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Screen Shot 2015-08-10 at 12.29.50 PM.png"/>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673654" y="1565275"/>
            <a:ext cx="2128919" cy="1676400"/>
          </a:xfrm>
          <a:prstGeom prst="rect">
            <a:avLst/>
          </a:prstGeom>
          <a:ln>
            <a:solidFill>
              <a:schemeClr val="accent2">
                <a:lumMod val="75000"/>
              </a:schemeClr>
            </a:solidFill>
          </a:ln>
        </p:spPr>
      </p:pic>
      <p:sp>
        <p:nvSpPr>
          <p:cNvPr id="50178" name="Title 1"/>
          <p:cNvSpPr>
            <a:spLocks noGrp="1"/>
          </p:cNvSpPr>
          <p:nvPr>
            <p:ph type="title"/>
          </p:nvPr>
        </p:nvSpPr>
        <p:spPr>
          <a:noFill/>
        </p:spPr>
        <p:txBody>
          <a:bodyPr/>
          <a:lstStyle/>
          <a:p>
            <a:r>
              <a:rPr lang="en-US" sz="4000" dirty="0">
                <a:latin typeface="Arial" charset="0"/>
                <a:ea typeface="ＭＳ Ｐゴシック" charset="0"/>
              </a:rPr>
              <a:t>Desired Results Assessment System </a:t>
            </a:r>
          </a:p>
        </p:txBody>
      </p:sp>
      <p:sp>
        <p:nvSpPr>
          <p:cNvPr id="50179" name="TextBox 4"/>
          <p:cNvSpPr txBox="1">
            <a:spLocks noChangeArrowheads="1"/>
          </p:cNvSpPr>
          <p:nvPr/>
        </p:nvSpPr>
        <p:spPr bwMode="auto">
          <a:xfrm>
            <a:off x="2247900" y="1503363"/>
            <a:ext cx="1841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sp>
        <p:nvSpPr>
          <p:cNvPr id="50181" name="TextBox 8"/>
          <p:cNvSpPr txBox="1">
            <a:spLocks noChangeArrowheads="1"/>
          </p:cNvSpPr>
          <p:nvPr/>
        </p:nvSpPr>
        <p:spPr bwMode="auto">
          <a:xfrm>
            <a:off x="6759575" y="1430338"/>
            <a:ext cx="1841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pic>
        <p:nvPicPr>
          <p:cNvPr id="12" name="Picture 11" descr="Screen Shot 2014-03-13 at 10.33.4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048000" y="1524000"/>
            <a:ext cx="2306638" cy="1717675"/>
          </a:xfrm>
          <a:prstGeom prst="rect">
            <a:avLst/>
          </a:prstGeom>
          <a:ln>
            <a:noFill/>
          </a:ln>
          <a:effectLst>
            <a:outerShdw blurRad="292100" dist="139700" dir="2700000" algn="tl" rotWithShape="0">
              <a:srgbClr val="333333">
                <a:alpha val="65000"/>
              </a:srgbClr>
            </a:outerShdw>
          </a:effectLst>
        </p:spPr>
      </p:pic>
      <p:pic>
        <p:nvPicPr>
          <p:cNvPr id="16" name="Picture 15" descr="Screen Shot 2014-03-13 at 10.33.04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00400" y="2209800"/>
            <a:ext cx="2325688" cy="1782763"/>
          </a:xfrm>
          <a:prstGeom prst="rect">
            <a:avLst/>
          </a:prstGeom>
          <a:ln>
            <a:noFill/>
          </a:ln>
          <a:effectLst>
            <a:outerShdw blurRad="292100" dist="139700" dir="2700000" algn="tl" rotWithShape="0">
              <a:srgbClr val="333333">
                <a:alpha val="65000"/>
              </a:srgbClr>
            </a:outerShdw>
          </a:effectLst>
        </p:spPr>
      </p:pic>
      <p:pic>
        <p:nvPicPr>
          <p:cNvPr id="18" name="Picture 17" descr="Screen Shot 2014-03-13 at 10.33.32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429000" y="3124200"/>
            <a:ext cx="2379663" cy="1752600"/>
          </a:xfrm>
          <a:prstGeom prst="rect">
            <a:avLst/>
          </a:prstGeom>
          <a:ln>
            <a:noFill/>
          </a:ln>
          <a:effectLst>
            <a:outerShdw blurRad="292100" dist="139700" dir="2700000" algn="tl" rotWithShape="0">
              <a:srgbClr val="333333">
                <a:alpha val="65000"/>
              </a:srgbClr>
            </a:outerShdw>
          </a:effectLst>
        </p:spPr>
      </p:pic>
      <p:sp>
        <p:nvSpPr>
          <p:cNvPr id="50187" name="TextBox 18"/>
          <p:cNvSpPr txBox="1">
            <a:spLocks noChangeArrowheads="1"/>
          </p:cNvSpPr>
          <p:nvPr/>
        </p:nvSpPr>
        <p:spPr bwMode="auto">
          <a:xfrm>
            <a:off x="7162800" y="4953000"/>
            <a:ext cx="233363"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pic>
        <p:nvPicPr>
          <p:cNvPr id="20" name="Picture 19" descr="Screen Shot 2014-03-13 at 10.32.53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733800" y="4191000"/>
            <a:ext cx="2362200" cy="1817688"/>
          </a:xfrm>
          <a:prstGeom prst="rect">
            <a:avLst/>
          </a:prstGeom>
          <a:ln>
            <a:noFill/>
          </a:ln>
          <a:effectLst>
            <a:outerShdw blurRad="292100" dist="139700" dir="2700000" algn="tl" rotWithShape="0">
              <a:srgbClr val="333333">
                <a:alpha val="65000"/>
              </a:srgbClr>
            </a:outerShdw>
          </a:effectLst>
        </p:spPr>
      </p:pic>
      <p:sp>
        <p:nvSpPr>
          <p:cNvPr id="50189" name="TextBox 20"/>
          <p:cNvSpPr txBox="1">
            <a:spLocks noChangeArrowheads="1"/>
          </p:cNvSpPr>
          <p:nvPr/>
        </p:nvSpPr>
        <p:spPr bwMode="auto">
          <a:xfrm>
            <a:off x="7080250" y="1985963"/>
            <a:ext cx="184150"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pic>
        <p:nvPicPr>
          <p:cNvPr id="22" name="Picture 5"/>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21743" y="1649413"/>
            <a:ext cx="1823372" cy="2209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40" descr="Cover_ppt">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629400" y="3733800"/>
            <a:ext cx="1770728" cy="21027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1658905" y="2929131"/>
            <a:ext cx="184666" cy="369332"/>
          </a:xfrm>
          <a:prstGeom prst="rect">
            <a:avLst/>
          </a:prstGeom>
          <a:noFill/>
        </p:spPr>
        <p:txBody>
          <a:bodyPr wrap="none" rtlCol="0">
            <a:spAutoFit/>
          </a:bodyPr>
          <a:lstStyle/>
          <a:p>
            <a:endParaRPr lang="en-US" dirty="0"/>
          </a:p>
        </p:txBody>
      </p:sp>
      <p:pic>
        <p:nvPicPr>
          <p:cNvPr id="19" name="Picture 18" descr="Comprehensive.tif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04186" y="2754313"/>
            <a:ext cx="2078769" cy="1608941"/>
          </a:xfrm>
          <a:prstGeom prst="rect">
            <a:avLst/>
          </a:prstGeom>
          <a:ln w="38100" cap="sq">
            <a:solidFill>
              <a:srgbClr val="FFCC00"/>
            </a:solidFill>
            <a:prstDash val="solid"/>
            <a:miter lim="800000"/>
          </a:ln>
          <a:effectLst>
            <a:outerShdw blurRad="50800" dist="38100" dir="2700000" algn="tl" rotWithShape="0">
              <a:srgbClr val="000000">
                <a:alpha val="43000"/>
              </a:srgbClr>
            </a:outerShdw>
          </a:effectLst>
        </p:spPr>
      </p:pic>
      <p:pic>
        <p:nvPicPr>
          <p:cNvPr id="25" name="Picture 6" descr="Picture2"/>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951540" y="4053790"/>
            <a:ext cx="2303683" cy="178275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6A1F9AFB-234C-5045-8AD8-038AC2FCD542}" type="slidenum">
              <a:rPr lang="en-US" smtClean="0"/>
              <a:pPr/>
              <a:t>19</a:t>
            </a:fld>
            <a:endParaRPr lang="en-US"/>
          </a:p>
        </p:txBody>
      </p:sp>
    </p:spTree>
    <p:extLst>
      <p:ext uri="{BB962C8B-B14F-4D97-AF65-F5344CB8AC3E}">
        <p14:creationId xmlns:p14="http://schemas.microsoft.com/office/powerpoint/2010/main" val="1805782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p:txBody>
          <a:bodyPr/>
          <a:lstStyle/>
          <a:p>
            <a:r>
              <a:rPr lang="en-US">
                <a:ea typeface="ＭＳ Ｐゴシック" pitchFamily="-65" charset="-128"/>
              </a:rPr>
              <a:t>Welcome to </a:t>
            </a:r>
          </a:p>
        </p:txBody>
      </p:sp>
      <p:pic>
        <p:nvPicPr>
          <p:cNvPr id="39939" name="Content Placeholder 7" descr="girlsonbike"/>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143000"/>
            <a:ext cx="4762500" cy="3557588"/>
          </a:xfrm>
        </p:spPr>
      </p:pic>
      <p:sp>
        <p:nvSpPr>
          <p:cNvPr id="39940" name="TextBox 6"/>
          <p:cNvSpPr txBox="1">
            <a:spLocks noChangeArrowheads="1"/>
          </p:cNvSpPr>
          <p:nvPr/>
        </p:nvSpPr>
        <p:spPr bwMode="auto">
          <a:xfrm>
            <a:off x="1524000" y="4876800"/>
            <a:ext cx="7162800" cy="584200"/>
          </a:xfrm>
          <a:prstGeom prst="rect">
            <a:avLst/>
          </a:prstGeom>
          <a:noFill/>
          <a:ln w="9525">
            <a:noFill/>
            <a:miter lim="800000"/>
            <a:headEnd/>
            <a:tailEnd/>
          </a:ln>
        </p:spPr>
        <p:txBody>
          <a:bodyPr>
            <a:prstTxWarp prst="textNoShape">
              <a:avLst/>
            </a:prstTxWarp>
            <a:spAutoFit/>
          </a:bodyPr>
          <a:lstStyle/>
          <a:p>
            <a:r>
              <a:rPr lang="en-US" sz="3200"/>
              <a:t>New Administrators Regional Training </a:t>
            </a:r>
          </a:p>
        </p:txBody>
      </p:sp>
      <p:sp>
        <p:nvSpPr>
          <p:cNvPr id="2" name="Slide Number Placeholder 1"/>
          <p:cNvSpPr>
            <a:spLocks noGrp="1"/>
          </p:cNvSpPr>
          <p:nvPr>
            <p:ph type="sldNum" sz="quarter" idx="10"/>
          </p:nvPr>
        </p:nvSpPr>
        <p:spPr/>
        <p:txBody>
          <a:bodyPr/>
          <a:lstStyle/>
          <a:p>
            <a:fld id="{6A1F9AFB-234C-5045-8AD8-038AC2FCD542}"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086600" y="-68262"/>
            <a:ext cx="7772400" cy="1470025"/>
          </a:xfrm>
          <a:prstGeom prst="rect">
            <a:avLst/>
          </a:prstGeom>
          <a:noFill/>
          <a:ln w="9525">
            <a:noFill/>
            <a:miter lim="800000"/>
            <a:headEnd/>
            <a:tailEnd/>
          </a:ln>
        </p:spPr>
        <p:txBody>
          <a:bodyPr anchor="ctr">
            <a:prstTxWarp prst="textNoShape">
              <a:avLst/>
            </a:prstTxWarp>
          </a:bodyPr>
          <a:lstStyle/>
          <a:p>
            <a:pPr algn="ctr"/>
            <a:endParaRPr lang="en-US" sz="7200" dirty="0"/>
          </a:p>
        </p:txBody>
      </p:sp>
      <p:sp>
        <p:nvSpPr>
          <p:cNvPr id="55303" name="TextBox 7"/>
          <p:cNvSpPr txBox="1">
            <a:spLocks noChangeArrowheads="1"/>
          </p:cNvSpPr>
          <p:nvPr/>
        </p:nvSpPr>
        <p:spPr bwMode="auto">
          <a:xfrm>
            <a:off x="7481888" y="2719388"/>
            <a:ext cx="185737"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Title 1"/>
          <p:cNvSpPr>
            <a:spLocks noGrp="1"/>
          </p:cNvSpPr>
          <p:nvPr>
            <p:ph type="title"/>
          </p:nvPr>
        </p:nvSpPr>
        <p:spPr/>
        <p:txBody>
          <a:bodyPr>
            <a:noAutofit/>
          </a:bodyPr>
          <a:lstStyle/>
          <a:p>
            <a:br>
              <a:rPr lang="en-US" sz="4000" dirty="0"/>
            </a:br>
            <a:r>
              <a:rPr lang="en-US" sz="4000" dirty="0"/>
              <a:t>What are your </a:t>
            </a:r>
            <a:r>
              <a:rPr lang="en-US" sz="4000" i="1" dirty="0"/>
              <a:t>desired results</a:t>
            </a:r>
            <a:r>
              <a:rPr lang="en-US" sz="4000" dirty="0"/>
              <a:t>?</a:t>
            </a:r>
            <a:br>
              <a:rPr lang="en-US" sz="8000" dirty="0"/>
            </a:br>
            <a:endParaRPr lang="en-US" dirty="0"/>
          </a:p>
        </p:txBody>
      </p:sp>
      <p:sp>
        <p:nvSpPr>
          <p:cNvPr id="3" name="Content Placeholder 2"/>
          <p:cNvSpPr>
            <a:spLocks noGrp="1"/>
          </p:cNvSpPr>
          <p:nvPr>
            <p:ph idx="1"/>
          </p:nvPr>
        </p:nvSpPr>
        <p:spPr/>
        <p:txBody>
          <a:bodyPr/>
          <a:lstStyle/>
          <a:p>
            <a:pPr marL="0" indent="0">
              <a:buNone/>
            </a:pPr>
            <a:r>
              <a:rPr lang="en-US" b="1" dirty="0"/>
              <a:t>DIRECTIONS:</a:t>
            </a:r>
          </a:p>
          <a:p>
            <a:pPr marL="514350" indent="-514350">
              <a:buFont typeface="+mj-lt"/>
              <a:buAutoNum type="arabicPeriod"/>
            </a:pPr>
            <a:r>
              <a:rPr lang="en-US" sz="2800" dirty="0"/>
              <a:t>Introduce yourself to others.</a:t>
            </a:r>
          </a:p>
          <a:p>
            <a:pPr marL="514350" indent="-514350">
              <a:buFont typeface="+mj-lt"/>
              <a:buAutoNum type="arabicPeriod"/>
            </a:pPr>
            <a:r>
              <a:rPr lang="en-US" sz="2800" dirty="0"/>
              <a:t>Reflect on meaning of </a:t>
            </a:r>
            <a:r>
              <a:rPr lang="en-US" sz="2800" i="1" dirty="0"/>
              <a:t>desired results.</a:t>
            </a:r>
          </a:p>
          <a:p>
            <a:pPr marL="514350" indent="-514350">
              <a:buFont typeface="+mj-lt"/>
              <a:buAutoNum type="arabicPeriod"/>
            </a:pPr>
            <a:r>
              <a:rPr lang="en-US" sz="2800" dirty="0"/>
              <a:t>Discuss your</a:t>
            </a:r>
            <a:r>
              <a:rPr lang="en-US" sz="2800" i="1" dirty="0"/>
              <a:t> </a:t>
            </a:r>
            <a:r>
              <a:rPr lang="en-US" sz="2800" dirty="0"/>
              <a:t>desired results</a:t>
            </a:r>
            <a:r>
              <a:rPr lang="en-US" sz="2800" i="1" dirty="0"/>
              <a:t>.</a:t>
            </a:r>
          </a:p>
          <a:p>
            <a:pPr marL="514350" indent="-514350">
              <a:buFont typeface="+mj-lt"/>
              <a:buAutoNum type="arabicPeriod"/>
            </a:pPr>
            <a:r>
              <a:rPr lang="en-US" sz="2800" dirty="0"/>
              <a:t>Take out three sticky notes.</a:t>
            </a:r>
          </a:p>
          <a:p>
            <a:endParaRPr lang="en-US" dirty="0"/>
          </a:p>
        </p:txBody>
      </p:sp>
      <p:pic>
        <p:nvPicPr>
          <p:cNvPr id="4" name="Picture 3" descr="Results questio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067" y="4316235"/>
            <a:ext cx="2557689" cy="17794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lide Number Placeholder 4"/>
          <p:cNvSpPr>
            <a:spLocks noGrp="1"/>
          </p:cNvSpPr>
          <p:nvPr>
            <p:ph type="sldNum" sz="quarter" idx="10"/>
          </p:nvPr>
        </p:nvSpPr>
        <p:spPr/>
        <p:txBody>
          <a:bodyPr/>
          <a:lstStyle/>
          <a:p>
            <a:fld id="{6A1F9AFB-234C-5045-8AD8-038AC2FCD542}"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000" dirty="0"/>
              <a:t>What are your desired results?</a:t>
            </a:r>
          </a:p>
        </p:txBody>
      </p:sp>
      <p:sp>
        <p:nvSpPr>
          <p:cNvPr id="9" name="Content Placeholder 8"/>
          <p:cNvSpPr>
            <a:spLocks noGrp="1"/>
          </p:cNvSpPr>
          <p:nvPr>
            <p:ph sz="half" idx="1"/>
          </p:nvPr>
        </p:nvSpPr>
        <p:spPr>
          <a:xfrm>
            <a:off x="838200" y="1600200"/>
            <a:ext cx="5715000" cy="4495800"/>
          </a:xfrm>
        </p:spPr>
        <p:txBody>
          <a:bodyPr/>
          <a:lstStyle/>
          <a:p>
            <a:pPr marL="457200" indent="-457200">
              <a:buFont typeface="+mj-lt"/>
              <a:buAutoNum type="arabicPeriod"/>
            </a:pPr>
            <a:r>
              <a:rPr lang="en-US" dirty="0">
                <a:latin typeface="Arial" pitchFamily="-65" charset="0"/>
                <a:ea typeface="ＭＳ Ｐゴシック" pitchFamily="-65" charset="-128"/>
                <a:cs typeface="Arial" pitchFamily="-65" charset="0"/>
              </a:rPr>
              <a:t>On the first note, write down what you already know about the Desired Results system. </a:t>
            </a:r>
          </a:p>
          <a:p>
            <a:pPr marL="457200" indent="-457200">
              <a:buFont typeface="+mj-lt"/>
              <a:buAutoNum type="arabicPeriod"/>
            </a:pPr>
            <a:r>
              <a:rPr lang="en-US" dirty="0"/>
              <a:t>On the second note, write what you want to know about the desired results system.</a:t>
            </a:r>
          </a:p>
          <a:p>
            <a:pPr marL="457200" indent="-457200">
              <a:buFont typeface="+mj-lt"/>
              <a:buAutoNum type="arabicPeriod"/>
            </a:pPr>
            <a:r>
              <a:rPr lang="en-US" dirty="0"/>
              <a:t>On the third note, write the letter “L” at the top.</a:t>
            </a:r>
          </a:p>
          <a:p>
            <a:pPr marL="0" indent="0">
              <a:buNone/>
            </a:pPr>
            <a:endParaRPr lang="en-US" dirty="0"/>
          </a:p>
          <a:p>
            <a:pPr marL="0" indent="0">
              <a:buNone/>
            </a:pPr>
            <a:endParaRPr lang="en-US" dirty="0"/>
          </a:p>
        </p:txBody>
      </p:sp>
      <p:pic>
        <p:nvPicPr>
          <p:cNvPr id="11" name="Content Placeholder 10" descr="kwl.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3907" y="1828800"/>
            <a:ext cx="2034692" cy="3219450"/>
          </a:xfrm>
          <a:prstGeom prst="rect">
            <a:avLst/>
          </a:prstGeom>
          <a:solidFill>
            <a:srgbClr val="FFFFFF">
              <a:shade val="85000"/>
            </a:srgbClr>
          </a:solidFill>
          <a:ln w="47625" cap="sq" cmpd="sng">
            <a:solidFill>
              <a:srgbClr val="00009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p:cNvSpPr>
            <a:spLocks noGrp="1"/>
          </p:cNvSpPr>
          <p:nvPr>
            <p:ph type="sldNum" sz="quarter" idx="10"/>
          </p:nvPr>
        </p:nvSpPr>
        <p:spPr/>
        <p:txBody>
          <a:bodyPr/>
          <a:lstStyle/>
          <a:p>
            <a:fld id="{87B56463-7A38-3F46-AD32-726C4D0FED3C}" type="slidenum">
              <a:rPr lang="en-US" smtClean="0"/>
              <a:pPr/>
              <a:t>21</a:t>
            </a:fld>
            <a:endParaRPr lang="en-US"/>
          </a:p>
        </p:txBody>
      </p:sp>
    </p:spTree>
    <p:extLst>
      <p:ext uri="{BB962C8B-B14F-4D97-AF65-F5344CB8AC3E}">
        <p14:creationId xmlns:p14="http://schemas.microsoft.com/office/powerpoint/2010/main" val="420413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406400" y="6056313"/>
            <a:ext cx="184150" cy="579437"/>
          </a:xfrm>
          <a:prstGeom prst="rect">
            <a:avLst/>
          </a:prstGeom>
          <a:noFill/>
          <a:ln w="12700">
            <a:noFill/>
            <a:miter lim="800000"/>
            <a:headEnd/>
            <a:tailEnd/>
          </a:ln>
        </p:spPr>
        <p:txBody>
          <a:bodyPr wrap="none">
            <a:prstTxWarp prst="textNoShape">
              <a:avLst/>
            </a:prstTxWarp>
            <a:spAutoFit/>
          </a:bodyPr>
          <a:lstStyle/>
          <a:p>
            <a:pPr eaLnBrk="0" hangingPunct="0"/>
            <a:endParaRPr lang="en-US" sz="3200"/>
          </a:p>
        </p:txBody>
      </p:sp>
      <p:sp>
        <p:nvSpPr>
          <p:cNvPr id="56323" name="Rectangle 3"/>
          <p:cNvSpPr>
            <a:spLocks noGrp="1" noChangeArrowheads="1"/>
          </p:cNvSpPr>
          <p:nvPr>
            <p:ph type="title"/>
          </p:nvPr>
        </p:nvSpPr>
        <p:spPr/>
        <p:txBody>
          <a:bodyPr/>
          <a:lstStyle/>
          <a:p>
            <a:pPr eaLnBrk="1" hangingPunct="1"/>
            <a:r>
              <a:rPr lang="en-US" sz="4000" dirty="0">
                <a:ea typeface="ＭＳ Ｐゴシック" pitchFamily="-65" charset="-128"/>
              </a:rPr>
              <a:t>Desired Results for Children</a:t>
            </a:r>
          </a:p>
        </p:txBody>
      </p:sp>
      <p:pic>
        <p:nvPicPr>
          <p:cNvPr id="3" name="Content Placeholder 2" descr="clapinginburgundy"/>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419249" y="1466374"/>
            <a:ext cx="3048000" cy="2032000"/>
          </a:xfrm>
        </p:spPr>
      </p:pic>
      <p:sp>
        <p:nvSpPr>
          <p:cNvPr id="16388" name="Rectangle 4"/>
          <p:cNvSpPr>
            <a:spLocks noGrp="1" noChangeArrowheads="1"/>
          </p:cNvSpPr>
          <p:nvPr>
            <p:ph sz="quarter" idx="4294967295"/>
          </p:nvPr>
        </p:nvSpPr>
        <p:spPr>
          <a:xfrm>
            <a:off x="798513" y="1412062"/>
            <a:ext cx="4267200" cy="5048250"/>
          </a:xfrm>
        </p:spPr>
        <p:txBody>
          <a:bodyPr lIns="90487" tIns="44450" rIns="90487" bIns="44450"/>
          <a:lstStyle/>
          <a:p>
            <a:pPr marL="273050" indent="-273050" eaLnBrk="1" hangingPunct="1">
              <a:spcBef>
                <a:spcPct val="0"/>
              </a:spcBef>
              <a:spcAft>
                <a:spcPts val="1200"/>
              </a:spcAft>
              <a:buSzTx/>
            </a:pPr>
            <a:r>
              <a:rPr lang="en-US" sz="2800" dirty="0">
                <a:ea typeface="ＭＳ Ｐゴシック" pitchFamily="-65" charset="-128"/>
              </a:rPr>
              <a:t>Children are personally and socially competent. </a:t>
            </a:r>
          </a:p>
          <a:p>
            <a:pPr marL="273050" indent="-273050" eaLnBrk="1" hangingPunct="1">
              <a:spcBef>
                <a:spcPct val="0"/>
              </a:spcBef>
              <a:spcAft>
                <a:spcPts val="1200"/>
              </a:spcAft>
              <a:buSzTx/>
            </a:pPr>
            <a:r>
              <a:rPr lang="en-US" sz="2800" dirty="0">
                <a:ea typeface="ＭＳ Ｐゴシック" pitchFamily="-65" charset="-128"/>
              </a:rPr>
              <a:t>Children are effective      learners.</a:t>
            </a:r>
          </a:p>
          <a:p>
            <a:pPr marL="273050" indent="-273050" eaLnBrk="1" hangingPunct="1">
              <a:spcBef>
                <a:spcPct val="0"/>
              </a:spcBef>
              <a:spcAft>
                <a:spcPts val="1200"/>
              </a:spcAft>
              <a:buSzTx/>
            </a:pPr>
            <a:r>
              <a:rPr lang="en-US" sz="2800" dirty="0">
                <a:ea typeface="ＭＳ Ｐゴシック" pitchFamily="-65" charset="-128"/>
              </a:rPr>
              <a:t>Children show physical and motor competence.</a:t>
            </a:r>
          </a:p>
          <a:p>
            <a:pPr marL="273050" indent="-273050" eaLnBrk="1" hangingPunct="1">
              <a:spcBef>
                <a:spcPct val="0"/>
              </a:spcBef>
              <a:spcAft>
                <a:spcPts val="1200"/>
              </a:spcAft>
              <a:buSzTx/>
            </a:pPr>
            <a:r>
              <a:rPr lang="en-US" sz="2800" dirty="0">
                <a:ea typeface="ＭＳ Ｐゴシック" pitchFamily="-65" charset="-128"/>
              </a:rPr>
              <a:t>Children are safe and healthy.</a:t>
            </a:r>
          </a:p>
          <a:p>
            <a:pPr marL="273050" indent="-273050" eaLnBrk="1" hangingPunct="1">
              <a:spcBef>
                <a:spcPct val="0"/>
              </a:spcBef>
              <a:buSzTx/>
              <a:buFontTx/>
              <a:buNone/>
            </a:pPr>
            <a:endParaRPr lang="en-US" sz="2000" dirty="0">
              <a:ea typeface="ＭＳ Ｐゴシック" pitchFamily="-65" charset="-128"/>
            </a:endParaRPr>
          </a:p>
          <a:p>
            <a:pPr marL="273050" indent="-273050" eaLnBrk="1" hangingPunct="1">
              <a:spcBef>
                <a:spcPct val="0"/>
              </a:spcBef>
              <a:buSzTx/>
              <a:buFontTx/>
              <a:buNone/>
            </a:pPr>
            <a:endParaRPr lang="en-US" sz="2800" dirty="0">
              <a:ea typeface="ＭＳ Ｐゴシック" pitchFamily="-65" charset="-128"/>
            </a:endParaRPr>
          </a:p>
        </p:txBody>
      </p:sp>
      <p:sp>
        <p:nvSpPr>
          <p:cNvPr id="16401" name="Rectangle 17"/>
          <p:cNvSpPr>
            <a:spLocks noChangeArrowheads="1"/>
          </p:cNvSpPr>
          <p:nvPr/>
        </p:nvSpPr>
        <p:spPr bwMode="auto">
          <a:xfrm>
            <a:off x="609600" y="5105400"/>
            <a:ext cx="3733800" cy="990600"/>
          </a:xfrm>
          <a:prstGeom prst="rect">
            <a:avLst/>
          </a:prstGeom>
          <a:noFill/>
          <a:ln w="12700">
            <a:noFill/>
            <a:miter lim="800000"/>
            <a:headEnd/>
            <a:tailEnd/>
          </a:ln>
        </p:spPr>
        <p:txBody>
          <a:bodyPr lIns="90487" tIns="44450" rIns="90487" bIns="44450">
            <a:prstTxWarp prst="textNoShape">
              <a:avLst/>
            </a:prstTxWarp>
          </a:bodyPr>
          <a:lstStyle/>
          <a:p>
            <a:pPr marL="342900" indent="-342900">
              <a:buFontTx/>
              <a:buChar char="•"/>
            </a:pPr>
            <a:endParaRPr lang="en-US" sz="2800"/>
          </a:p>
        </p:txBody>
      </p:sp>
      <p:sp>
        <p:nvSpPr>
          <p:cNvPr id="2" name="Slide Number Placeholder 1"/>
          <p:cNvSpPr>
            <a:spLocks noGrp="1"/>
          </p:cNvSpPr>
          <p:nvPr>
            <p:ph type="sldNum" sz="quarter" idx="10"/>
          </p:nvPr>
        </p:nvSpPr>
        <p:spPr/>
        <p:txBody>
          <a:bodyPr/>
          <a:lstStyle/>
          <a:p>
            <a:fld id="{6A1F9AFB-234C-5045-8AD8-038AC2FCD542}" type="slidenum">
              <a:rPr lang="en-US" smtClean="0"/>
              <a:pPr/>
              <a:t>22</a:t>
            </a:fld>
            <a:endParaRPr lang="en-US"/>
          </a:p>
        </p:txBody>
      </p:sp>
      <p:pic>
        <p:nvPicPr>
          <p:cNvPr id="4" name="Picture 3"/>
          <p:cNvPicPr>
            <a:picLocks noChangeAspect="1"/>
          </p:cNvPicPr>
          <p:nvPr/>
        </p:nvPicPr>
        <p:blipFill>
          <a:blip r:embed="rId4"/>
          <a:stretch>
            <a:fillRect/>
          </a:stretch>
        </p:blipFill>
        <p:spPr>
          <a:xfrm>
            <a:off x="5214545" y="3669348"/>
            <a:ext cx="2895600" cy="217017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6401"/>
                                        </p:tgtEl>
                                        <p:attrNameLst>
                                          <p:attrName>style.visibility</p:attrName>
                                        </p:attrNameLst>
                                      </p:cBhvr>
                                      <p:to>
                                        <p:strVal val="visible"/>
                                      </p:to>
                                    </p:set>
                                    <p:animEffect transition="in" filter="dissolve">
                                      <p:cBhvr>
                                        <p:cTn id="12" dur="500"/>
                                        <p:tgtEl>
                                          <p:spTgt spid="16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493963" y="2971800"/>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57347" name="Rectangle 3"/>
          <p:cNvSpPr>
            <a:spLocks noChangeArrowheads="1"/>
          </p:cNvSpPr>
          <p:nvPr/>
        </p:nvSpPr>
        <p:spPr bwMode="auto">
          <a:xfrm>
            <a:off x="7167563" y="4684713"/>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57348" name="Rectangle 21"/>
          <p:cNvSpPr>
            <a:spLocks noGrp="1" noChangeArrowheads="1"/>
          </p:cNvSpPr>
          <p:nvPr>
            <p:ph type="title"/>
          </p:nvPr>
        </p:nvSpPr>
        <p:spPr/>
        <p:txBody>
          <a:bodyPr/>
          <a:lstStyle/>
          <a:p>
            <a:pPr eaLnBrk="1" hangingPunct="1"/>
            <a:r>
              <a:rPr lang="en-US" sz="4000" dirty="0">
                <a:ea typeface="ＭＳ Ｐゴシック" pitchFamily="-65" charset="-128"/>
              </a:rPr>
              <a:t>Desired Results for Families</a:t>
            </a:r>
          </a:p>
        </p:txBody>
      </p:sp>
      <p:pic>
        <p:nvPicPr>
          <p:cNvPr id="57349" name="Picture 2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00100" y="1600200"/>
            <a:ext cx="3810000" cy="2857500"/>
          </a:xfrm>
          <a:ln w="28575">
            <a:solidFill>
              <a:schemeClr val="tx1"/>
            </a:solidFill>
          </a:ln>
        </p:spPr>
      </p:pic>
      <p:sp>
        <p:nvSpPr>
          <p:cNvPr id="57350" name="Rectangle 24"/>
          <p:cNvSpPr>
            <a:spLocks noGrp="1" noChangeArrowheads="1"/>
          </p:cNvSpPr>
          <p:nvPr>
            <p:ph sz="half" idx="2"/>
          </p:nvPr>
        </p:nvSpPr>
        <p:spPr/>
        <p:txBody>
          <a:bodyPr/>
          <a:lstStyle/>
          <a:p>
            <a:pPr marL="274320" indent="-274320" eaLnBrk="1" hangingPunct="1">
              <a:spcBef>
                <a:spcPct val="0"/>
              </a:spcBef>
              <a:spcAft>
                <a:spcPts val="1200"/>
              </a:spcAft>
              <a:buSzTx/>
            </a:pPr>
            <a:r>
              <a:rPr lang="en-US" sz="2800" dirty="0">
                <a:ea typeface="ＭＳ Ｐゴシック" pitchFamily="-65" charset="-128"/>
              </a:rPr>
              <a:t>Families achieve their goals. </a:t>
            </a:r>
          </a:p>
          <a:p>
            <a:pPr marL="274320" indent="-274320" eaLnBrk="1" hangingPunct="1">
              <a:spcBef>
                <a:spcPct val="0"/>
              </a:spcBef>
              <a:spcAft>
                <a:spcPts val="1200"/>
              </a:spcAft>
              <a:buSzTx/>
            </a:pPr>
            <a:r>
              <a:rPr lang="en-US" sz="2800" dirty="0">
                <a:ea typeface="ＭＳ Ｐゴシック" pitchFamily="-65" charset="-128"/>
              </a:rPr>
              <a:t>Families support their children’s learning and development.</a:t>
            </a:r>
          </a:p>
          <a:p>
            <a:pPr marL="0" indent="0" eaLnBrk="1" hangingPunct="1">
              <a:buFontTx/>
              <a:buNone/>
            </a:pPr>
            <a:endParaRPr lang="en-US" sz="2400" dirty="0">
              <a:ea typeface="ＭＳ Ｐゴシック" pitchFamily="-65" charset="-128"/>
            </a:endParaRPr>
          </a:p>
        </p:txBody>
      </p:sp>
      <p:sp>
        <p:nvSpPr>
          <p:cNvPr id="2" name="Slide Number Placeholder 1"/>
          <p:cNvSpPr>
            <a:spLocks noGrp="1"/>
          </p:cNvSpPr>
          <p:nvPr>
            <p:ph type="sldNum" sz="quarter" idx="10"/>
          </p:nvPr>
        </p:nvSpPr>
        <p:spPr/>
        <p:txBody>
          <a:bodyPr/>
          <a:lstStyle/>
          <a:p>
            <a:fld id="{87B56463-7A38-3F46-AD32-726C4D0FED3C}" type="slidenum">
              <a:rPr lang="en-US" smtClean="0"/>
              <a:pPr/>
              <a:t>23</a:t>
            </a:fld>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4" descr="2011 DR Model.tif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85838" y="650875"/>
            <a:ext cx="6938962" cy="5445125"/>
          </a:xfrm>
        </p:spPr>
      </p:pic>
      <p:sp>
        <p:nvSpPr>
          <p:cNvPr id="2" name="Slide Number Placeholder 1"/>
          <p:cNvSpPr>
            <a:spLocks noGrp="1"/>
          </p:cNvSpPr>
          <p:nvPr>
            <p:ph type="sldNum" sz="quarter" idx="10"/>
          </p:nvPr>
        </p:nvSpPr>
        <p:spPr/>
        <p:txBody>
          <a:bodyPr/>
          <a:lstStyle/>
          <a:p>
            <a:fld id="{6A1F9AFB-234C-5045-8AD8-038AC2FCD542}"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title"/>
          </p:nvPr>
        </p:nvSpPr>
        <p:spPr/>
        <p:txBody>
          <a:bodyPr/>
          <a:lstStyle/>
          <a:p>
            <a:pPr eaLnBrk="1" hangingPunct="1"/>
            <a:r>
              <a:rPr lang="en-US" sz="4000" dirty="0">
                <a:ea typeface="ＭＳ Ｐゴシック" pitchFamily="-65" charset="-128"/>
              </a:rPr>
              <a:t>Foundations and the DRDP</a:t>
            </a:r>
          </a:p>
        </p:txBody>
      </p:sp>
      <p:sp>
        <p:nvSpPr>
          <p:cNvPr id="59395" name="Rectangle 6"/>
          <p:cNvSpPr>
            <a:spLocks noGrp="1" noChangeArrowheads="1"/>
          </p:cNvSpPr>
          <p:nvPr>
            <p:ph sz="half" idx="1"/>
          </p:nvPr>
        </p:nvSpPr>
        <p:spPr/>
        <p:txBody>
          <a:bodyPr/>
          <a:lstStyle/>
          <a:p>
            <a:pPr algn="ctr" eaLnBrk="1" hangingPunct="1">
              <a:buFontTx/>
              <a:buNone/>
            </a:pPr>
            <a:r>
              <a:rPr lang="en-US" sz="2400" b="1" dirty="0">
                <a:ea typeface="ＭＳ Ｐゴシック" pitchFamily="-65" charset="-128"/>
              </a:rPr>
              <a:t>Foundations</a:t>
            </a:r>
          </a:p>
          <a:p>
            <a:pPr marL="168275" indent="-168275" eaLnBrk="1" hangingPunct="1"/>
            <a:r>
              <a:rPr lang="en-US" sz="2400" dirty="0">
                <a:ea typeface="ＭＳ Ｐゴシック" pitchFamily="-65" charset="-128"/>
              </a:rPr>
              <a:t>A guide and teaching tool</a:t>
            </a:r>
          </a:p>
          <a:p>
            <a:pPr marL="168275" indent="-168275" eaLnBrk="1" hangingPunct="1"/>
            <a:r>
              <a:rPr lang="en-US" sz="2400" dirty="0">
                <a:ea typeface="ＭＳ Ｐゴシック" pitchFamily="-65" charset="-128"/>
              </a:rPr>
              <a:t>At around 8, 18 &amp; 36 months for I/T</a:t>
            </a:r>
          </a:p>
          <a:p>
            <a:pPr marL="168275" indent="-168275" eaLnBrk="1" hangingPunct="1"/>
            <a:r>
              <a:rPr lang="en-US" sz="2400" dirty="0">
                <a:ea typeface="ＭＳ Ｐゴシック" pitchFamily="-65" charset="-128"/>
              </a:rPr>
              <a:t>At around 48 months and 60 months for PS</a:t>
            </a:r>
          </a:p>
          <a:p>
            <a:pPr marL="168275" indent="-168275" eaLnBrk="1" hangingPunct="1"/>
            <a:r>
              <a:rPr lang="en-US" sz="2400" dirty="0">
                <a:ea typeface="ＭＳ Ｐゴシック" pitchFamily="-65" charset="-128"/>
              </a:rPr>
              <a:t>For all children, including English language learners and children with disabilities</a:t>
            </a:r>
          </a:p>
        </p:txBody>
      </p:sp>
      <p:sp>
        <p:nvSpPr>
          <p:cNvPr id="59396" name="Rectangle 7"/>
          <p:cNvSpPr>
            <a:spLocks noGrp="1" noChangeArrowheads="1"/>
          </p:cNvSpPr>
          <p:nvPr>
            <p:ph sz="half" idx="2"/>
          </p:nvPr>
        </p:nvSpPr>
        <p:spPr/>
        <p:txBody>
          <a:bodyPr/>
          <a:lstStyle/>
          <a:p>
            <a:pPr algn="ctr" eaLnBrk="1" hangingPunct="1">
              <a:buFontTx/>
              <a:buNone/>
            </a:pPr>
            <a:r>
              <a:rPr lang="en-US" sz="2400" b="1" dirty="0">
                <a:ea typeface="ＭＳ Ｐゴシック" pitchFamily="-65" charset="-128"/>
              </a:rPr>
              <a:t>DRDP</a:t>
            </a:r>
          </a:p>
          <a:p>
            <a:pPr marL="168275" indent="-168275" eaLnBrk="1" hangingPunct="1"/>
            <a:r>
              <a:rPr lang="en-US" sz="2400" dirty="0">
                <a:ea typeface="ＭＳ Ｐゴシック" pitchFamily="-65" charset="-128"/>
              </a:rPr>
              <a:t>An observational assessment tool</a:t>
            </a:r>
          </a:p>
          <a:p>
            <a:pPr marL="168275" indent="-168275" eaLnBrk="1" hangingPunct="1"/>
            <a:r>
              <a:rPr lang="en-US" sz="2400" dirty="0">
                <a:ea typeface="ＭＳ Ｐゴシック" pitchFamily="-65" charset="-128"/>
              </a:rPr>
              <a:t>Developmental continuum</a:t>
            </a:r>
          </a:p>
          <a:p>
            <a:pPr marL="168275" indent="-168275" eaLnBrk="1" hangingPunct="1"/>
            <a:r>
              <a:rPr lang="en-US" sz="2400" dirty="0">
                <a:ea typeface="ＭＳ Ｐゴシック" pitchFamily="-65" charset="-128"/>
              </a:rPr>
              <a:t>For all children, including English language learners and children with disabilities</a:t>
            </a:r>
          </a:p>
        </p:txBody>
      </p:sp>
      <p:sp>
        <p:nvSpPr>
          <p:cNvPr id="2" name="Slide Number Placeholder 1"/>
          <p:cNvSpPr>
            <a:spLocks noGrp="1"/>
          </p:cNvSpPr>
          <p:nvPr>
            <p:ph type="sldNum" sz="quarter" idx="10"/>
          </p:nvPr>
        </p:nvSpPr>
        <p:spPr/>
        <p:txBody>
          <a:bodyPr/>
          <a:lstStyle/>
          <a:p>
            <a:fld id="{87B56463-7A38-3F46-AD32-726C4D0FED3C}"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ontent Placeholder 10"/>
          <p:cNvGraphicFramePr>
            <a:graphicFrameLocks noGrp="1" noChangeAspect="1"/>
          </p:cNvGraphicFramePr>
          <p:nvPr>
            <p:ph idx="1"/>
          </p:nvPr>
        </p:nvGraphicFramePr>
        <p:xfrm>
          <a:off x="1816100" y="1600200"/>
          <a:ext cx="5816600" cy="4495800"/>
        </p:xfrm>
        <a:graphic>
          <a:graphicData uri="http://schemas.openxmlformats.org/presentationml/2006/ole">
            <mc:AlternateContent xmlns:mc="http://schemas.openxmlformats.org/markup-compatibility/2006">
              <mc:Choice xmlns:v="urn:schemas-microsoft-com:vml" Requires="v">
                <p:oleObj spid="_x0000_s1127" name="Acrobat Document" r:id="rId4" imgW="7542857" imgH="5830114" progId="AcroExch.Document.7">
                  <p:embed/>
                </p:oleObj>
              </mc:Choice>
              <mc:Fallback>
                <p:oleObj name="Acrobat Document" r:id="rId4" imgW="7542857" imgH="5830114" progId="AcroExch.Document.7">
                  <p:embed/>
                  <p:pic>
                    <p:nvPicPr>
                      <p:cNvPr id="0" name="Content Placeholder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100" y="1600200"/>
                        <a:ext cx="5816600" cy="449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27" name="Rectangle 2"/>
          <p:cNvSpPr>
            <a:spLocks noChangeArrowheads="1"/>
          </p:cNvSpPr>
          <p:nvPr/>
        </p:nvSpPr>
        <p:spPr bwMode="auto">
          <a:xfrm>
            <a:off x="2762250" y="5087938"/>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028" name="Rectangle 3"/>
          <p:cNvSpPr>
            <a:spLocks noChangeArrowheads="1"/>
          </p:cNvSpPr>
          <p:nvPr/>
        </p:nvSpPr>
        <p:spPr bwMode="auto">
          <a:xfrm>
            <a:off x="7937500" y="2038350"/>
            <a:ext cx="209550" cy="3968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029" name="Rectangle 24"/>
          <p:cNvSpPr>
            <a:spLocks noGrp="1" noChangeArrowheads="1"/>
          </p:cNvSpPr>
          <p:nvPr>
            <p:ph type="title"/>
          </p:nvPr>
        </p:nvSpPr>
        <p:spPr>
          <a:xfrm>
            <a:off x="914400" y="228600"/>
            <a:ext cx="7924800" cy="1143000"/>
          </a:xfrm>
        </p:spPr>
        <p:txBody>
          <a:bodyPr/>
          <a:lstStyle/>
          <a:p>
            <a:pPr eaLnBrk="1" hangingPunct="1"/>
            <a:r>
              <a:rPr lang="en-US" sz="4000" dirty="0">
                <a:ea typeface="ＭＳ Ｐゴシック" pitchFamily="-65" charset="-128"/>
              </a:rPr>
              <a:t>Desired Results System Process for Continuous Improvement</a:t>
            </a:r>
          </a:p>
        </p:txBody>
      </p:sp>
      <p:sp>
        <p:nvSpPr>
          <p:cNvPr id="1030" name="Text Box 21"/>
          <p:cNvSpPr txBox="1">
            <a:spLocks noChangeArrowheads="1"/>
          </p:cNvSpPr>
          <p:nvPr/>
        </p:nvSpPr>
        <p:spPr bwMode="auto">
          <a:xfrm>
            <a:off x="6248400" y="2286000"/>
            <a:ext cx="1447800" cy="13112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endParaRPr lang="en-US"/>
          </a:p>
        </p:txBody>
      </p:sp>
      <p:sp>
        <p:nvSpPr>
          <p:cNvPr id="1031" name="Oval 28"/>
          <p:cNvSpPr>
            <a:spLocks noChangeArrowheads="1"/>
          </p:cNvSpPr>
          <p:nvPr/>
        </p:nvSpPr>
        <p:spPr bwMode="auto">
          <a:xfrm>
            <a:off x="2362200" y="2514600"/>
            <a:ext cx="1600200" cy="1066800"/>
          </a:xfrm>
          <a:prstGeom prst="ellipse">
            <a:avLst/>
          </a:prstGeom>
          <a:noFill/>
          <a:ln w="50800">
            <a:solidFill>
              <a:schemeClr val="hlink"/>
            </a:solidFill>
            <a:round/>
            <a:headEnd/>
            <a:tailEnd/>
          </a:ln>
        </p:spPr>
        <p:txBody>
          <a:bodyPr wrap="none" anchor="ctr">
            <a:prstTxWarp prst="textNoShape">
              <a:avLst/>
            </a:prstTxWarp>
          </a:bodyPr>
          <a:lstStyle/>
          <a:p>
            <a:pPr algn="ctr" eaLnBrk="0" hangingPunct="0"/>
            <a:endParaRPr lang="en-US"/>
          </a:p>
        </p:txBody>
      </p:sp>
      <p:sp>
        <p:nvSpPr>
          <p:cNvPr id="1032" name="TextBox 8"/>
          <p:cNvSpPr txBox="1">
            <a:spLocks noChangeArrowheads="1"/>
          </p:cNvSpPr>
          <p:nvPr/>
        </p:nvSpPr>
        <p:spPr bwMode="auto">
          <a:xfrm>
            <a:off x="7978775" y="1890713"/>
            <a:ext cx="185738"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Slide Number Placeholder 1"/>
          <p:cNvSpPr>
            <a:spLocks noGrp="1"/>
          </p:cNvSpPr>
          <p:nvPr>
            <p:ph type="sldNum" sz="quarter" idx="10"/>
          </p:nvPr>
        </p:nvSpPr>
        <p:spPr/>
        <p:txBody>
          <a:bodyPr/>
          <a:lstStyle/>
          <a:p>
            <a:fld id="{6A1F9AFB-234C-5045-8AD8-038AC2FCD542}" type="slidenum">
              <a:rPr lang="en-US" smtClean="0"/>
              <a:pPr/>
              <a:t>26</a:t>
            </a:fld>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omprehensive.tiff"/>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914400" y="1752600"/>
            <a:ext cx="4785360" cy="3710387"/>
          </a:xfrm>
          <a:prstGeom prst="rect">
            <a:avLst/>
          </a:prstGeom>
          <a:ln w="38100" cap="sq">
            <a:solidFill>
              <a:srgbClr val="FFCC00"/>
            </a:solidFill>
            <a:prstDash val="solid"/>
            <a:miter lim="800000"/>
          </a:ln>
          <a:effectLst>
            <a:outerShdw blurRad="50800" dist="38100" dir="2700000" algn="tl" rotWithShape="0">
              <a:srgbClr val="000000">
                <a:alpha val="43000"/>
              </a:srgbClr>
            </a:outerShdw>
          </a:effectLst>
        </p:spPr>
      </p:pic>
      <p:pic>
        <p:nvPicPr>
          <p:cNvPr id="9" name="Content Placeholder 9" descr="boy with camera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76800" y="1817370"/>
            <a:ext cx="3810000" cy="2537460"/>
          </a:xfrm>
          <a:prstGeom prst="rect">
            <a:avLst/>
          </a:prstGeom>
          <a:solidFill>
            <a:srgbClr val="FFFFFF">
              <a:shade val="85000"/>
            </a:srgbClr>
          </a:solidFill>
          <a:ln w="19050" cap="sq" cmpd="sng">
            <a:solidFill>
              <a:srgbClr val="00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51" name="Rectangle 5"/>
          <p:cNvSpPr>
            <a:spLocks noGrp="1" noChangeArrowheads="1"/>
          </p:cNvSpPr>
          <p:nvPr>
            <p:ph type="title"/>
          </p:nvPr>
        </p:nvSpPr>
        <p:spPr/>
        <p:txBody>
          <a:bodyPr/>
          <a:lstStyle/>
          <a:p>
            <a:pPr eaLnBrk="1" hangingPunct="1"/>
            <a:r>
              <a:rPr lang="en-US" sz="4000" dirty="0">
                <a:ea typeface="ＭＳ Ｐゴシック" pitchFamily="-65" charset="-128"/>
              </a:rPr>
              <a:t>Desired Results Developmental Profile (2015)</a:t>
            </a:r>
            <a:endParaRPr lang="en-US" sz="4000" b="1" dirty="0">
              <a:ea typeface="ＭＳ Ｐゴシック" pitchFamily="-65" charset="-128"/>
            </a:endParaRPr>
          </a:p>
        </p:txBody>
      </p:sp>
      <p:sp>
        <p:nvSpPr>
          <p:cNvPr id="13" name="Oval 12"/>
          <p:cNvSpPr/>
          <p:nvPr/>
        </p:nvSpPr>
        <p:spPr bwMode="auto">
          <a:xfrm>
            <a:off x="6400800" y="3146506"/>
            <a:ext cx="571500" cy="43489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chemeClr val="tx1"/>
              </a:solidFill>
              <a:effectLst/>
              <a:latin typeface="Arial" pitchFamily="-109" charset="0"/>
            </a:endParaRPr>
          </a:p>
        </p:txBody>
      </p:sp>
      <p:sp>
        <p:nvSpPr>
          <p:cNvPr id="2" name="Slide Number Placeholder 1"/>
          <p:cNvSpPr>
            <a:spLocks noGrp="1"/>
          </p:cNvSpPr>
          <p:nvPr>
            <p:ph type="sldNum" sz="quarter" idx="10"/>
          </p:nvPr>
        </p:nvSpPr>
        <p:spPr/>
        <p:txBody>
          <a:bodyPr/>
          <a:lstStyle/>
          <a:p>
            <a:fld id="{87B56463-7A38-3F46-AD32-726C4D0FED3C}"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8"/>
          <p:cNvSpPr>
            <a:spLocks noGrp="1" noChangeArrowheads="1"/>
          </p:cNvSpPr>
          <p:nvPr>
            <p:ph type="title"/>
          </p:nvPr>
        </p:nvSpPr>
        <p:spPr>
          <a:xfrm>
            <a:off x="990600" y="152400"/>
            <a:ext cx="7239000" cy="985460"/>
          </a:xfrm>
        </p:spPr>
        <p:txBody>
          <a:bodyPr/>
          <a:lstStyle/>
          <a:p>
            <a:pPr eaLnBrk="1" hangingPunct="1"/>
            <a:r>
              <a:rPr lang="en-US" dirty="0">
                <a:ea typeface="ＭＳ Ｐゴシック" pitchFamily="-65" charset="-128"/>
              </a:rPr>
              <a:t>Parent Survey</a:t>
            </a:r>
            <a:endParaRPr lang="en-US" b="1" dirty="0">
              <a:ea typeface="ＭＳ Ｐゴシック" pitchFamily="-65" charset="-128"/>
            </a:endParaRPr>
          </a:p>
        </p:txBody>
      </p:sp>
      <p:sp>
        <p:nvSpPr>
          <p:cNvPr id="61444" name="TextBox 4"/>
          <p:cNvSpPr txBox="1">
            <a:spLocks noChangeArrowheads="1"/>
          </p:cNvSpPr>
          <p:nvPr/>
        </p:nvSpPr>
        <p:spPr bwMode="auto">
          <a:xfrm>
            <a:off x="7743825" y="639763"/>
            <a:ext cx="184150"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7" name="24-Point Star 6"/>
          <p:cNvSpPr>
            <a:spLocks noChangeArrowheads="1"/>
          </p:cNvSpPr>
          <p:nvPr/>
        </p:nvSpPr>
        <p:spPr bwMode="auto">
          <a:xfrm>
            <a:off x="7010400" y="762000"/>
            <a:ext cx="1828800" cy="1828800"/>
          </a:xfrm>
          <a:prstGeom prst="star24">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600">
                <a:hlinkClick r:id="rId3"/>
              </a:rPr>
              <a:t>All About Young Children</a:t>
            </a:r>
            <a:endParaRPr lang="en-US" sz="1600"/>
          </a:p>
        </p:txBody>
      </p:sp>
      <p:grpSp>
        <p:nvGrpSpPr>
          <p:cNvPr id="18" name="Group 17"/>
          <p:cNvGrpSpPr/>
          <p:nvPr/>
        </p:nvGrpSpPr>
        <p:grpSpPr>
          <a:xfrm>
            <a:off x="1581150" y="824091"/>
            <a:ext cx="6057900" cy="6033909"/>
            <a:chOff x="1582140" y="864195"/>
            <a:chExt cx="6096000" cy="6096000"/>
          </a:xfrm>
        </p:grpSpPr>
        <p:sp>
          <p:nvSpPr>
            <p:cNvPr id="19" name="Diamond 18"/>
            <p:cNvSpPr/>
            <p:nvPr/>
          </p:nvSpPr>
          <p:spPr>
            <a:xfrm>
              <a:off x="1582140" y="864195"/>
              <a:ext cx="6096000" cy="6096000"/>
            </a:xfrm>
            <a:prstGeom prst="diamond">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1844036" y="1397595"/>
              <a:ext cx="243840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blipFill rotWithShape="0">
              <a:blip r:embed="rId4">
                <a:extLst>
                  <a:ext uri="{28A0092B-C50C-407E-A947-70E740481C1C}">
                    <a14:useLocalDpi xmlns:a14="http://schemas.microsoft.com/office/drawing/2010/main" val="0"/>
                  </a:ext>
                </a:extLst>
              </a:blip>
              <a:srcRect/>
              <a:stretch>
                <a:fillRect l="-9375" t="1923" r="-4843" b="-1923"/>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363707" tIns="363707" rIns="363707" bIns="363707"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1" name="Freeform 20"/>
            <p:cNvSpPr/>
            <p:nvPr/>
          </p:nvSpPr>
          <p:spPr>
            <a:xfrm>
              <a:off x="4721581" y="1443315"/>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blipFill rotWithShape="0">
              <a:blip r:embed="rId5">
                <a:extLst>
                  <a:ext uri="{28A0092B-C50C-407E-A947-70E740481C1C}">
                    <a14:useLocalDpi xmlns:a14="http://schemas.microsoft.com/office/drawing/2010/main" val="0"/>
                  </a:ext>
                </a:extLst>
              </a:blip>
              <a:srcRect/>
              <a:stretch>
                <a:fillRect l="-25522" t="189" r="-25238" b="263"/>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363707" tIns="363707" rIns="363707" bIns="363707"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2" name="Freeform 21"/>
            <p:cNvSpPr/>
            <p:nvPr/>
          </p:nvSpPr>
          <p:spPr>
            <a:xfrm>
              <a:off x="1904996" y="3991438"/>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blipFill rotWithShape="0">
              <a:blip r:embed="rId6">
                <a:extLst>
                  <a:ext uri="{28A0092B-C50C-407E-A947-70E740481C1C}">
                    <a14:useLocalDpi xmlns:a14="http://schemas.microsoft.com/office/drawing/2010/main" val="0"/>
                  </a:ext>
                </a:extLst>
              </a:blip>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363707" tIns="363707" rIns="363707" bIns="363707"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3" name="Rounded Rectangle 22"/>
            <p:cNvSpPr/>
            <p:nvPr/>
          </p:nvSpPr>
          <p:spPr>
            <a:xfrm>
              <a:off x="4648189" y="3962410"/>
              <a:ext cx="2377440" cy="2377440"/>
            </a:xfrm>
            <a:prstGeom prst="roundRect">
              <a:avLst/>
            </a:prstGeom>
            <a:blipFill rotWithShape="0">
              <a:blip r:embed="rId7">
                <a:extLst>
                  <a:ext uri="{28A0092B-C50C-407E-A947-70E740481C1C}">
                    <a14:useLocalDpi xmlns:a14="http://schemas.microsoft.com/office/drawing/2010/main" val="0"/>
                  </a:ext>
                </a:extLst>
              </a:blip>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grpSp>
      <p:sp>
        <p:nvSpPr>
          <p:cNvPr id="2" name="Slide Number Placeholder 1"/>
          <p:cNvSpPr>
            <a:spLocks noGrp="1"/>
          </p:cNvSpPr>
          <p:nvPr>
            <p:ph type="sldNum" sz="quarter" idx="10"/>
          </p:nvPr>
        </p:nvSpPr>
        <p:spPr/>
        <p:txBody>
          <a:bodyPr/>
          <a:lstStyle/>
          <a:p>
            <a:fld id="{6A1F9AFB-234C-5045-8AD8-038AC2FCD542}" type="slidenum">
              <a:rPr lang="en-US" smtClean="0"/>
              <a:pPr/>
              <a:t>28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37" descr="ECERS">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2143125" cy="1638300"/>
          </a:xfrm>
          <a:prstGeom prst="rect">
            <a:avLst/>
          </a:prstGeom>
          <a:noFill/>
          <a:ln w="9525">
            <a:noFill/>
            <a:miter lim="800000"/>
            <a:headEnd/>
            <a:tailEnd/>
          </a:ln>
        </p:spPr>
      </p:pic>
      <p:sp>
        <p:nvSpPr>
          <p:cNvPr id="62466" name="Rectangle 1044"/>
          <p:cNvSpPr>
            <a:spLocks noChangeArrowheads="1"/>
          </p:cNvSpPr>
          <p:nvPr/>
        </p:nvSpPr>
        <p:spPr bwMode="auto">
          <a:xfrm>
            <a:off x="6195831" y="4380388"/>
            <a:ext cx="2345418" cy="1752600"/>
          </a:xfrm>
          <a:prstGeom prst="rect">
            <a:avLst/>
          </a:prstGeom>
          <a:solidFill>
            <a:srgbClr val="FEFFFC"/>
          </a:solidFill>
          <a:ln w="9525">
            <a:noFill/>
            <a:miter lim="800000"/>
            <a:headEnd/>
            <a:tailEnd/>
          </a:ln>
        </p:spPr>
        <p:txBody>
          <a:bodyPr wrap="none" anchor="ctr">
            <a:prstTxWarp prst="textNoShape">
              <a:avLst/>
            </a:prstTxWarp>
          </a:bodyPr>
          <a:lstStyle/>
          <a:p>
            <a:pPr algn="ctr" eaLnBrk="0" hangingPunct="0"/>
            <a:endParaRPr lang="en-US"/>
          </a:p>
        </p:txBody>
      </p:sp>
      <p:sp>
        <p:nvSpPr>
          <p:cNvPr id="62467" name="Rectangle 1029"/>
          <p:cNvSpPr>
            <a:spLocks noGrp="1" noChangeArrowheads="1"/>
          </p:cNvSpPr>
          <p:nvPr>
            <p:ph type="title"/>
          </p:nvPr>
        </p:nvSpPr>
        <p:spPr/>
        <p:txBody>
          <a:bodyPr/>
          <a:lstStyle/>
          <a:p>
            <a:pPr eaLnBrk="1" hangingPunct="1"/>
            <a:r>
              <a:rPr lang="en-US" dirty="0">
                <a:ea typeface="ＭＳ Ｐゴシック" pitchFamily="-65" charset="-128"/>
              </a:rPr>
              <a:t>Environment Rating Scales</a:t>
            </a:r>
            <a:endParaRPr lang="en-US" b="1" dirty="0">
              <a:ea typeface="ＭＳ Ｐゴシック" pitchFamily="-65" charset="-128"/>
            </a:endParaRPr>
          </a:p>
        </p:txBody>
      </p:sp>
      <p:pic>
        <p:nvPicPr>
          <p:cNvPr id="62469" name="Picture 1039" descr="ITERS-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8336" y="2203370"/>
            <a:ext cx="2362200" cy="1663700"/>
          </a:xfrm>
          <a:prstGeom prst="rect">
            <a:avLst/>
          </a:prstGeom>
          <a:noFill/>
          <a:ln w="9525">
            <a:noFill/>
            <a:miter lim="800000"/>
            <a:headEnd/>
            <a:tailEnd/>
          </a:ln>
        </p:spPr>
      </p:pic>
      <p:pic>
        <p:nvPicPr>
          <p:cNvPr id="62470" name="Picture 1041" descr="fccers-r%20cover%20SMALL%20copy">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324560"/>
            <a:ext cx="2286000" cy="1749425"/>
          </a:xfrm>
          <a:prstGeom prst="rect">
            <a:avLst/>
          </a:prstGeom>
          <a:noFill/>
          <a:ln w="9525">
            <a:noFill/>
            <a:miter lim="800000"/>
            <a:headEnd/>
            <a:tailEnd/>
          </a:ln>
        </p:spPr>
      </p:pic>
      <p:pic>
        <p:nvPicPr>
          <p:cNvPr id="62471" name="Picture 1043" descr="Sacer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3640" y="4435157"/>
            <a:ext cx="2209800" cy="164306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fld id="{6A1F9AFB-234C-5045-8AD8-038AC2FCD542}"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pPr eaLnBrk="1" hangingPunct="1"/>
            <a:r>
              <a:rPr lang="en-US" dirty="0">
                <a:solidFill>
                  <a:schemeClr val="tx2"/>
                </a:solidFill>
                <a:ea typeface="Arial" pitchFamily="-65" charset="0"/>
                <a:cs typeface="Arial" pitchFamily="-65" charset="0"/>
              </a:rPr>
              <a:t>Agreements</a:t>
            </a:r>
          </a:p>
        </p:txBody>
      </p:sp>
      <p:sp>
        <p:nvSpPr>
          <p:cNvPr id="40963" name="Rectangle 3"/>
          <p:cNvSpPr>
            <a:spLocks noGrp="1" noChangeArrowheads="1"/>
          </p:cNvSpPr>
          <p:nvPr>
            <p:ph idx="1"/>
          </p:nvPr>
        </p:nvSpPr>
        <p:spPr>
          <a:xfrm>
            <a:off x="838200" y="1447800"/>
            <a:ext cx="8001000" cy="4495800"/>
          </a:xfrm>
        </p:spPr>
        <p:txBody>
          <a:bodyPr/>
          <a:lstStyle/>
          <a:p>
            <a:pPr eaLnBrk="1" hangingPunct="1">
              <a:lnSpc>
                <a:spcPct val="80000"/>
              </a:lnSpc>
            </a:pPr>
            <a:r>
              <a:rPr lang="en-US" dirty="0">
                <a:ea typeface="ＭＳ Ｐゴシック" pitchFamily="-65" charset="-128"/>
              </a:rPr>
              <a:t>Start and end on time</a:t>
            </a:r>
          </a:p>
          <a:p>
            <a:pPr eaLnBrk="1" hangingPunct="1">
              <a:lnSpc>
                <a:spcPct val="80000"/>
              </a:lnSpc>
            </a:pPr>
            <a:r>
              <a:rPr lang="en-US" dirty="0">
                <a:ea typeface="ＭＳ Ｐゴシック" pitchFamily="-65" charset="-128"/>
              </a:rPr>
              <a:t>Silence cell phones</a:t>
            </a:r>
          </a:p>
          <a:p>
            <a:pPr eaLnBrk="1" hangingPunct="1">
              <a:lnSpc>
                <a:spcPct val="80000"/>
              </a:lnSpc>
            </a:pPr>
            <a:r>
              <a:rPr lang="en-US" dirty="0">
                <a:ea typeface="ＭＳ Ｐゴシック" pitchFamily="-65" charset="-128"/>
              </a:rPr>
              <a:t>Take care of personal needs</a:t>
            </a:r>
          </a:p>
          <a:p>
            <a:pPr eaLnBrk="1" hangingPunct="1">
              <a:lnSpc>
                <a:spcPct val="80000"/>
              </a:lnSpc>
            </a:pPr>
            <a:r>
              <a:rPr lang="en-US" dirty="0">
                <a:ea typeface="ＭＳ Ｐゴシック" pitchFamily="-65" charset="-128"/>
              </a:rPr>
              <a:t>Active listening </a:t>
            </a:r>
          </a:p>
          <a:p>
            <a:pPr eaLnBrk="1" hangingPunct="1">
              <a:lnSpc>
                <a:spcPct val="80000"/>
              </a:lnSpc>
            </a:pPr>
            <a:r>
              <a:rPr lang="en-US" dirty="0">
                <a:ea typeface="ＭＳ Ｐゴシック" pitchFamily="-65" charset="-128"/>
              </a:rPr>
              <a:t>Share expertise</a:t>
            </a:r>
          </a:p>
          <a:p>
            <a:pPr eaLnBrk="1" hangingPunct="1">
              <a:lnSpc>
                <a:spcPct val="80000"/>
              </a:lnSpc>
            </a:pPr>
            <a:r>
              <a:rPr lang="en-US" dirty="0">
                <a:ea typeface="ＭＳ Ｐゴシック" pitchFamily="-65" charset="-128"/>
              </a:rPr>
              <a:t>Questions are welcome</a:t>
            </a:r>
          </a:p>
          <a:p>
            <a:pPr eaLnBrk="1" hangingPunct="1">
              <a:lnSpc>
                <a:spcPct val="80000"/>
              </a:lnSpc>
            </a:pPr>
            <a:r>
              <a:rPr lang="en-US" dirty="0">
                <a:ea typeface="ＭＳ Ｐゴシック" pitchFamily="-65" charset="-128"/>
              </a:rPr>
              <a:t>Materials are confidential</a:t>
            </a:r>
          </a:p>
          <a:p>
            <a:pPr eaLnBrk="1" hangingPunct="1">
              <a:lnSpc>
                <a:spcPct val="80000"/>
              </a:lnSpc>
            </a:pPr>
            <a:r>
              <a:rPr lang="en-US" dirty="0">
                <a:ea typeface="ＭＳ Ｐゴシック" pitchFamily="-65" charset="-128"/>
              </a:rPr>
              <a:t>Keep table top materials in training room</a:t>
            </a:r>
          </a:p>
          <a:p>
            <a:pPr eaLnBrk="1" hangingPunct="1">
              <a:lnSpc>
                <a:spcPct val="80000"/>
              </a:lnSpc>
              <a:buFontTx/>
              <a:buNone/>
            </a:pPr>
            <a:endParaRPr lang="en-US" sz="2400" dirty="0">
              <a:ea typeface="ＭＳ Ｐゴシック" pitchFamily="-65" charset="-128"/>
            </a:endParaRPr>
          </a:p>
          <a:p>
            <a:pPr eaLnBrk="1" hangingPunct="1">
              <a:lnSpc>
                <a:spcPct val="80000"/>
              </a:lnSpc>
            </a:pPr>
            <a:endParaRPr lang="en-US" sz="24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pPr eaLnBrk="1" hangingPunct="1"/>
            <a:r>
              <a:rPr lang="en-US" dirty="0">
                <a:ea typeface="ＭＳ Ｐゴシック" pitchFamily="-65" charset="-128"/>
              </a:rPr>
              <a:t>Program Self-Evaluation</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9856" y="1447800"/>
            <a:ext cx="3900488" cy="4294348"/>
          </a:xfrm>
        </p:spPr>
      </p:pic>
      <p:pic>
        <p:nvPicPr>
          <p:cNvPr id="6" name="Picture 5" descr="img_3824_9457684597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2590800"/>
            <a:ext cx="1790700" cy="1676400"/>
          </a:xfrm>
          <a:prstGeom prst="ellipse">
            <a:avLst/>
          </a:prstGeom>
          <a:ln>
            <a:noFill/>
          </a:ln>
          <a:effectLst>
            <a:softEdge rad="112500"/>
          </a:effectLst>
        </p:spPr>
      </p:pic>
      <p:sp>
        <p:nvSpPr>
          <p:cNvPr id="2" name="Slide Number Placeholder 1"/>
          <p:cNvSpPr>
            <a:spLocks noGrp="1"/>
          </p:cNvSpPr>
          <p:nvPr>
            <p:ph type="sldNum" sz="quarter" idx="10"/>
          </p:nvPr>
        </p:nvSpPr>
        <p:spPr/>
        <p:txBody>
          <a:bodyPr/>
          <a:lstStyle/>
          <a:p>
            <a:fld id="{6A1F9AFB-234C-5045-8AD8-038AC2FCD542}" type="slidenum">
              <a:rPr lang="en-US" smtClean="0"/>
              <a:pPr/>
              <a:t>30</a:t>
            </a:fld>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
          <p:cNvSpPr>
            <a:spLocks noGrp="1" noChangeArrowheads="1"/>
          </p:cNvSpPr>
          <p:nvPr>
            <p:ph type="title"/>
          </p:nvPr>
        </p:nvSpPr>
        <p:spPr>
          <a:xfrm>
            <a:off x="1066800" y="457200"/>
            <a:ext cx="7239000" cy="1143000"/>
          </a:xfrm>
        </p:spPr>
        <p:txBody>
          <a:bodyPr/>
          <a:lstStyle/>
          <a:p>
            <a:pPr eaLnBrk="1" hangingPunct="1"/>
            <a:r>
              <a:rPr lang="en-US" sz="4000" dirty="0">
                <a:ea typeface="ＭＳ Ｐゴシック" pitchFamily="-65" charset="-128"/>
              </a:rPr>
              <a:t>Program Self-evaluation requirements by contract are based upon…</a:t>
            </a:r>
            <a:endParaRPr lang="en-US" dirty="0">
              <a:ea typeface="ＭＳ Ｐゴシック" pitchFamily="-65" charset="-128"/>
            </a:endParaRPr>
          </a:p>
        </p:txBody>
      </p:sp>
      <p:sp>
        <p:nvSpPr>
          <p:cNvPr id="81931" name="Rectangle 11"/>
          <p:cNvSpPr>
            <a:spLocks noGrp="1" noChangeArrowheads="1"/>
          </p:cNvSpPr>
          <p:nvPr>
            <p:ph idx="1"/>
          </p:nvPr>
        </p:nvSpPr>
        <p:spPr>
          <a:xfrm>
            <a:off x="838200" y="2133600"/>
            <a:ext cx="7772400" cy="3962400"/>
          </a:xfrm>
        </p:spPr>
        <p:txBody>
          <a:bodyPr/>
          <a:lstStyle/>
          <a:p>
            <a:pPr eaLnBrk="1" hangingPunct="1">
              <a:lnSpc>
                <a:spcPct val="90000"/>
              </a:lnSpc>
              <a:spcBef>
                <a:spcPts val="1200"/>
              </a:spcBef>
            </a:pPr>
            <a:r>
              <a:rPr lang="en-US" sz="2800" dirty="0">
                <a:ea typeface="ＭＳ Ｐゴシック" pitchFamily="-65" charset="-128"/>
              </a:rPr>
              <a:t>DRDP Summary of Findings and Program Action Plan </a:t>
            </a:r>
          </a:p>
          <a:p>
            <a:pPr eaLnBrk="1" hangingPunct="1">
              <a:lnSpc>
                <a:spcPct val="90000"/>
              </a:lnSpc>
              <a:spcBef>
                <a:spcPts val="1200"/>
              </a:spcBef>
            </a:pPr>
            <a:r>
              <a:rPr lang="en-US" sz="2800" dirty="0">
                <a:ea typeface="ＭＳ Ｐゴシック" pitchFamily="-65" charset="-128"/>
              </a:rPr>
              <a:t>Agency FPM/CMR Summary of Findings</a:t>
            </a:r>
          </a:p>
          <a:p>
            <a:pPr eaLnBrk="1" hangingPunct="1">
              <a:lnSpc>
                <a:spcPct val="90000"/>
              </a:lnSpc>
              <a:spcBef>
                <a:spcPts val="1200"/>
              </a:spcBef>
            </a:pPr>
            <a:r>
              <a:rPr lang="en-US" sz="2800" dirty="0">
                <a:ea typeface="ＭＳ Ｐゴシック" pitchFamily="-65" charset="-128"/>
              </a:rPr>
              <a:t>Agency Annual Report</a:t>
            </a:r>
          </a:p>
        </p:txBody>
      </p:sp>
      <p:sp>
        <p:nvSpPr>
          <p:cNvPr id="2" name="Slide Number Placeholder 1"/>
          <p:cNvSpPr>
            <a:spLocks noGrp="1"/>
          </p:cNvSpPr>
          <p:nvPr>
            <p:ph type="sldNum" sz="quarter" idx="10"/>
          </p:nvPr>
        </p:nvSpPr>
        <p:spPr/>
        <p:txBody>
          <a:bodyPr/>
          <a:lstStyle/>
          <a:p>
            <a:fld id="{6A1F9AFB-234C-5045-8AD8-038AC2FCD542}"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xEl>
                                              <p:pRg st="0" end="0"/>
                                            </p:txEl>
                                          </p:spTgt>
                                        </p:tgtEl>
                                        <p:attrNameLst>
                                          <p:attrName>style.visibility</p:attrName>
                                        </p:attrNameLst>
                                      </p:cBhvr>
                                      <p:to>
                                        <p:strVal val="visible"/>
                                      </p:to>
                                    </p:set>
                                    <p:animEffect transition="in" filter="dissolve">
                                      <p:cBhvr>
                                        <p:cTn id="7" dur="500"/>
                                        <p:tgtEl>
                                          <p:spTgt spid="81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31">
                                            <p:txEl>
                                              <p:pRg st="1" end="1"/>
                                            </p:txEl>
                                          </p:spTgt>
                                        </p:tgtEl>
                                        <p:attrNameLst>
                                          <p:attrName>style.visibility</p:attrName>
                                        </p:attrNameLst>
                                      </p:cBhvr>
                                      <p:to>
                                        <p:strVal val="visible"/>
                                      </p:to>
                                    </p:set>
                                    <p:animEffect transition="in" filter="dissolve">
                                      <p:cBhvr>
                                        <p:cTn id="12" dur="500"/>
                                        <p:tgtEl>
                                          <p:spTgt spid="81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31">
                                            <p:txEl>
                                              <p:pRg st="2" end="2"/>
                                            </p:txEl>
                                          </p:spTgt>
                                        </p:tgtEl>
                                        <p:attrNameLst>
                                          <p:attrName>style.visibility</p:attrName>
                                        </p:attrNameLst>
                                      </p:cBhvr>
                                      <p:to>
                                        <p:strVal val="visible"/>
                                      </p:to>
                                    </p:set>
                                    <p:animEffect transition="in" filter="dissolve">
                                      <p:cBhvr>
                                        <p:cTn id="17" dur="500"/>
                                        <p:tgtEl>
                                          <p:spTgt spid="81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8"/>
          <p:cNvSpPr>
            <a:spLocks noGrp="1" noChangeArrowheads="1"/>
          </p:cNvSpPr>
          <p:nvPr>
            <p:ph type="title"/>
          </p:nvPr>
        </p:nvSpPr>
        <p:spPr>
          <a:xfrm>
            <a:off x="1066800" y="304800"/>
            <a:ext cx="7239000" cy="1143000"/>
          </a:xfrm>
        </p:spPr>
        <p:txBody>
          <a:bodyPr/>
          <a:lstStyle/>
          <a:p>
            <a:pPr eaLnBrk="1" hangingPunct="1"/>
            <a:r>
              <a:rPr lang="en-US" sz="4000" dirty="0">
                <a:ea typeface="ＭＳ Ｐゴシック" pitchFamily="-65" charset="-128"/>
              </a:rPr>
              <a:t>Program Self-Evaluation and </a:t>
            </a:r>
            <a:br>
              <a:rPr lang="en-US" sz="4000" dirty="0">
                <a:ea typeface="ＭＳ Ｐゴシック" pitchFamily="-65" charset="-128"/>
              </a:rPr>
            </a:br>
            <a:r>
              <a:rPr lang="en-US" sz="4000" dirty="0">
                <a:ea typeface="ＭＳ Ｐゴシック" pitchFamily="-65" charset="-128"/>
              </a:rPr>
              <a:t> Compliance Review</a:t>
            </a:r>
          </a:p>
        </p:txBody>
      </p:sp>
      <p:graphicFrame>
        <p:nvGraphicFramePr>
          <p:cNvPr id="2" name="Diagram 1"/>
          <p:cNvGraphicFramePr/>
          <p:nvPr>
            <p:extLst>
              <p:ext uri="{D42A27DB-BD31-4B8C-83A1-F6EECF244321}">
                <p14:modId xmlns:p14="http://schemas.microsoft.com/office/powerpoint/2010/main" val="4197721469"/>
              </p:ext>
            </p:extLst>
          </p:nvPr>
        </p:nvGraphicFramePr>
        <p:xfrm>
          <a:off x="1447800" y="1600200"/>
          <a:ext cx="6553200" cy="4495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fld id="{6A1F9AFB-234C-5045-8AD8-038AC2FCD542}"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pPr eaLnBrk="1" hangingPunct="1"/>
            <a:r>
              <a:rPr lang="en-US" sz="3600">
                <a:ea typeface="ＭＳ Ｐゴシック" pitchFamily="-65" charset="-128"/>
              </a:rPr>
              <a:t>To summarize, the Desired Results system is used to:</a:t>
            </a:r>
          </a:p>
        </p:txBody>
      </p:sp>
      <p:sp>
        <p:nvSpPr>
          <p:cNvPr id="84998" name="Rectangle 6"/>
          <p:cNvSpPr>
            <a:spLocks noGrp="1" noChangeArrowheads="1"/>
          </p:cNvSpPr>
          <p:nvPr>
            <p:ph idx="1"/>
          </p:nvPr>
        </p:nvSpPr>
        <p:spPr/>
        <p:txBody>
          <a:bodyPr/>
          <a:lstStyle/>
          <a:p>
            <a:pPr eaLnBrk="1" hangingPunct="1">
              <a:lnSpc>
                <a:spcPct val="90000"/>
              </a:lnSpc>
              <a:spcBef>
                <a:spcPts val="1200"/>
              </a:spcBef>
            </a:pPr>
            <a:r>
              <a:rPr lang="en-US" sz="2800" dirty="0">
                <a:ea typeface="ＭＳ Ｐゴシック" pitchFamily="-65" charset="-128"/>
              </a:rPr>
              <a:t>Increase program quality for children and families</a:t>
            </a:r>
          </a:p>
          <a:p>
            <a:pPr eaLnBrk="1" hangingPunct="1">
              <a:lnSpc>
                <a:spcPct val="90000"/>
              </a:lnSpc>
              <a:spcBef>
                <a:spcPts val="1200"/>
              </a:spcBef>
            </a:pPr>
            <a:r>
              <a:rPr lang="en-US" sz="2800" dirty="0">
                <a:ea typeface="ＭＳ Ｐゴシック" pitchFamily="-65" charset="-128"/>
              </a:rPr>
              <a:t>Measure the developmental progress of children and families in achieving desired results</a:t>
            </a:r>
          </a:p>
          <a:p>
            <a:pPr eaLnBrk="1" hangingPunct="1">
              <a:lnSpc>
                <a:spcPct val="90000"/>
              </a:lnSpc>
              <a:spcBef>
                <a:spcPts val="1200"/>
              </a:spcBef>
            </a:pPr>
            <a:r>
              <a:rPr lang="en-US" sz="2800" dirty="0">
                <a:ea typeface="ＭＳ Ｐゴシック" pitchFamily="-65" charset="-128"/>
              </a:rPr>
              <a:t>Identify program strengths, as well as areas that may need improvement</a:t>
            </a:r>
          </a:p>
          <a:p>
            <a:pPr eaLnBrk="1" hangingPunct="1">
              <a:lnSpc>
                <a:spcPct val="90000"/>
              </a:lnSpc>
              <a:spcBef>
                <a:spcPts val="1200"/>
              </a:spcBef>
            </a:pPr>
            <a:r>
              <a:rPr lang="en-US" sz="2800" dirty="0">
                <a:ea typeface="ＭＳ Ｐゴシック" pitchFamily="-65" charset="-128"/>
              </a:rPr>
              <a:t>Provide a results-based accountability system that is measurable</a:t>
            </a:r>
          </a:p>
          <a:p>
            <a:pPr eaLnBrk="1" hangingPunct="1">
              <a:lnSpc>
                <a:spcPct val="90000"/>
              </a:lnSpc>
            </a:pPr>
            <a:endParaRPr lang="en-US" sz="24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33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dissolve">
                                      <p:cBhvr>
                                        <p:cTn id="7" dur="500"/>
                                        <p:tgtEl>
                                          <p:spTgt spid="84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8">
                                            <p:txEl>
                                              <p:pRg st="1" end="1"/>
                                            </p:txEl>
                                          </p:spTgt>
                                        </p:tgtEl>
                                        <p:attrNameLst>
                                          <p:attrName>style.visibility</p:attrName>
                                        </p:attrNameLst>
                                      </p:cBhvr>
                                      <p:to>
                                        <p:strVal val="visible"/>
                                      </p:to>
                                    </p:set>
                                    <p:animEffect transition="in" filter="dissolve">
                                      <p:cBhvr>
                                        <p:cTn id="12" dur="500"/>
                                        <p:tgtEl>
                                          <p:spTgt spid="849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998">
                                            <p:txEl>
                                              <p:pRg st="2" end="2"/>
                                            </p:txEl>
                                          </p:spTgt>
                                        </p:tgtEl>
                                        <p:attrNameLst>
                                          <p:attrName>style.visibility</p:attrName>
                                        </p:attrNameLst>
                                      </p:cBhvr>
                                      <p:to>
                                        <p:strVal val="visible"/>
                                      </p:to>
                                    </p:set>
                                    <p:animEffect transition="in" filter="dissolve">
                                      <p:cBhvr>
                                        <p:cTn id="17" dur="500"/>
                                        <p:tgtEl>
                                          <p:spTgt spid="849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998">
                                            <p:txEl>
                                              <p:pRg st="3" end="3"/>
                                            </p:txEl>
                                          </p:spTgt>
                                        </p:tgtEl>
                                        <p:attrNameLst>
                                          <p:attrName>style.visibility</p:attrName>
                                        </p:attrNameLst>
                                      </p:cBhvr>
                                      <p:to>
                                        <p:strVal val="visible"/>
                                      </p:to>
                                    </p:set>
                                    <p:animEffect transition="in" filter="dissolve">
                                      <p:cBhvr>
                                        <p:cTn id="22" dur="500"/>
                                        <p:tgtEl>
                                          <p:spTgt spid="84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owingbubbl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4267200" y="1981200"/>
            <a:ext cx="3984776" cy="40129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7587" name="Title 1"/>
          <p:cNvSpPr>
            <a:spLocks noGrp="1"/>
          </p:cNvSpPr>
          <p:nvPr>
            <p:ph type="title"/>
          </p:nvPr>
        </p:nvSpPr>
        <p:spPr>
          <a:xfrm>
            <a:off x="990600" y="228600"/>
            <a:ext cx="7239000" cy="1143000"/>
          </a:xfrm>
        </p:spPr>
        <p:txBody>
          <a:bodyPr/>
          <a:lstStyle/>
          <a:p>
            <a:r>
              <a:rPr lang="en-US">
                <a:ea typeface="ＭＳ Ｐゴシック" pitchFamily="-65" charset="-128"/>
              </a:rPr>
              <a:t>Break </a:t>
            </a:r>
          </a:p>
        </p:txBody>
      </p:sp>
      <p:pic>
        <p:nvPicPr>
          <p:cNvPr id="5" name="Content Placeholder 4" descr="motivate childfren quote"/>
          <p:cNvPicPr>
            <a:picLocks noGrp="1" noChangeAspect="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rot="619024">
            <a:off x="1215559" y="1157525"/>
            <a:ext cx="3120896" cy="4495800"/>
          </a:xfrm>
          <a:effectLst>
            <a:glow rad="139700">
              <a:schemeClr val="accent4">
                <a:alpha val="75000"/>
              </a:schemeClr>
            </a:glow>
          </a:effectLst>
        </p:spPr>
      </p:pic>
      <p:sp>
        <p:nvSpPr>
          <p:cNvPr id="2" name="Slide Number Placeholder 1"/>
          <p:cNvSpPr>
            <a:spLocks noGrp="1"/>
          </p:cNvSpPr>
          <p:nvPr>
            <p:ph type="sldNum" sz="quarter" idx="10"/>
          </p:nvPr>
        </p:nvSpPr>
        <p:spPr/>
        <p:txBody>
          <a:bodyPr/>
          <a:lstStyle/>
          <a:p>
            <a:fld id="{6A1F9AFB-234C-5045-8AD8-038AC2FCD542}"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r>
              <a:rPr lang="en-US" dirty="0">
                <a:solidFill>
                  <a:srgbClr val="000000"/>
                </a:solidFill>
                <a:ea typeface="ＭＳ Ｐゴシック" pitchFamily="-65" charset="-128"/>
              </a:rPr>
              <a:t>Session III</a:t>
            </a:r>
            <a:endParaRPr lang="en-US" dirty="0">
              <a:effectLst>
                <a:outerShdw blurRad="38100" dist="38100" dir="2700000" algn="tl">
                  <a:srgbClr val="DDDDDD"/>
                </a:outerShdw>
              </a:effectLst>
              <a:latin typeface="Arial" charset="0"/>
              <a:ea typeface="ＭＳ Ｐゴシック" charset="0"/>
              <a:cs typeface="Arial" charset="0"/>
            </a:endParaRPr>
          </a:p>
        </p:txBody>
      </p:sp>
      <p:sp>
        <p:nvSpPr>
          <p:cNvPr id="7" name="Content Placeholder 6"/>
          <p:cNvSpPr>
            <a:spLocks noGrp="1"/>
          </p:cNvSpPr>
          <p:nvPr>
            <p:ph sz="half" idx="2"/>
          </p:nvPr>
        </p:nvSpPr>
        <p:spPr>
          <a:xfrm>
            <a:off x="990600" y="1426134"/>
            <a:ext cx="7620000" cy="1241515"/>
          </a:xfrm>
        </p:spPr>
        <p:txBody>
          <a:bodyPr/>
          <a:lstStyle/>
          <a:p>
            <a:pPr marL="0" indent="0" algn="ctr">
              <a:buNone/>
            </a:pPr>
            <a:r>
              <a:rPr lang="en-US" dirty="0">
                <a:solidFill>
                  <a:srgbClr val="000000"/>
                </a:solidFill>
              </a:rPr>
              <a:t>Desired Results Developmental Profile</a:t>
            </a:r>
            <a:r>
              <a:rPr lang="en-US" baseline="30000" dirty="0">
                <a:solidFill>
                  <a:srgbClr val="000000"/>
                </a:solidFill>
              </a:rPr>
              <a:t>©</a:t>
            </a:r>
            <a:r>
              <a:rPr lang="en-US" dirty="0">
                <a:solidFill>
                  <a:srgbClr val="000000"/>
                </a:solidFill>
              </a:rPr>
              <a:t> </a:t>
            </a:r>
          </a:p>
          <a:p>
            <a:pPr marL="0" indent="0" algn="ctr">
              <a:buNone/>
            </a:pPr>
            <a:r>
              <a:rPr lang="en-US" dirty="0">
                <a:solidFill>
                  <a:srgbClr val="000000"/>
                </a:solidFill>
              </a:rPr>
              <a:t>Observation Assessment Instrument</a:t>
            </a:r>
          </a:p>
          <a:p>
            <a:endParaRPr lang="en-US" dirty="0"/>
          </a:p>
        </p:txBody>
      </p:sp>
      <p:sp>
        <p:nvSpPr>
          <p:cNvPr id="4" name="TextBox 3"/>
          <p:cNvSpPr txBox="1"/>
          <p:nvPr/>
        </p:nvSpPr>
        <p:spPr>
          <a:xfrm>
            <a:off x="1194504" y="1602531"/>
            <a:ext cx="184666" cy="1323439"/>
          </a:xfrm>
          <a:prstGeom prst="rect">
            <a:avLst/>
          </a:prstGeom>
          <a:noFill/>
        </p:spPr>
        <p:txBody>
          <a:bodyPr wrap="none" rtlCol="0">
            <a:spAutoFit/>
          </a:bodyPr>
          <a:lstStyle/>
          <a:p>
            <a:endParaRPr lang="en-US" dirty="0"/>
          </a:p>
        </p:txBody>
      </p:sp>
      <p:sp>
        <p:nvSpPr>
          <p:cNvPr id="5" name="TextBox 4"/>
          <p:cNvSpPr txBox="1"/>
          <p:nvPr/>
        </p:nvSpPr>
        <p:spPr>
          <a:xfrm>
            <a:off x="5325208" y="2362200"/>
            <a:ext cx="45719" cy="1259208"/>
          </a:xfrm>
          <a:prstGeom prst="rect">
            <a:avLst/>
          </a:prstGeom>
          <a:noFill/>
        </p:spPr>
        <p:txBody>
          <a:bodyPr wrap="square" rtlCol="0">
            <a:spAutoFit/>
          </a:bodyPr>
          <a:lstStyle/>
          <a:p>
            <a:endParaRPr lang="en-US" dirty="0"/>
          </a:p>
        </p:txBody>
      </p:sp>
      <p:sp>
        <p:nvSpPr>
          <p:cNvPr id="6" name="TextBox 5"/>
          <p:cNvSpPr txBox="1"/>
          <p:nvPr/>
        </p:nvSpPr>
        <p:spPr>
          <a:xfrm>
            <a:off x="5534029" y="3099234"/>
            <a:ext cx="184666" cy="1323439"/>
          </a:xfrm>
          <a:prstGeom prst="rect">
            <a:avLst/>
          </a:prstGeom>
          <a:noFill/>
        </p:spPr>
        <p:txBody>
          <a:bodyPr wrap="none" rtlCol="0">
            <a:spAutoFit/>
          </a:bodyPr>
          <a:lstStyle/>
          <a:p>
            <a:endParaRPr lang="en-US" dirty="0"/>
          </a:p>
        </p:txBody>
      </p:sp>
      <p:sp>
        <p:nvSpPr>
          <p:cNvPr id="24" name="Rectangle 23"/>
          <p:cNvSpPr/>
          <p:nvPr/>
        </p:nvSpPr>
        <p:spPr>
          <a:xfrm>
            <a:off x="6319848" y="2438400"/>
            <a:ext cx="2332016" cy="1905000"/>
          </a:xfrm>
          <a:prstGeom prst="rect">
            <a:avLst/>
          </a:prstGeom>
          <a:blipFill rotWithShape="0">
            <a:blip r:embed="rId3">
              <a:extLst>
                <a:ext uri="{28A0092B-C50C-407E-A947-70E740481C1C}">
                  <a14:useLocalDpi xmlns:a14="http://schemas.microsoft.com/office/drawing/2010/main" val="0"/>
                </a:ext>
              </a:extLst>
            </a:blip>
            <a:stretch>
              <a:fillRect/>
            </a:stretch>
          </a:blipFill>
          <a:ln w="38100">
            <a:solidFill>
              <a:srgbClr val="FFC000"/>
            </a:solidFill>
          </a:ln>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Slide Number Placeholder 7"/>
          <p:cNvSpPr>
            <a:spLocks noGrp="1"/>
          </p:cNvSpPr>
          <p:nvPr>
            <p:ph type="sldNum" sz="quarter" idx="10"/>
          </p:nvPr>
        </p:nvSpPr>
        <p:spPr/>
        <p:txBody>
          <a:bodyPr/>
          <a:lstStyle/>
          <a:p>
            <a:fld id="{87B56463-7A38-3F46-AD32-726C4D0FED3C}" type="slidenum">
              <a:rPr lang="en-US" smtClean="0"/>
              <a:pPr/>
              <a:t>35</a:t>
            </a:fld>
            <a:endParaRPr lang="en-US"/>
          </a:p>
        </p:txBody>
      </p:sp>
      <p:pic>
        <p:nvPicPr>
          <p:cNvPr id="15" name="Picture 1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432463" y="2715893"/>
            <a:ext cx="2355273" cy="1841395"/>
          </a:xfrm>
          <a:prstGeom prst="rect">
            <a:avLst/>
          </a:prstGeom>
          <a:ln w="38100" cap="sq">
            <a:solidFill>
              <a:srgbClr val="FFC000"/>
            </a:solidFill>
            <a:miter lim="800000"/>
          </a:ln>
          <a:effectLst>
            <a:outerShdw blurRad="57150" dist="50800" dir="2700000" algn="tl" rotWithShape="0">
              <a:srgbClr val="000000">
                <a:alpha val="40000"/>
              </a:srgbClr>
            </a:outerShdw>
          </a:effectLst>
        </p:spPr>
      </p:pic>
      <p:pic>
        <p:nvPicPr>
          <p:cNvPr id="21" name="Content Placeholder 20" descr="Comprehensive.tiff"/>
          <p:cNvPicPr>
            <a:picLocks noGrp="1" noChangeAspect="1"/>
          </p:cNvPicPr>
          <p:nvPr>
            <p:ph sz="half" idx="1"/>
          </p:nvPr>
        </p:nvPicPr>
        <p:blipFill>
          <a:blip r:embed="rId5" cstate="email">
            <a:extLst>
              <a:ext uri="{28A0092B-C50C-407E-A947-70E740481C1C}">
                <a14:useLocalDpi xmlns:a14="http://schemas.microsoft.com/office/drawing/2010/main" val="0"/>
              </a:ext>
            </a:extLst>
          </a:blip>
          <a:stretch>
            <a:fillRect/>
          </a:stretch>
        </p:blipFill>
        <p:spPr>
          <a:xfrm>
            <a:off x="3886200" y="4035114"/>
            <a:ext cx="2335721" cy="1811030"/>
          </a:xfrm>
          <a:prstGeom prst="rect">
            <a:avLst/>
          </a:prstGeom>
          <a:ln w="38100" cap="sq">
            <a:solidFill>
              <a:srgbClr val="FFCC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62000" y="2438400"/>
            <a:ext cx="2292420" cy="1809079"/>
          </a:xfrm>
          <a:prstGeom prst="rect">
            <a:avLst/>
          </a:prstGeom>
          <a:ln w="57150">
            <a:solidFill>
              <a:srgbClr val="FFC000"/>
            </a:solidFill>
          </a:ln>
        </p:spPr>
      </p:pic>
    </p:spTree>
    <p:extLst>
      <p:ext uri="{BB962C8B-B14F-4D97-AF65-F5344CB8AC3E}">
        <p14:creationId xmlns:p14="http://schemas.microsoft.com/office/powerpoint/2010/main" val="40588496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4000" dirty="0">
                <a:ea typeface="ＭＳ Ｐゴシック" pitchFamily="-65" charset="-128"/>
              </a:rPr>
              <a:t>We observe…</a:t>
            </a:r>
          </a:p>
        </p:txBody>
      </p:sp>
      <p:sp>
        <p:nvSpPr>
          <p:cNvPr id="69635" name="Rectangle 3"/>
          <p:cNvSpPr>
            <a:spLocks noGrp="1" noChangeArrowheads="1"/>
          </p:cNvSpPr>
          <p:nvPr>
            <p:ph type="body" sz="half" idx="1"/>
          </p:nvPr>
        </p:nvSpPr>
        <p:spPr>
          <a:xfrm>
            <a:off x="838200" y="1295400"/>
            <a:ext cx="3810000" cy="4495800"/>
          </a:xfrm>
        </p:spPr>
        <p:txBody>
          <a:bodyPr/>
          <a:lstStyle/>
          <a:p>
            <a:pPr eaLnBrk="1" hangingPunct="1">
              <a:spcAft>
                <a:spcPts val="1200"/>
              </a:spcAft>
            </a:pPr>
            <a:r>
              <a:rPr lang="en-US" sz="2800" dirty="0">
                <a:ea typeface="ＭＳ Ｐゴシック" pitchFamily="-65" charset="-128"/>
              </a:rPr>
              <a:t>As each child interacts with other children, adults, and environment</a:t>
            </a:r>
          </a:p>
          <a:p>
            <a:pPr eaLnBrk="1" hangingPunct="1">
              <a:spcAft>
                <a:spcPts val="1200"/>
              </a:spcAft>
            </a:pPr>
            <a:r>
              <a:rPr lang="en-US" sz="2800" dirty="0">
                <a:ea typeface="ＭＳ Ｐゴシック" pitchFamily="-65" charset="-128"/>
              </a:rPr>
              <a:t>In the natural program setting</a:t>
            </a:r>
          </a:p>
        </p:txBody>
      </p:sp>
      <p:pic>
        <p:nvPicPr>
          <p:cNvPr id="11" name="Content Placeholder 4" descr="IT Pic 8.jpg"/>
          <p:cNvPicPr>
            <a:picLocks noGrp="1" noChangeAspect="1"/>
          </p:cNvPicPr>
          <p:nvPr>
            <p:ph sz="quarter" idx="2"/>
          </p:nvPr>
        </p:nvPicPr>
        <p:blipFill rotWithShape="1">
          <a:blip r:embed="rId3" cstate="email">
            <a:extLst>
              <a:ext uri="{28A0092B-C50C-407E-A947-70E740481C1C}">
                <a14:useLocalDpi xmlns:a14="http://schemas.microsoft.com/office/drawing/2010/main" val="0"/>
              </a:ext>
            </a:extLst>
          </a:blip>
          <a:srcRect/>
          <a:stretch/>
        </p:blipFill>
        <p:spPr>
          <a:xfrm>
            <a:off x="5105400" y="1143000"/>
            <a:ext cx="3238310" cy="2304288"/>
          </a:xfrm>
        </p:spPr>
      </p:pic>
      <p:pic>
        <p:nvPicPr>
          <p:cNvPr id="9" name="Content Placeholder 8"/>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5181600" y="4114800"/>
            <a:ext cx="3238499" cy="2057400"/>
          </a:xfrm>
        </p:spPr>
      </p:pic>
      <p:sp>
        <p:nvSpPr>
          <p:cNvPr id="2" name="Slide Number Placeholder 1"/>
          <p:cNvSpPr>
            <a:spLocks noGrp="1"/>
          </p:cNvSpPr>
          <p:nvPr>
            <p:ph type="sldNum" sz="quarter" idx="10"/>
          </p:nvPr>
        </p:nvSpPr>
        <p:spPr/>
        <p:txBody>
          <a:bodyPr/>
          <a:lstStyle/>
          <a:p>
            <a:fld id="{0B753C25-1DC2-6746-9437-6C2287D63D25}" type="slidenum">
              <a:rPr lang="en-US" smtClean="0"/>
              <a:pPr/>
              <a:t>36</a:t>
            </a:fld>
            <a:endParaRPr lang="en-US"/>
          </a:p>
        </p:txBody>
      </p:sp>
    </p:spTree>
    <p:extLst>
      <p:ext uri="{BB962C8B-B14F-4D97-AF65-F5344CB8AC3E}">
        <p14:creationId xmlns:p14="http://schemas.microsoft.com/office/powerpoint/2010/main" val="3317184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914400"/>
            <a:ext cx="3657600" cy="4876800"/>
          </a:xfrm>
        </p:spPr>
        <p:txBody>
          <a:bodyPr/>
          <a:lstStyle/>
          <a:p>
            <a:pPr eaLnBrk="1" hangingPunct="1"/>
            <a:r>
              <a:rPr lang="en-US" sz="4000" dirty="0">
                <a:ea typeface="ＭＳ Ｐゴシック" pitchFamily="-65" charset="-128"/>
              </a:rPr>
              <a:t>As children participate in the typical daily program</a:t>
            </a:r>
            <a:br>
              <a:rPr lang="en-US" sz="4000" dirty="0">
                <a:ea typeface="ＭＳ Ｐゴシック" pitchFamily="-65" charset="-128"/>
              </a:rPr>
            </a:br>
            <a:endParaRPr lang="en-US" sz="3200" dirty="0">
              <a:ea typeface="ＭＳ Ｐゴシック" pitchFamily="-65" charset="-128"/>
            </a:endParaRPr>
          </a:p>
        </p:txBody>
      </p:sp>
      <p:pic>
        <p:nvPicPr>
          <p:cNvPr id="11509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648200" y="190500"/>
            <a:ext cx="4038600" cy="6057900"/>
          </a:xfrm>
          <a:ln w="28575">
            <a:noFill/>
          </a:ln>
          <a:effectLst/>
        </p:spPr>
      </p:pic>
      <p:sp>
        <p:nvSpPr>
          <p:cNvPr id="2" name="Slide Number Placeholder 1"/>
          <p:cNvSpPr>
            <a:spLocks noGrp="1"/>
          </p:cNvSpPr>
          <p:nvPr>
            <p:ph type="sldNum" sz="quarter" idx="10"/>
          </p:nvPr>
        </p:nvSpPr>
        <p:spPr/>
        <p:txBody>
          <a:bodyPr/>
          <a:lstStyle/>
          <a:p>
            <a:fld id="{6A1F9AFB-234C-5045-8AD8-038AC2FCD542}" type="slidenum">
              <a:rPr lang="en-US" smtClean="0"/>
              <a:pPr/>
              <a:t>37</a:t>
            </a:fld>
            <a:endParaRPr lang="en-US"/>
          </a:p>
        </p:txBody>
      </p:sp>
    </p:spTree>
    <p:extLst>
      <p:ext uri="{BB962C8B-B14F-4D97-AF65-F5344CB8AC3E}">
        <p14:creationId xmlns:p14="http://schemas.microsoft.com/office/powerpoint/2010/main" val="2663142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z="4000" dirty="0">
                <a:ea typeface="ＭＳ Ｐゴシック" pitchFamily="-65" charset="-128"/>
              </a:rPr>
              <a:t>Collected documentation includes:</a:t>
            </a:r>
          </a:p>
        </p:txBody>
      </p:sp>
      <p:pic>
        <p:nvPicPr>
          <p:cNvPr id="3" name="Content Placeholder 2" descr="clipboard.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414038" y="1758235"/>
            <a:ext cx="2125659" cy="2125659"/>
          </a:xfrm>
        </p:spPr>
      </p:pic>
      <p:sp>
        <p:nvSpPr>
          <p:cNvPr id="71683" name="Rectangle 3"/>
          <p:cNvSpPr>
            <a:spLocks noGrp="1" noChangeArrowheads="1"/>
          </p:cNvSpPr>
          <p:nvPr>
            <p:ph sz="half" idx="2"/>
          </p:nvPr>
        </p:nvSpPr>
        <p:spPr>
          <a:xfrm>
            <a:off x="1055327" y="1758235"/>
            <a:ext cx="3810000" cy="4495800"/>
          </a:xfrm>
        </p:spPr>
        <p:txBody>
          <a:bodyPr/>
          <a:lstStyle/>
          <a:p>
            <a:pPr marL="292100" indent="-292100" eaLnBrk="1" hangingPunct="1"/>
            <a:r>
              <a:rPr lang="en-US" sz="2800" dirty="0">
                <a:ea typeface="ＭＳ Ｐゴシック" pitchFamily="-65" charset="-128"/>
              </a:rPr>
              <a:t>Anecdotal notes</a:t>
            </a:r>
          </a:p>
          <a:p>
            <a:pPr marL="292100" indent="-292100" eaLnBrk="1" hangingPunct="1"/>
            <a:r>
              <a:rPr lang="en-US" sz="2800" dirty="0">
                <a:ea typeface="ＭＳ Ｐゴシック" pitchFamily="-65" charset="-128"/>
              </a:rPr>
              <a:t>Photos</a:t>
            </a:r>
          </a:p>
          <a:p>
            <a:pPr marL="292100" indent="-292100" eaLnBrk="1" hangingPunct="1"/>
            <a:r>
              <a:rPr lang="en-US" sz="2800" dirty="0">
                <a:ea typeface="ＭＳ Ｐゴシック" pitchFamily="-65" charset="-128"/>
              </a:rPr>
              <a:t>Work samples</a:t>
            </a:r>
          </a:p>
          <a:p>
            <a:pPr marL="292100" indent="-292100" eaLnBrk="1" hangingPunct="1"/>
            <a:r>
              <a:rPr lang="en-US" sz="2800" dirty="0">
                <a:ea typeface="ＭＳ Ｐゴシック" pitchFamily="-65" charset="-128"/>
              </a:rPr>
              <a:t>Other evidence of knowledge and behaviors</a:t>
            </a:r>
          </a:p>
        </p:txBody>
      </p:sp>
      <p:pic>
        <p:nvPicPr>
          <p:cNvPr id="5" name="Picture 4" descr="StickyNot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326" y="1531124"/>
            <a:ext cx="1103737" cy="1086842"/>
          </a:xfrm>
          <a:prstGeom prst="rect">
            <a:avLst/>
          </a:prstGeom>
        </p:spPr>
      </p:pic>
      <p:pic>
        <p:nvPicPr>
          <p:cNvPr id="7" name="Picture 6" descr="img_0256_9411764954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5271">
            <a:off x="5508363" y="4738919"/>
            <a:ext cx="1482547" cy="1111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camera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327" y="4006135"/>
            <a:ext cx="1223082" cy="1288739"/>
          </a:xfrm>
          <a:prstGeom prst="rect">
            <a:avLst/>
          </a:prstGeom>
        </p:spPr>
      </p:pic>
      <p:pic>
        <p:nvPicPr>
          <p:cNvPr id="9" name="Picture 8" descr="img_2812_14460230934_o.jp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793426" y="3061034"/>
            <a:ext cx="2117691" cy="1589470"/>
          </a:xfrm>
          <a:prstGeom prst="rect">
            <a:avLst/>
          </a:prstGeom>
        </p:spPr>
      </p:pic>
      <p:sp>
        <p:nvSpPr>
          <p:cNvPr id="2" name="Slide Number Placeholder 1"/>
          <p:cNvSpPr>
            <a:spLocks noGrp="1"/>
          </p:cNvSpPr>
          <p:nvPr>
            <p:ph type="sldNum" sz="quarter" idx="10"/>
          </p:nvPr>
        </p:nvSpPr>
        <p:spPr/>
        <p:txBody>
          <a:bodyPr/>
          <a:lstStyle/>
          <a:p>
            <a:fld id="{87B56463-7A38-3F46-AD32-726C4D0FED3C}" type="slidenum">
              <a:rPr lang="en-US" smtClean="0"/>
              <a:pPr/>
              <a:t>38</a:t>
            </a:fld>
            <a:endParaRPr lang="en-US"/>
          </a:p>
        </p:txBody>
      </p:sp>
    </p:spTree>
    <p:extLst>
      <p:ext uri="{BB962C8B-B14F-4D97-AF65-F5344CB8AC3E}">
        <p14:creationId xmlns:p14="http://schemas.microsoft.com/office/powerpoint/2010/main" val="95776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6858000"/>
          </a:xfrm>
          <a:prstGeom prst="rect">
            <a:avLst/>
          </a:prstGeom>
          <a:noFill/>
          <a:ln w="9525">
            <a:noFill/>
            <a:miter lim="800000"/>
            <a:headEnd/>
            <a:tailEnd/>
          </a:ln>
        </p:spPr>
        <p:txBody>
          <a:bodyPr>
            <a:prstTxWarp prst="textNoShape">
              <a:avLst/>
            </a:prstTxWarp>
          </a:bodyPr>
          <a:lstStyle/>
          <a:p>
            <a:pPr algn="ctr" eaLnBrk="0" hangingPunct="0"/>
            <a:endParaRPr lang="en-US"/>
          </a:p>
        </p:txBody>
      </p:sp>
      <p:sp>
        <p:nvSpPr>
          <p:cNvPr id="73732" name="Rectangle 4"/>
          <p:cNvSpPr>
            <a:spLocks noGrp="1" noChangeArrowheads="1"/>
          </p:cNvSpPr>
          <p:nvPr>
            <p:ph type="title"/>
          </p:nvPr>
        </p:nvSpPr>
        <p:spPr/>
        <p:txBody>
          <a:bodyPr/>
          <a:lstStyle/>
          <a:p>
            <a:pPr algn="l" eaLnBrk="1" hangingPunct="1"/>
            <a:r>
              <a:rPr lang="en-US" sz="4000">
                <a:ea typeface="ＭＳ Ｐゴシック" pitchFamily="-65" charset="-128"/>
              </a:rPr>
              <a:t>DRDP serves as a way to…</a:t>
            </a:r>
          </a:p>
        </p:txBody>
      </p:sp>
      <p:pic>
        <p:nvPicPr>
          <p:cNvPr id="3" name="Content Placeholder 2" descr="twokidswithpuzzle"/>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p:blipFill>
        <p:spPr>
          <a:xfrm>
            <a:off x="533400" y="1066801"/>
            <a:ext cx="8641920" cy="5791200"/>
          </a:xfrm>
        </p:spPr>
      </p:pic>
      <p:sp>
        <p:nvSpPr>
          <p:cNvPr id="73731" name="Rectangle 3"/>
          <p:cNvSpPr>
            <a:spLocks noGrp="1" noChangeArrowheads="1"/>
          </p:cNvSpPr>
          <p:nvPr>
            <p:ph sz="half" idx="2"/>
          </p:nvPr>
        </p:nvSpPr>
        <p:spPr>
          <a:xfrm>
            <a:off x="5395800" y="5334000"/>
            <a:ext cx="3810000" cy="1524000"/>
          </a:xfrm>
          <a:solidFill>
            <a:srgbClr val="FEFFF4">
              <a:alpha val="95000"/>
            </a:srgbClr>
          </a:solidFill>
        </p:spPr>
        <p:txBody>
          <a:bodyPr/>
          <a:lstStyle/>
          <a:p>
            <a:pPr marL="0" indent="0" eaLnBrk="1" hangingPunct="1">
              <a:buFontTx/>
              <a:buNone/>
            </a:pPr>
            <a:r>
              <a:rPr lang="en-US" sz="2800" dirty="0">
                <a:solidFill>
                  <a:schemeClr val="tx2"/>
                </a:solidFill>
                <a:ea typeface="ＭＳ Ｐゴシック" pitchFamily="-65" charset="-128"/>
              </a:rPr>
              <a:t>determine how children are benefiting from programs</a:t>
            </a:r>
          </a:p>
        </p:txBody>
      </p:sp>
      <p:sp>
        <p:nvSpPr>
          <p:cNvPr id="2" name="Slide Number Placeholder 1"/>
          <p:cNvSpPr>
            <a:spLocks noGrp="1"/>
          </p:cNvSpPr>
          <p:nvPr>
            <p:ph type="sldNum" sz="quarter" idx="10"/>
          </p:nvPr>
        </p:nvSpPr>
        <p:spPr/>
        <p:txBody>
          <a:bodyPr/>
          <a:lstStyle/>
          <a:p>
            <a:fld id="{87B56463-7A38-3F46-AD32-726C4D0FED3C}" type="slidenum">
              <a:rPr lang="en-US" smtClean="0"/>
              <a:pPr/>
              <a:t>39</a:t>
            </a:fld>
            <a:endParaRPr lang="en-US"/>
          </a:p>
        </p:txBody>
      </p:sp>
    </p:spTree>
    <p:extLst>
      <p:ext uri="{BB962C8B-B14F-4D97-AF65-F5344CB8AC3E}">
        <p14:creationId xmlns:p14="http://schemas.microsoft.com/office/powerpoint/2010/main" val="286852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pPr eaLnBrk="1" hangingPunct="1"/>
            <a:r>
              <a:rPr lang="en-US" dirty="0">
                <a:ea typeface="Arial" pitchFamily="-65" charset="0"/>
                <a:cs typeface="Arial" pitchFamily="-65" charset="0"/>
              </a:rPr>
              <a:t>Parking Lot </a:t>
            </a:r>
          </a:p>
        </p:txBody>
      </p:sp>
      <p:sp>
        <p:nvSpPr>
          <p:cNvPr id="41987" name="Rectangle 3"/>
          <p:cNvSpPr>
            <a:spLocks noGrp="1" noChangeArrowheads="1"/>
          </p:cNvSpPr>
          <p:nvPr>
            <p:ph idx="1"/>
          </p:nvPr>
        </p:nvSpPr>
        <p:spPr>
          <a:xfrm>
            <a:off x="762000" y="1371600"/>
            <a:ext cx="7924800" cy="4678363"/>
          </a:xfrm>
        </p:spPr>
        <p:txBody>
          <a:bodyPr/>
          <a:lstStyle/>
          <a:p>
            <a:pPr marL="0" indent="0" algn="ctr" eaLnBrk="1" hangingPunct="1">
              <a:lnSpc>
                <a:spcPct val="80000"/>
              </a:lnSpc>
              <a:buFontTx/>
              <a:buNone/>
            </a:pPr>
            <a:r>
              <a:rPr lang="en-US" dirty="0">
                <a:ea typeface="ＭＳ Ｐゴシック" pitchFamily="-65" charset="-128"/>
              </a:rPr>
              <a:t>Write questions on post-its and place on “Parking Lot” chart paper.</a:t>
            </a:r>
            <a:endParaRPr lang="en-US" sz="2400" dirty="0">
              <a:ea typeface="ＭＳ Ｐゴシック" pitchFamily="-65" charset="-128"/>
            </a:endParaRPr>
          </a:p>
          <a:p>
            <a:pPr marL="0" indent="0" eaLnBrk="1" hangingPunct="1">
              <a:lnSpc>
                <a:spcPct val="80000"/>
              </a:lnSpc>
              <a:buFontTx/>
              <a:buNone/>
            </a:pPr>
            <a:endParaRPr lang="en-US" sz="2400" dirty="0">
              <a:ea typeface="ＭＳ Ｐゴシック" pitchFamily="-65" charset="-128"/>
            </a:endParaRPr>
          </a:p>
          <a:p>
            <a:pPr marL="0" indent="0" eaLnBrk="1" hangingPunct="1">
              <a:lnSpc>
                <a:spcPct val="80000"/>
              </a:lnSpc>
            </a:pPr>
            <a:endParaRPr lang="en-US" sz="2400" dirty="0">
              <a:ea typeface="ＭＳ Ｐゴシック" pitchFamily="-65" charset="-128"/>
            </a:endParaRPr>
          </a:p>
        </p:txBody>
      </p:sp>
      <p:pic>
        <p:nvPicPr>
          <p:cNvPr id="25605"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400" y="2286000"/>
            <a:ext cx="3563938" cy="3717925"/>
          </a:xfrm>
          <a:prstGeom prst="rect">
            <a:avLst/>
          </a:prstGeom>
          <a:noFill/>
          <a:ln w="9525">
            <a:noFill/>
            <a:miter lim="800000"/>
            <a:headEnd/>
            <a:tailEnd/>
          </a:ln>
          <a:effectLst>
            <a:glow rad="101600">
              <a:schemeClr val="tx2">
                <a:lumMod val="50000"/>
                <a:alpha val="75000"/>
              </a:schemeClr>
            </a:glow>
          </a:effectLst>
        </p:spPr>
      </p:pic>
      <p:sp>
        <p:nvSpPr>
          <p:cNvPr id="2" name="Slide Number Placeholder 1"/>
          <p:cNvSpPr>
            <a:spLocks noGrp="1"/>
          </p:cNvSpPr>
          <p:nvPr>
            <p:ph type="sldNum" sz="quarter" idx="10"/>
          </p:nvPr>
        </p:nvSpPr>
        <p:spPr/>
        <p:txBody>
          <a:bodyPr/>
          <a:lstStyle/>
          <a:p>
            <a:fld id="{6A1F9AFB-234C-5045-8AD8-038AC2FCD542}"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sz="half" idx="2"/>
          </p:nvPr>
        </p:nvSpPr>
        <p:spPr>
          <a:xfrm>
            <a:off x="1600200" y="4813299"/>
            <a:ext cx="7315200" cy="1403350"/>
          </a:xfrm>
        </p:spPr>
        <p:txBody>
          <a:bodyPr/>
          <a:lstStyle/>
          <a:p>
            <a:pPr marL="0" indent="0" eaLnBrk="1" hangingPunct="1">
              <a:buFontTx/>
              <a:buNone/>
            </a:pPr>
            <a:r>
              <a:rPr lang="en-US" sz="2800" dirty="0">
                <a:ea typeface="ＭＳ Ｐゴシック" pitchFamily="-65" charset="-128"/>
              </a:rPr>
              <a:t>to assist providers in meeting each child’s developmental needs in each classroom or family child care home</a:t>
            </a:r>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2FBE20D-8D8A-D348-A032-467F0AA02A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pic>
        <p:nvPicPr>
          <p:cNvPr id="5" name="Content Placeholder 4"/>
          <p:cNvPicPr>
            <a:picLocks noGrp="1" noChangeAspect="1"/>
          </p:cNvPicPr>
          <p:nvPr>
            <p:ph sz="half" idx="1"/>
          </p:nvPr>
        </p:nvPicPr>
        <p:blipFill>
          <a:blip r:embed="rId3"/>
          <a:stretch>
            <a:fillRect/>
          </a:stretch>
        </p:blipFill>
        <p:spPr>
          <a:xfrm>
            <a:off x="545307" y="-9525"/>
            <a:ext cx="8570902" cy="4571148"/>
          </a:xfrm>
        </p:spPr>
      </p:pic>
      <p:sp>
        <p:nvSpPr>
          <p:cNvPr id="74756" name="Rectangle 4"/>
          <p:cNvSpPr>
            <a:spLocks noGrp="1" noChangeArrowheads="1"/>
          </p:cNvSpPr>
          <p:nvPr>
            <p:ph type="title"/>
          </p:nvPr>
        </p:nvSpPr>
        <p:spPr>
          <a:xfrm>
            <a:off x="545307" y="3931675"/>
            <a:ext cx="6781800" cy="685800"/>
          </a:xfrm>
          <a:solidFill>
            <a:srgbClr val="FEFFF4">
              <a:alpha val="94000"/>
            </a:srgbClr>
          </a:solidFill>
        </p:spPr>
        <p:txBody>
          <a:bodyPr/>
          <a:lstStyle/>
          <a:p>
            <a:pPr algn="l" eaLnBrk="1" hangingPunct="1"/>
            <a:r>
              <a:rPr lang="en-US" sz="3600" dirty="0">
                <a:ea typeface="ＭＳ Ｐゴシック" pitchFamily="-65" charset="-128"/>
              </a:rPr>
              <a:t>DRDP also serves as a way…</a:t>
            </a:r>
          </a:p>
        </p:txBody>
      </p:sp>
    </p:spTree>
    <p:extLst>
      <p:ext uri="{BB962C8B-B14F-4D97-AF65-F5344CB8AC3E}">
        <p14:creationId xmlns:p14="http://schemas.microsoft.com/office/powerpoint/2010/main" val="3054434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a:xfrm>
            <a:off x="609600" y="304800"/>
            <a:ext cx="3008313" cy="1162050"/>
          </a:xfrm>
        </p:spPr>
        <p:txBody>
          <a:bodyPr/>
          <a:lstStyle/>
          <a:p>
            <a:pPr algn="l" eaLnBrk="1" hangingPunct="1"/>
            <a:r>
              <a:rPr lang="en-US" sz="3600" dirty="0">
                <a:ea typeface="ＭＳ Ｐゴシック" pitchFamily="-65" charset="-128"/>
              </a:rPr>
              <a:t>DRDP provides…</a:t>
            </a:r>
          </a:p>
        </p:txBody>
      </p:sp>
      <p:pic>
        <p:nvPicPr>
          <p:cNvPr id="5" name="Content Placeholder 4" descr="kidango6-9-13_357_9501756851_o.jp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3617913" y="-29587"/>
            <a:ext cx="5526087" cy="6887587"/>
          </a:xfrm>
        </p:spPr>
      </p:pic>
      <p:sp>
        <p:nvSpPr>
          <p:cNvPr id="75779" name="Rectangle 3"/>
          <p:cNvSpPr>
            <a:spLocks noGrp="1" noChangeArrowheads="1"/>
          </p:cNvSpPr>
          <p:nvPr>
            <p:ph type="body" sz="half" idx="2"/>
          </p:nvPr>
        </p:nvSpPr>
        <p:spPr>
          <a:xfrm>
            <a:off x="609599" y="1759327"/>
            <a:ext cx="3008313" cy="3498473"/>
          </a:xfrm>
        </p:spPr>
        <p:txBody>
          <a:bodyPr/>
          <a:lstStyle/>
          <a:p>
            <a:pPr marL="0" indent="0" eaLnBrk="1" hangingPunct="1">
              <a:buFontTx/>
              <a:buNone/>
            </a:pPr>
            <a:r>
              <a:rPr lang="en-US" sz="2800" dirty="0">
                <a:ea typeface="ＭＳ Ｐゴシック" pitchFamily="-65" charset="-128"/>
              </a:rPr>
              <a:t>a “snapshot” of the child’s development</a:t>
            </a:r>
          </a:p>
        </p:txBody>
      </p:sp>
      <p:sp>
        <p:nvSpPr>
          <p:cNvPr id="2" name="Slide Number Placeholder 1"/>
          <p:cNvSpPr>
            <a:spLocks noGrp="1"/>
          </p:cNvSpPr>
          <p:nvPr>
            <p:ph type="sldNum" sz="quarter" idx="10"/>
          </p:nvPr>
        </p:nvSpPr>
        <p:spPr/>
        <p:txBody>
          <a:bodyPr/>
          <a:lstStyle/>
          <a:p>
            <a:fld id="{E52453AA-880A-1748-8B0D-1FC4178976FC}" type="slidenum">
              <a:rPr lang="en-US" smtClean="0"/>
              <a:pPr/>
              <a:t>41</a:t>
            </a:fld>
            <a:endParaRPr lang="en-US"/>
          </a:p>
        </p:txBody>
      </p:sp>
    </p:spTree>
    <p:extLst>
      <p:ext uri="{BB962C8B-B14F-4D97-AF65-F5344CB8AC3E}">
        <p14:creationId xmlns:p14="http://schemas.microsoft.com/office/powerpoint/2010/main" val="571911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381000"/>
            <a:ext cx="7239000" cy="1143000"/>
          </a:xfrm>
        </p:spPr>
        <p:txBody>
          <a:bodyPr/>
          <a:lstStyle/>
          <a:p>
            <a:pPr eaLnBrk="1" hangingPunct="1"/>
            <a:r>
              <a:rPr lang="en-US" sz="4000">
                <a:ea typeface="ＭＳ Ｐゴシック" pitchFamily="-65" charset="-128"/>
              </a:rPr>
              <a:t>The DRDP provides a</a:t>
            </a:r>
          </a:p>
        </p:txBody>
      </p:sp>
      <p:sp>
        <p:nvSpPr>
          <p:cNvPr id="76803" name="Rectangle 3"/>
          <p:cNvSpPr>
            <a:spLocks noGrp="1" noChangeArrowheads="1"/>
          </p:cNvSpPr>
          <p:nvPr>
            <p:ph type="body" sz="half" idx="2"/>
          </p:nvPr>
        </p:nvSpPr>
        <p:spPr>
          <a:xfrm>
            <a:off x="685800" y="5029200"/>
            <a:ext cx="8153400" cy="1436688"/>
          </a:xfrm>
        </p:spPr>
        <p:txBody>
          <a:bodyPr/>
          <a:lstStyle/>
          <a:p>
            <a:pPr marL="0" indent="342900" algn="ctr" eaLnBrk="1" hangingPunct="1">
              <a:buFontTx/>
              <a:buNone/>
              <a:tabLst>
                <a:tab pos="228600" algn="l"/>
              </a:tabLst>
            </a:pPr>
            <a:r>
              <a:rPr lang="en-US" dirty="0">
                <a:ea typeface="ＭＳ Ｐゴシック" pitchFamily="-65" charset="-128"/>
              </a:rPr>
              <a:t>framework for showing children’s progress over time.</a:t>
            </a:r>
          </a:p>
        </p:txBody>
      </p:sp>
      <p:graphicFrame>
        <p:nvGraphicFramePr>
          <p:cNvPr id="5" name="Diagram 4"/>
          <p:cNvGraphicFramePr/>
          <p:nvPr>
            <p:extLst>
              <p:ext uri="{D42A27DB-BD31-4B8C-83A1-F6EECF244321}">
                <p14:modId xmlns:p14="http://schemas.microsoft.com/office/powerpoint/2010/main" val="3692489991"/>
              </p:ext>
            </p:extLst>
          </p:nvPr>
        </p:nvGraphicFramePr>
        <p:xfrm>
          <a:off x="457200" y="381000"/>
          <a:ext cx="8686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fld id="{72FBE20D-8D8A-D348-A032-467F0AA02A91}" type="slidenum">
              <a:rPr lang="en-US" smtClean="0"/>
              <a:pPr/>
              <a:t>42</a:t>
            </a:fld>
            <a:endParaRPr lang="en-US"/>
          </a:p>
        </p:txBody>
      </p:sp>
    </p:spTree>
    <p:extLst>
      <p:ext uri="{BB962C8B-B14F-4D97-AF65-F5344CB8AC3E}">
        <p14:creationId xmlns:p14="http://schemas.microsoft.com/office/powerpoint/2010/main" val="2609145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990600" y="152400"/>
            <a:ext cx="7620000" cy="1447800"/>
          </a:xfrm>
        </p:spPr>
        <p:txBody>
          <a:bodyPr>
            <a:noAutofit/>
          </a:bodyPr>
          <a:lstStyle/>
          <a:p>
            <a:r>
              <a:rPr lang="en-US" sz="4000" dirty="0">
                <a:ea typeface="ＭＳ Ｐゴシック" pitchFamily="-65" charset="-128"/>
              </a:rPr>
              <a:t>CDE Guidance</a:t>
            </a:r>
            <a:br>
              <a:rPr lang="en-US" sz="4000" dirty="0">
                <a:ea typeface="ＭＳ Ｐゴシック" pitchFamily="-65" charset="-128"/>
              </a:rPr>
            </a:br>
            <a:r>
              <a:rPr lang="en-US" sz="4000" dirty="0">
                <a:ea typeface="ＭＳ Ｐゴシック" pitchFamily="-65" charset="-128"/>
              </a:rPr>
              <a:t>Management Bulletin June 2015</a:t>
            </a:r>
          </a:p>
        </p:txBody>
      </p:sp>
      <p:sp>
        <p:nvSpPr>
          <p:cNvPr id="78851" name="Content Placeholder 2"/>
          <p:cNvSpPr>
            <a:spLocks noGrp="1"/>
          </p:cNvSpPr>
          <p:nvPr>
            <p:ph idx="1"/>
          </p:nvPr>
        </p:nvSpPr>
        <p:spPr>
          <a:xfrm>
            <a:off x="838200" y="1752600"/>
            <a:ext cx="7772400" cy="4343400"/>
          </a:xfrm>
        </p:spPr>
        <p:txBody>
          <a:bodyPr/>
          <a:lstStyle/>
          <a:p>
            <a:pPr marL="0" indent="0">
              <a:buFontTx/>
              <a:buNone/>
            </a:pPr>
            <a:r>
              <a:rPr lang="en-US" dirty="0"/>
              <a:t>Effective Fall 2015, the DRDP (2015) is required for all EESD programs that  provide early education and care for children ages early infancy to kindergarten entry. It is also required for all preschool children with IEPs and for all infants and toddlers with IFSPs.</a:t>
            </a:r>
            <a:endParaRPr lang="en-US"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43</a:t>
            </a:fld>
            <a:endParaRPr lang="en-US"/>
          </a:p>
        </p:txBody>
      </p:sp>
    </p:spTree>
    <p:extLst>
      <p:ext uri="{BB962C8B-B14F-4D97-AF65-F5344CB8AC3E}">
        <p14:creationId xmlns:p14="http://schemas.microsoft.com/office/powerpoint/2010/main" val="613820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04900" y="457972"/>
            <a:ext cx="7239000" cy="1143000"/>
          </a:xfrm>
        </p:spPr>
        <p:txBody>
          <a:bodyPr/>
          <a:lstStyle/>
          <a:p>
            <a:r>
              <a:rPr lang="en-US" sz="4000" dirty="0">
                <a:ea typeface="ＭＳ Ｐゴシック" pitchFamily="-65" charset="-128"/>
              </a:rPr>
              <a:t>Desired Results Access Project:</a:t>
            </a:r>
            <a:br>
              <a:rPr lang="en-US" dirty="0">
                <a:ea typeface="ＭＳ Ｐゴシック" pitchFamily="-65" charset="-128"/>
              </a:rPr>
            </a:br>
            <a:endParaRPr lang="en-US" sz="2800" dirty="0">
              <a:ea typeface="ＭＳ Ｐゴシック" pitchFamily="-65" charset="-128"/>
            </a:endParaRPr>
          </a:p>
        </p:txBody>
      </p:sp>
      <p:sp>
        <p:nvSpPr>
          <p:cNvPr id="77827" name="Rectangle 3"/>
          <p:cNvSpPr>
            <a:spLocks noGrp="1" noChangeArrowheads="1"/>
          </p:cNvSpPr>
          <p:nvPr>
            <p:ph idx="1"/>
          </p:nvPr>
        </p:nvSpPr>
        <p:spPr>
          <a:xfrm>
            <a:off x="838199" y="1295400"/>
            <a:ext cx="7772400" cy="4648200"/>
          </a:xfrm>
        </p:spPr>
        <p:txBody>
          <a:bodyPr/>
          <a:lstStyle/>
          <a:p>
            <a:pPr marL="457200" lvl="1">
              <a:lnSpc>
                <a:spcPct val="100000"/>
              </a:lnSpc>
              <a:spcBef>
                <a:spcPts val="0"/>
              </a:spcBef>
              <a:buFontTx/>
              <a:buNone/>
              <a:defRPr/>
            </a:pPr>
            <a:endParaRPr lang="en-US" sz="1800" dirty="0"/>
          </a:p>
          <a:p>
            <a:pPr algn="ctr">
              <a:spcBef>
                <a:spcPts val="0"/>
              </a:spcBef>
              <a:buFontTx/>
              <a:buNone/>
              <a:defRPr/>
            </a:pPr>
            <a:r>
              <a:rPr lang="en-US" dirty="0">
                <a:solidFill>
                  <a:srgbClr val="0033CC"/>
                </a:solidFill>
                <a:cs typeface="MS PGothic" pitchFamily="34" charset="-128"/>
              </a:rPr>
              <a:t>For more information:</a:t>
            </a:r>
          </a:p>
          <a:p>
            <a:pPr algn="ctr">
              <a:spcBef>
                <a:spcPts val="0"/>
              </a:spcBef>
              <a:buFontTx/>
              <a:buNone/>
              <a:defRPr/>
            </a:pPr>
            <a:r>
              <a:rPr lang="en-US" b="1" dirty="0">
                <a:solidFill>
                  <a:srgbClr val="0033CC"/>
                </a:solidFill>
                <a:cs typeface="MS PGothic" pitchFamily="34" charset="-128"/>
              </a:rPr>
              <a:t>http://www.draccess.org</a:t>
            </a:r>
            <a:endParaRPr lang="en-US" dirty="0">
              <a:solidFill>
                <a:srgbClr val="0033CC"/>
              </a:solidFill>
              <a:cs typeface="MS PGothic" pitchFamily="34" charset="-128"/>
            </a:endParaRPr>
          </a:p>
          <a:p>
            <a:pPr algn="ctr">
              <a:lnSpc>
                <a:spcPct val="80000"/>
              </a:lnSpc>
              <a:spcBef>
                <a:spcPct val="100000"/>
              </a:spcBef>
              <a:buFontTx/>
              <a:buNone/>
              <a:defRPr/>
            </a:pPr>
            <a:r>
              <a:rPr lang="en-US" sz="3600" i="1" dirty="0">
                <a:solidFill>
                  <a:schemeClr val="bg1"/>
                </a:solidFill>
                <a:cs typeface="MS PGothic" pitchFamily="34" charset="-128"/>
              </a:rPr>
              <a:t>:</a:t>
            </a:r>
          </a:p>
        </p:txBody>
      </p:sp>
      <p:pic>
        <p:nvPicPr>
          <p:cNvPr id="6" name="Content Placeholder 4" descr="Screen Shot 2015-09-08 at 12.49.05 PM (2).pn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2169733" y="2805703"/>
            <a:ext cx="5109331" cy="3137897"/>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0"/>
          </p:nvPr>
        </p:nvSpPr>
        <p:spPr/>
        <p:txBody>
          <a:bodyPr/>
          <a:lstStyle/>
          <a:p>
            <a:fld id="{6A1F9AFB-234C-5045-8AD8-038AC2FCD542}" type="slidenum">
              <a:rPr lang="en-US" smtClean="0"/>
              <a:pPr/>
              <a:t>44</a:t>
            </a:fld>
            <a:endParaRPr lang="en-US"/>
          </a:p>
        </p:txBody>
      </p:sp>
    </p:spTree>
    <p:extLst>
      <p:ext uri="{BB962C8B-B14F-4D97-AF65-F5344CB8AC3E}">
        <p14:creationId xmlns:p14="http://schemas.microsoft.com/office/powerpoint/2010/main" val="1906296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z="3600" dirty="0">
                <a:ea typeface="ＭＳ Ｐゴシック" pitchFamily="-65" charset="-128"/>
              </a:rPr>
              <a:t>CDE Guidance</a:t>
            </a:r>
            <a:br>
              <a:rPr lang="en-US" dirty="0">
                <a:ea typeface="ＭＳ Ｐゴシック" pitchFamily="-65" charset="-128"/>
              </a:rPr>
            </a:br>
            <a:r>
              <a:rPr lang="en-US" sz="3600" dirty="0">
                <a:ea typeface="ＭＳ Ｐゴシック" pitchFamily="-65" charset="-128"/>
              </a:rPr>
              <a:t>Management Bulletin June 2015</a:t>
            </a:r>
          </a:p>
        </p:txBody>
      </p:sp>
      <p:sp>
        <p:nvSpPr>
          <p:cNvPr id="79875" name="Content Placeholder 2"/>
          <p:cNvSpPr>
            <a:spLocks noGrp="1"/>
          </p:cNvSpPr>
          <p:nvPr>
            <p:ph idx="1"/>
          </p:nvPr>
        </p:nvSpPr>
        <p:spPr/>
        <p:txBody>
          <a:bodyPr/>
          <a:lstStyle/>
          <a:p>
            <a:pPr marL="0" indent="0">
              <a:buFontTx/>
              <a:buNone/>
            </a:pPr>
            <a:r>
              <a:rPr lang="en-US" dirty="0"/>
              <a:t>When children are served by both </a:t>
            </a:r>
            <a:r>
              <a:rPr lang="en-US" i="1" dirty="0"/>
              <a:t>EESD and SED </a:t>
            </a:r>
            <a:r>
              <a:rPr lang="en-US" dirty="0"/>
              <a:t>programs, the teachers and specialists are to collaborate on one assessment following the more stringent timeline, and handle DRDP data according to the requirements of each Division. </a:t>
            </a:r>
            <a:endParaRPr lang="en-US" i="1"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45</a:t>
            </a:fld>
            <a:endParaRPr lang="en-US"/>
          </a:p>
        </p:txBody>
      </p:sp>
    </p:spTree>
    <p:extLst>
      <p:ext uri="{BB962C8B-B14F-4D97-AF65-F5344CB8AC3E}">
        <p14:creationId xmlns:p14="http://schemas.microsoft.com/office/powerpoint/2010/main" val="411051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sz="3600" dirty="0">
                <a:ea typeface="ＭＳ Ｐゴシック" pitchFamily="-65" charset="-128"/>
              </a:rPr>
              <a:t>CDE Guidance</a:t>
            </a:r>
            <a:br>
              <a:rPr lang="en-US" dirty="0">
                <a:ea typeface="ＭＳ Ｐゴシック" pitchFamily="-65" charset="-128"/>
              </a:rPr>
            </a:br>
            <a:r>
              <a:rPr lang="en-US" sz="3600" dirty="0">
                <a:ea typeface="ＭＳ Ｐゴシック" pitchFamily="-65" charset="-128"/>
              </a:rPr>
              <a:t>Management Bulletin June 2015</a:t>
            </a:r>
          </a:p>
        </p:txBody>
      </p:sp>
      <p:sp>
        <p:nvSpPr>
          <p:cNvPr id="80899" name="Content Placeholder 2"/>
          <p:cNvSpPr>
            <a:spLocks noGrp="1"/>
          </p:cNvSpPr>
          <p:nvPr>
            <p:ph idx="1"/>
          </p:nvPr>
        </p:nvSpPr>
        <p:spPr/>
        <p:txBody>
          <a:bodyPr/>
          <a:lstStyle/>
          <a:p>
            <a:pPr marL="0" indent="0">
              <a:spcAft>
                <a:spcPts val="1200"/>
              </a:spcAft>
              <a:buFontTx/>
              <a:buNone/>
            </a:pPr>
            <a:r>
              <a:rPr lang="en-US" dirty="0">
                <a:ea typeface="ＭＳ Ｐゴシック" pitchFamily="-65" charset="-128"/>
              </a:rPr>
              <a:t>The management bulletin can be downloaded from the EESD website at:</a:t>
            </a:r>
          </a:p>
          <a:p>
            <a:pPr marL="0" indent="0">
              <a:buFontTx/>
              <a:buNone/>
            </a:pPr>
            <a:r>
              <a:rPr lang="en-US" sz="2800" dirty="0" err="1">
                <a:ea typeface="ＭＳ Ｐゴシック" pitchFamily="-65" charset="-128"/>
              </a:rPr>
              <a:t>http:www.cde.ca.gov</a:t>
            </a:r>
            <a:r>
              <a:rPr lang="en-US" sz="2800" dirty="0">
                <a:ea typeface="ＭＳ Ｐゴシック" pitchFamily="-65" charset="-128"/>
              </a:rPr>
              <a:t>/</a:t>
            </a:r>
            <a:r>
              <a:rPr lang="en-US" sz="2800" dirty="0" err="1">
                <a:ea typeface="ＭＳ Ｐゴシック" pitchFamily="-65" charset="-128"/>
              </a:rPr>
              <a:t>sp</a:t>
            </a:r>
            <a:r>
              <a:rPr lang="en-US" sz="2800" dirty="0">
                <a:ea typeface="ＭＳ Ｐゴシック" pitchFamily="-65" charset="-128"/>
              </a:rPr>
              <a:t>/cd/ci/mb1004.asp</a:t>
            </a:r>
          </a:p>
          <a:p>
            <a:pPr marL="0" indent="0">
              <a:buNone/>
            </a:pPr>
            <a:r>
              <a:rPr lang="en-US" sz="2800" dirty="0">
                <a:hlinkClick r:id="rId3"/>
              </a:rPr>
              <a:t>http://www.cde.ca.gov/sp/cd/ci/progspeclist.asp</a:t>
            </a:r>
            <a:endParaRPr lang="en-US" sz="2800" dirty="0"/>
          </a:p>
          <a:p>
            <a:pPr marL="0" indent="0">
              <a:buFontTx/>
              <a:buNone/>
            </a:pPr>
            <a:endParaRPr lang="en-US" sz="2800" dirty="0">
              <a:ea typeface="ＭＳ Ｐゴシック" pitchFamily="-65" charset="-128"/>
            </a:endParaRPr>
          </a:p>
          <a:p>
            <a:pPr marL="0" indent="0">
              <a:buFontTx/>
              <a:buNone/>
            </a:pPr>
            <a:r>
              <a:rPr lang="en-US" sz="2800" dirty="0">
                <a:ea typeface="ＭＳ Ｐゴシック" pitchFamily="-65" charset="-128"/>
              </a:rPr>
              <a:t>Take 5 minutes to read the bulletin and use the highlighter as you read.</a:t>
            </a:r>
          </a:p>
        </p:txBody>
      </p:sp>
      <p:sp>
        <p:nvSpPr>
          <p:cNvPr id="2" name="Diamond 1"/>
          <p:cNvSpPr/>
          <p:nvPr/>
        </p:nvSpPr>
        <p:spPr bwMode="auto">
          <a:xfrm>
            <a:off x="6629400" y="4997272"/>
            <a:ext cx="1828800" cy="16764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115-117</a:t>
            </a:r>
            <a:endParaRPr kumimoji="0" lang="en-US" sz="1600" b="0" i="0" u="none" strike="noStrike" cap="none" normalizeH="0" baseline="0" dirty="0">
              <a:ln>
                <a:noFill/>
              </a:ln>
              <a:solidFill>
                <a:schemeClr val="tx1"/>
              </a:solidFill>
              <a:effectLst/>
              <a:latin typeface="Arial" pitchFamily="-109" charset="0"/>
            </a:endParaRPr>
          </a:p>
        </p:txBody>
      </p:sp>
      <p:sp>
        <p:nvSpPr>
          <p:cNvPr id="3" name="Slide Number Placeholder 2"/>
          <p:cNvSpPr>
            <a:spLocks noGrp="1"/>
          </p:cNvSpPr>
          <p:nvPr>
            <p:ph type="sldNum" sz="quarter" idx="10"/>
          </p:nvPr>
        </p:nvSpPr>
        <p:spPr/>
        <p:txBody>
          <a:bodyPr/>
          <a:lstStyle/>
          <a:p>
            <a:fld id="{6A1F9AFB-234C-5045-8AD8-038AC2FCD542}" type="slidenum">
              <a:rPr lang="en-US" smtClean="0"/>
              <a:pPr/>
              <a:t>46</a:t>
            </a:fld>
            <a:endParaRPr lang="en-US"/>
          </a:p>
        </p:txBody>
      </p:sp>
    </p:spTree>
    <p:extLst>
      <p:ext uri="{BB962C8B-B14F-4D97-AF65-F5344CB8AC3E}">
        <p14:creationId xmlns:p14="http://schemas.microsoft.com/office/powerpoint/2010/main" val="2059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sz="4000" dirty="0">
                <a:ea typeface="ＭＳ Ｐゴシック" pitchFamily="-65" charset="-128"/>
              </a:rPr>
              <a:t>Treasure Hunt - Version 1”</a:t>
            </a:r>
          </a:p>
        </p:txBody>
      </p:sp>
      <p:sp>
        <p:nvSpPr>
          <p:cNvPr id="2" name="TextBox 1"/>
          <p:cNvSpPr txBox="1"/>
          <p:nvPr/>
        </p:nvSpPr>
        <p:spPr>
          <a:xfrm>
            <a:off x="3454729" y="2808847"/>
            <a:ext cx="184666" cy="1323439"/>
          </a:xfrm>
          <a:prstGeom prst="rect">
            <a:avLst/>
          </a:prstGeom>
          <a:noFill/>
        </p:spPr>
        <p:txBody>
          <a:bodyPr wrap="none" rtlCol="0">
            <a:spAutoFit/>
          </a:bodyPr>
          <a:lstStyle/>
          <a:p>
            <a:endParaRPr lang="en-US" dirty="0"/>
          </a:p>
        </p:txBody>
      </p:sp>
      <p:sp>
        <p:nvSpPr>
          <p:cNvPr id="5" name="TextBox 4"/>
          <p:cNvSpPr txBox="1"/>
          <p:nvPr/>
        </p:nvSpPr>
        <p:spPr>
          <a:xfrm>
            <a:off x="2133600" y="1600200"/>
            <a:ext cx="2397133" cy="369332"/>
          </a:xfrm>
          <a:prstGeom prst="rect">
            <a:avLst/>
          </a:prstGeom>
          <a:noFill/>
        </p:spPr>
        <p:txBody>
          <a:bodyPr wrap="square" rtlCol="0">
            <a:spAutoFit/>
          </a:bodyPr>
          <a:lstStyle/>
          <a:p>
            <a:endParaRPr lang="en-US" sz="1800" dirty="0"/>
          </a:p>
        </p:txBody>
      </p:sp>
      <p:pic>
        <p:nvPicPr>
          <p:cNvPr id="20" name="Content Placeholder 4" descr="Screen Shot 2015-09-22 at 5.41.19 P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411011" y="1517297"/>
            <a:ext cx="6041349" cy="42055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Diamond 7"/>
          <p:cNvSpPr/>
          <p:nvPr/>
        </p:nvSpPr>
        <p:spPr bwMode="auto">
          <a:xfrm>
            <a:off x="6477000" y="4884649"/>
            <a:ext cx="1828800" cy="16764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118-125</a:t>
            </a:r>
            <a:endParaRPr kumimoji="0" lang="en-US" sz="1600" b="0" i="0" u="none" strike="noStrike" cap="none" normalizeH="0" baseline="0" dirty="0">
              <a:ln>
                <a:noFill/>
              </a:ln>
              <a:solidFill>
                <a:schemeClr val="tx1"/>
              </a:solidFill>
              <a:effectLst/>
              <a:latin typeface="Arial" pitchFamily="-109" charset="0"/>
            </a:endParaRPr>
          </a:p>
        </p:txBody>
      </p:sp>
      <p:pic>
        <p:nvPicPr>
          <p:cNvPr id="3" name="Content Placeholder 2" descr="treasure chest.jpg"/>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rot="1171845">
            <a:off x="7656439" y="860618"/>
            <a:ext cx="1146283" cy="1091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p:cNvSpPr>
            <a:spLocks noGrp="1"/>
          </p:cNvSpPr>
          <p:nvPr>
            <p:ph type="sldNum" sz="quarter" idx="10"/>
          </p:nvPr>
        </p:nvSpPr>
        <p:spPr/>
        <p:txBody>
          <a:bodyPr/>
          <a:lstStyle/>
          <a:p>
            <a:fld id="{6A1F9AFB-234C-5045-8AD8-038AC2FCD542}" type="slidenum">
              <a:rPr lang="en-US" smtClean="0"/>
              <a:pPr/>
              <a:t>47</a:t>
            </a:fld>
            <a:endParaRPr lang="en-US"/>
          </a:p>
        </p:txBody>
      </p:sp>
    </p:spTree>
    <p:extLst>
      <p:ext uri="{BB962C8B-B14F-4D97-AF65-F5344CB8AC3E}">
        <p14:creationId xmlns:p14="http://schemas.microsoft.com/office/powerpoint/2010/main" val="29507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Picture26"/>
          <p:cNvPicPr>
            <a:picLocks noGrp="1" noChangeAspect="1" noChangeArrowheads="1"/>
          </p:cNvPicPr>
          <p:nvPr>
            <p:ph sz="half" idx="2"/>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1989138" y="3719513"/>
            <a:ext cx="2287587" cy="2144712"/>
          </a:xfrm>
        </p:spPr>
      </p:pic>
      <p:sp>
        <p:nvSpPr>
          <p:cNvPr id="82947" name="Rectangle 3"/>
          <p:cNvSpPr>
            <a:spLocks noGrp="1" noChangeArrowheads="1"/>
          </p:cNvSpPr>
          <p:nvPr>
            <p:ph type="title"/>
          </p:nvPr>
        </p:nvSpPr>
        <p:spPr>
          <a:xfrm>
            <a:off x="914400" y="228600"/>
            <a:ext cx="7239000" cy="914400"/>
          </a:xfrm>
        </p:spPr>
        <p:txBody>
          <a:bodyPr/>
          <a:lstStyle/>
          <a:p>
            <a:pPr defTabSz="114300" eaLnBrk="1" hangingPunct="1"/>
            <a:r>
              <a:rPr lang="en-US" sz="4000">
                <a:ea typeface="ＭＳ Ｐゴシック" pitchFamily="-65" charset="-128"/>
              </a:rPr>
              <a:t>DRDP Guidelines</a:t>
            </a:r>
          </a:p>
        </p:txBody>
      </p:sp>
      <p:sp>
        <p:nvSpPr>
          <p:cNvPr id="82948" name="Rectangle 4"/>
          <p:cNvSpPr>
            <a:spLocks noGrp="1" noChangeArrowheads="1"/>
          </p:cNvSpPr>
          <p:nvPr>
            <p:ph type="body" sz="half" idx="1"/>
          </p:nvPr>
        </p:nvSpPr>
        <p:spPr/>
        <p:txBody>
          <a:bodyPr/>
          <a:lstStyle/>
          <a:p>
            <a:pPr marL="0" indent="0" eaLnBrk="1" hangingPunct="1">
              <a:buFontTx/>
              <a:buNone/>
            </a:pPr>
            <a:r>
              <a:rPr lang="en-US" sz="2800" b="1">
                <a:ea typeface="ＭＳ Ｐゴシック" pitchFamily="-65" charset="-128"/>
              </a:rPr>
              <a:t>An age-appropriate version of the DRDP must be completed</a:t>
            </a:r>
            <a:r>
              <a:rPr lang="en-US" sz="2800">
                <a:ea typeface="ＭＳ Ｐゴシック" pitchFamily="-65" charset="-128"/>
              </a:rPr>
              <a:t> within 60 calendar days of the child’s enrollment and every six months thereafter.</a:t>
            </a:r>
          </a:p>
        </p:txBody>
      </p:sp>
      <p:sp>
        <p:nvSpPr>
          <p:cNvPr id="82949" name="Rectangle 5"/>
          <p:cNvSpPr>
            <a:spLocks noChangeArrowheads="1"/>
          </p:cNvSpPr>
          <p:nvPr/>
        </p:nvSpPr>
        <p:spPr bwMode="auto">
          <a:xfrm>
            <a:off x="685800" y="304800"/>
            <a:ext cx="7239000" cy="1143000"/>
          </a:xfrm>
          <a:prstGeom prst="rect">
            <a:avLst/>
          </a:prstGeom>
          <a:noFill/>
          <a:ln w="9525">
            <a:noFill/>
            <a:miter lim="800000"/>
            <a:headEnd/>
            <a:tailEnd/>
          </a:ln>
        </p:spPr>
        <p:txBody>
          <a:bodyPr anchor="ctr">
            <a:prstTxWarp prst="textNoShape">
              <a:avLst/>
            </a:prstTxWarp>
          </a:bodyPr>
          <a:lstStyle/>
          <a:p>
            <a:pPr algn="ctr"/>
            <a:endParaRPr lang="en-US" sz="4400"/>
          </a:p>
        </p:txBody>
      </p:sp>
      <p:sp>
        <p:nvSpPr>
          <p:cNvPr id="82950" name="Text Box 6"/>
          <p:cNvSpPr txBox="1">
            <a:spLocks noChangeArrowheads="1"/>
          </p:cNvSpPr>
          <p:nvPr/>
        </p:nvSpPr>
        <p:spPr bwMode="auto">
          <a:xfrm>
            <a:off x="4343400" y="4191000"/>
            <a:ext cx="3200400" cy="137318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a:solidFill>
                  <a:srgbClr val="CC0000"/>
                </a:solidFill>
              </a:rPr>
              <a:t>60 calendar days and every 6 months thereafter </a:t>
            </a:r>
          </a:p>
        </p:txBody>
      </p:sp>
      <p:sp>
        <p:nvSpPr>
          <p:cNvPr id="82951" name="Text Box 7"/>
          <p:cNvSpPr txBox="1">
            <a:spLocks noChangeArrowheads="1"/>
          </p:cNvSpPr>
          <p:nvPr/>
        </p:nvSpPr>
        <p:spPr bwMode="auto">
          <a:xfrm>
            <a:off x="2362200" y="4602163"/>
            <a:ext cx="1676400" cy="579437"/>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b="1"/>
              <a:t>60 days</a:t>
            </a:r>
          </a:p>
        </p:txBody>
      </p:sp>
      <p:sp>
        <p:nvSpPr>
          <p:cNvPr id="2" name="Slide Number Placeholder 1"/>
          <p:cNvSpPr>
            <a:spLocks noGrp="1"/>
          </p:cNvSpPr>
          <p:nvPr>
            <p:ph type="sldNum" sz="quarter" idx="10"/>
          </p:nvPr>
        </p:nvSpPr>
        <p:spPr/>
        <p:txBody>
          <a:bodyPr/>
          <a:lstStyle/>
          <a:p>
            <a:fld id="{0CDD2028-BAB1-AF42-BA7D-E7DE23487962}" type="slidenum">
              <a:rPr lang="en-US" smtClean="0"/>
              <a:pPr/>
              <a:t>48</a:t>
            </a:fld>
            <a:endParaRPr lang="en-US"/>
          </a:p>
        </p:txBody>
      </p:sp>
    </p:spTree>
    <p:extLst>
      <p:ext uri="{BB962C8B-B14F-4D97-AF65-F5344CB8AC3E}">
        <p14:creationId xmlns:p14="http://schemas.microsoft.com/office/powerpoint/2010/main" val="11123523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28600"/>
            <a:ext cx="7239000" cy="1143000"/>
          </a:xfrm>
        </p:spPr>
        <p:txBody>
          <a:bodyPr/>
          <a:lstStyle/>
          <a:p>
            <a:r>
              <a:rPr lang="en-US" sz="4000" dirty="0"/>
              <a:t>Answers to Treasure Hunt </a:t>
            </a:r>
          </a:p>
        </p:txBody>
      </p:sp>
      <p:sp>
        <p:nvSpPr>
          <p:cNvPr id="3" name="Text Placeholder 2"/>
          <p:cNvSpPr>
            <a:spLocks noGrp="1"/>
          </p:cNvSpPr>
          <p:nvPr>
            <p:ph type="body" sz="half" idx="1"/>
          </p:nvPr>
        </p:nvSpPr>
        <p:spPr>
          <a:xfrm>
            <a:off x="762000" y="1371600"/>
            <a:ext cx="7772400" cy="1866900"/>
          </a:xfrm>
        </p:spPr>
        <p:txBody>
          <a:bodyPr/>
          <a:lstStyle/>
          <a:p>
            <a:pPr marL="0" indent="0">
              <a:buNone/>
            </a:pPr>
            <a:r>
              <a:rPr lang="en-US" sz="2800" b="1" dirty="0">
                <a:solidFill>
                  <a:srgbClr val="000090"/>
                </a:solidFill>
              </a:rPr>
              <a:t>1. If the program is closed one Friday every month for staff training and clean up, how do I calculate when the first DRDP is due? </a:t>
            </a:r>
          </a:p>
        </p:txBody>
      </p:sp>
      <p:sp>
        <p:nvSpPr>
          <p:cNvPr id="4" name="Content Placeholder 3"/>
          <p:cNvSpPr>
            <a:spLocks noGrp="1"/>
          </p:cNvSpPr>
          <p:nvPr>
            <p:ph sz="half" idx="2"/>
          </p:nvPr>
        </p:nvSpPr>
        <p:spPr>
          <a:xfrm>
            <a:off x="762000" y="2751422"/>
            <a:ext cx="7772400" cy="655838"/>
          </a:xfrm>
        </p:spPr>
        <p:txBody>
          <a:bodyPr/>
          <a:lstStyle/>
          <a:p>
            <a:pPr marL="0" indent="0">
              <a:buNone/>
            </a:pPr>
            <a:r>
              <a:rPr lang="en-US" sz="2800" dirty="0">
                <a:solidFill>
                  <a:srgbClr val="990099"/>
                </a:solidFill>
              </a:rPr>
              <a:t>FAQ #1 and #2</a:t>
            </a:r>
          </a:p>
        </p:txBody>
      </p:sp>
      <p:sp>
        <p:nvSpPr>
          <p:cNvPr id="6" name="TextBox 5"/>
          <p:cNvSpPr txBox="1"/>
          <p:nvPr/>
        </p:nvSpPr>
        <p:spPr>
          <a:xfrm>
            <a:off x="762000" y="3475840"/>
            <a:ext cx="8162382" cy="1384995"/>
          </a:xfrm>
          <a:prstGeom prst="rect">
            <a:avLst/>
          </a:prstGeom>
          <a:noFill/>
        </p:spPr>
        <p:txBody>
          <a:bodyPr wrap="square" rtlCol="0">
            <a:spAutoFit/>
          </a:bodyPr>
          <a:lstStyle/>
          <a:p>
            <a:r>
              <a:rPr lang="en-US" sz="2800" b="1" dirty="0">
                <a:solidFill>
                  <a:srgbClr val="000090"/>
                </a:solidFill>
              </a:rPr>
              <a:t>2. Our program likes the Creative Curriculum system. Must we use the CDE proposed curriculum instead?</a:t>
            </a:r>
          </a:p>
        </p:txBody>
      </p:sp>
      <p:sp>
        <p:nvSpPr>
          <p:cNvPr id="7" name="TextBox 6"/>
          <p:cNvSpPr txBox="1"/>
          <p:nvPr/>
        </p:nvSpPr>
        <p:spPr>
          <a:xfrm>
            <a:off x="762000" y="4953913"/>
            <a:ext cx="1877340" cy="523220"/>
          </a:xfrm>
          <a:prstGeom prst="rect">
            <a:avLst/>
          </a:prstGeom>
          <a:noFill/>
        </p:spPr>
        <p:txBody>
          <a:bodyPr wrap="square" rtlCol="0">
            <a:spAutoFit/>
          </a:bodyPr>
          <a:lstStyle/>
          <a:p>
            <a:r>
              <a:rPr lang="en-US" sz="2800" dirty="0">
                <a:solidFill>
                  <a:srgbClr val="990099"/>
                </a:solidFill>
              </a:rPr>
              <a:t>FAQ #27</a:t>
            </a:r>
          </a:p>
        </p:txBody>
      </p:sp>
      <p:sp>
        <p:nvSpPr>
          <p:cNvPr id="8" name="Slide Number Placeholder 7"/>
          <p:cNvSpPr>
            <a:spLocks noGrp="1"/>
          </p:cNvSpPr>
          <p:nvPr>
            <p:ph type="sldNum" sz="quarter" idx="10"/>
          </p:nvPr>
        </p:nvSpPr>
        <p:spPr/>
        <p:txBody>
          <a:bodyPr/>
          <a:lstStyle/>
          <a:p>
            <a:fld id="{0CDD2028-BAB1-AF42-BA7D-E7DE23487962}" type="slidenum">
              <a:rPr lang="en-US" smtClean="0"/>
              <a:pPr/>
              <a:t>49</a:t>
            </a:fld>
            <a:endParaRPr lang="en-US"/>
          </a:p>
        </p:txBody>
      </p:sp>
    </p:spTree>
    <p:extLst>
      <p:ext uri="{BB962C8B-B14F-4D97-AF65-F5344CB8AC3E}">
        <p14:creationId xmlns:p14="http://schemas.microsoft.com/office/powerpoint/2010/main" val="119034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ea typeface="ＭＳ Ｐゴシック" pitchFamily="-65" charset="-128"/>
              </a:rPr>
              <a:t>Agenda</a:t>
            </a:r>
          </a:p>
        </p:txBody>
      </p:sp>
      <p:sp>
        <p:nvSpPr>
          <p:cNvPr id="44035" name="Content Placeholder 10"/>
          <p:cNvSpPr>
            <a:spLocks noGrp="1"/>
          </p:cNvSpPr>
          <p:nvPr>
            <p:ph sz="half" idx="1"/>
          </p:nvPr>
        </p:nvSpPr>
        <p:spPr/>
        <p:txBody>
          <a:bodyPr/>
          <a:lstStyle/>
          <a:p>
            <a:pPr marL="273050" indent="-273050"/>
            <a:r>
              <a:rPr lang="en-US" sz="2400" dirty="0">
                <a:ea typeface="ＭＳ Ｐゴシック" pitchFamily="-65" charset="-128"/>
              </a:rPr>
              <a:t>Introduction/Overview of the Desired Results System</a:t>
            </a:r>
          </a:p>
          <a:p>
            <a:pPr marL="273050" indent="-273050"/>
            <a:r>
              <a:rPr lang="en-US" sz="2400" dirty="0">
                <a:ea typeface="ＭＳ Ｐゴシック" pitchFamily="-65" charset="-128"/>
              </a:rPr>
              <a:t>Desired Results Developmental Profile</a:t>
            </a:r>
            <a:r>
              <a:rPr lang="en-US" sz="2400" baseline="30000" dirty="0">
                <a:ea typeface="ＭＳ Ｐゴシック" pitchFamily="-65" charset="-128"/>
              </a:rPr>
              <a:t>© </a:t>
            </a:r>
            <a:r>
              <a:rPr lang="en-US" sz="2400" dirty="0">
                <a:ea typeface="ＭＳ Ｐゴシック" pitchFamily="-65" charset="-128"/>
              </a:rPr>
              <a:t>(DRDP</a:t>
            </a:r>
            <a:r>
              <a:rPr lang="en-US" sz="2400" baseline="30000" dirty="0">
                <a:ea typeface="ＭＳ Ｐゴシック" pitchFamily="-65" charset="-128"/>
              </a:rPr>
              <a:t>©</a:t>
            </a:r>
            <a:r>
              <a:rPr lang="en-US" sz="2400" dirty="0">
                <a:ea typeface="ＭＳ Ｐゴシック" pitchFamily="-65" charset="-128"/>
              </a:rPr>
              <a:t>)</a:t>
            </a:r>
          </a:p>
          <a:p>
            <a:pPr marL="273050" indent="-273050">
              <a:buFontTx/>
              <a:buNone/>
            </a:pPr>
            <a:r>
              <a:rPr lang="en-US" sz="2400" b="1" dirty="0">
                <a:ea typeface="ＭＳ Ｐゴシック" pitchFamily="-65" charset="-128"/>
              </a:rPr>
              <a:t>BREAK</a:t>
            </a:r>
          </a:p>
          <a:p>
            <a:pPr marL="273050" indent="-273050"/>
            <a:r>
              <a:rPr lang="en-US" sz="2400" dirty="0">
                <a:ea typeface="ＭＳ Ｐゴシック" pitchFamily="-65" charset="-128"/>
              </a:rPr>
              <a:t>DRDP(cont.)</a:t>
            </a:r>
          </a:p>
          <a:p>
            <a:pPr marL="273050" indent="-273050"/>
            <a:r>
              <a:rPr lang="en-US" sz="2400" dirty="0">
                <a:ea typeface="ＭＳ Ｐゴシック" pitchFamily="-65" charset="-128"/>
              </a:rPr>
              <a:t>Continuous Improvement Process</a:t>
            </a:r>
          </a:p>
          <a:p>
            <a:pPr marL="273050" indent="-273050"/>
            <a:endParaRPr lang="en-US" sz="2400" dirty="0">
              <a:ea typeface="ＭＳ Ｐゴシック" pitchFamily="-65" charset="-128"/>
            </a:endParaRPr>
          </a:p>
          <a:p>
            <a:pPr lvl="1"/>
            <a:endParaRPr lang="en-US" dirty="0">
              <a:ea typeface="ＭＳ Ｐゴシック" pitchFamily="-65" charset="-128"/>
            </a:endParaRPr>
          </a:p>
          <a:p>
            <a:pPr lvl="1"/>
            <a:endParaRPr lang="en-US" dirty="0">
              <a:ea typeface="ＭＳ Ｐゴシック" pitchFamily="-65" charset="-128"/>
            </a:endParaRPr>
          </a:p>
          <a:p>
            <a:pPr marL="273050" indent="-273050"/>
            <a:endParaRPr lang="en-US" dirty="0">
              <a:ea typeface="ＭＳ Ｐゴシック" pitchFamily="-65" charset="-128"/>
            </a:endParaRPr>
          </a:p>
        </p:txBody>
      </p:sp>
      <p:sp>
        <p:nvSpPr>
          <p:cNvPr id="44036" name="Content Placeholder 11"/>
          <p:cNvSpPr>
            <a:spLocks noGrp="1"/>
          </p:cNvSpPr>
          <p:nvPr>
            <p:ph sz="half" idx="2"/>
          </p:nvPr>
        </p:nvSpPr>
        <p:spPr/>
        <p:txBody>
          <a:bodyPr>
            <a:noAutofit/>
          </a:bodyPr>
          <a:lstStyle/>
          <a:p>
            <a:pPr>
              <a:buFontTx/>
              <a:buNone/>
              <a:defRPr/>
            </a:pPr>
            <a:r>
              <a:rPr lang="en-US" sz="2400" b="1" dirty="0">
                <a:ea typeface="MS PGothic" pitchFamily="34" charset="-128"/>
                <a:cs typeface="MS PGothic" pitchFamily="34" charset="-128"/>
              </a:rPr>
              <a:t>LUNCH</a:t>
            </a:r>
          </a:p>
          <a:p>
            <a:pPr marL="274320" indent="-274320">
              <a:defRPr/>
            </a:pPr>
            <a:r>
              <a:rPr lang="en-US" sz="2400" dirty="0">
                <a:ea typeface="MS PGothic" pitchFamily="34" charset="-128"/>
                <a:cs typeface="MS PGothic" pitchFamily="34" charset="-128"/>
              </a:rPr>
              <a:t>Follow Up Webinars </a:t>
            </a:r>
          </a:p>
          <a:p>
            <a:pPr marL="274320" lvl="1" indent="-274320">
              <a:lnSpc>
                <a:spcPct val="100000"/>
              </a:lnSpc>
              <a:defRPr/>
            </a:pPr>
            <a:r>
              <a:rPr lang="en-US" dirty="0">
                <a:ea typeface="MS PGothic" pitchFamily="34" charset="-128"/>
              </a:rPr>
              <a:t>Parent Survey</a:t>
            </a:r>
          </a:p>
          <a:p>
            <a:pPr marL="274320" lvl="1" indent="-274320">
              <a:lnSpc>
                <a:spcPct val="100000"/>
              </a:lnSpc>
              <a:defRPr/>
            </a:pPr>
            <a:r>
              <a:rPr lang="en-US" dirty="0">
                <a:ea typeface="MS PGothic" pitchFamily="34" charset="-128"/>
              </a:rPr>
              <a:t>Environmental Rating Scale</a:t>
            </a:r>
          </a:p>
          <a:p>
            <a:pPr marL="274320" lvl="1" indent="-274320">
              <a:lnSpc>
                <a:spcPct val="100000"/>
              </a:lnSpc>
              <a:defRPr/>
            </a:pPr>
            <a:r>
              <a:rPr lang="en-US" dirty="0">
                <a:ea typeface="MS PGothic" pitchFamily="34" charset="-128"/>
              </a:rPr>
              <a:t>Dual Language Learners</a:t>
            </a:r>
          </a:p>
          <a:p>
            <a:pPr marL="274320" indent="-274320">
              <a:buFontTx/>
              <a:buNone/>
              <a:defRPr/>
            </a:pPr>
            <a:r>
              <a:rPr lang="en-US" sz="2400" b="1" dirty="0">
                <a:ea typeface="MS PGothic" pitchFamily="34" charset="-128"/>
                <a:cs typeface="MS PGothic" pitchFamily="34" charset="-128"/>
              </a:rPr>
              <a:t>BREAK</a:t>
            </a:r>
          </a:p>
          <a:p>
            <a:pPr marL="274320" indent="-274320">
              <a:defRPr/>
            </a:pPr>
            <a:r>
              <a:rPr lang="en-US" sz="2400" dirty="0">
                <a:ea typeface="MS PGothic" pitchFamily="34" charset="-128"/>
                <a:cs typeface="MS PGothic" pitchFamily="34" charset="-128"/>
              </a:rPr>
              <a:t>Resources </a:t>
            </a:r>
          </a:p>
          <a:p>
            <a:pPr marL="274320" indent="-274320">
              <a:defRPr/>
            </a:pPr>
            <a:r>
              <a:rPr lang="en-US" sz="2400" dirty="0">
                <a:ea typeface="MS PGothic" pitchFamily="34" charset="-128"/>
                <a:cs typeface="MS PGothic" pitchFamily="34" charset="-128"/>
              </a:rPr>
              <a:t>Closing</a:t>
            </a:r>
          </a:p>
        </p:txBody>
      </p:sp>
      <p:sp>
        <p:nvSpPr>
          <p:cNvPr id="2" name="Slide Number Placeholder 1"/>
          <p:cNvSpPr>
            <a:spLocks noGrp="1"/>
          </p:cNvSpPr>
          <p:nvPr>
            <p:ph type="sldNum" sz="quarter" idx="10"/>
          </p:nvPr>
        </p:nvSpPr>
        <p:spPr/>
        <p:txBody>
          <a:bodyPr/>
          <a:lstStyle/>
          <a:p>
            <a:fld id="{87B56463-7A38-3F46-AD32-726C4D0FED3C}" type="slidenum">
              <a:rPr lang="en-US" smtClean="0"/>
              <a:pPr/>
              <a:t>5</a:t>
            </a:fld>
            <a:endParaRPr lang="en-US"/>
          </a:p>
        </p:txBody>
      </p:sp>
    </p:spTree>
    <p:extLst>
      <p:ext uri="{BB962C8B-B14F-4D97-AF65-F5344CB8AC3E}">
        <p14:creationId xmlns:p14="http://schemas.microsoft.com/office/powerpoint/2010/main" val="246485742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382000" cy="1143000"/>
          </a:xfrm>
        </p:spPr>
        <p:txBody>
          <a:bodyPr/>
          <a:lstStyle/>
          <a:p>
            <a:pPr algn="l"/>
            <a:r>
              <a:rPr lang="en-US" sz="2400" b="1" dirty="0">
                <a:solidFill>
                  <a:srgbClr val="000090"/>
                </a:solidFill>
              </a:rPr>
              <a:t>3. One of the children in my group is amazing! I rated several measures at integrating earlier and she does more than what is at integrating earlier. Is this one of those times I use “emerging to the next level?</a:t>
            </a:r>
          </a:p>
        </p:txBody>
      </p:sp>
      <p:sp>
        <p:nvSpPr>
          <p:cNvPr id="3" name="Text Placeholder 2"/>
          <p:cNvSpPr>
            <a:spLocks noGrp="1"/>
          </p:cNvSpPr>
          <p:nvPr>
            <p:ph type="body" sz="half" idx="1"/>
          </p:nvPr>
        </p:nvSpPr>
        <p:spPr>
          <a:xfrm>
            <a:off x="685800" y="1586824"/>
            <a:ext cx="7620000" cy="573664"/>
          </a:xfrm>
        </p:spPr>
        <p:txBody>
          <a:bodyPr/>
          <a:lstStyle/>
          <a:p>
            <a:pPr marL="0" indent="0">
              <a:buNone/>
            </a:pPr>
            <a:r>
              <a:rPr lang="en-US" sz="2800" dirty="0">
                <a:solidFill>
                  <a:srgbClr val="990099"/>
                </a:solidFill>
              </a:rPr>
              <a:t>FAQ #16</a:t>
            </a:r>
          </a:p>
        </p:txBody>
      </p:sp>
      <p:sp>
        <p:nvSpPr>
          <p:cNvPr id="4" name="Content Placeholder 3"/>
          <p:cNvSpPr>
            <a:spLocks noGrp="1"/>
          </p:cNvSpPr>
          <p:nvPr>
            <p:ph sz="half" idx="2"/>
          </p:nvPr>
        </p:nvSpPr>
        <p:spPr>
          <a:xfrm>
            <a:off x="685800" y="2102028"/>
            <a:ext cx="8305800" cy="2171700"/>
          </a:xfrm>
        </p:spPr>
        <p:txBody>
          <a:bodyPr/>
          <a:lstStyle/>
          <a:p>
            <a:pPr marL="0" indent="0">
              <a:buNone/>
            </a:pPr>
            <a:r>
              <a:rPr lang="en-US" sz="2400" b="1" dirty="0">
                <a:solidFill>
                  <a:srgbClr val="000090"/>
                </a:solidFill>
              </a:rPr>
              <a:t>4. We are part of a FCCHEN, and I supervise 6 family childcare homes, the providers tell me they are not allowed to complete DRDP’s. Is this true? Who  is responsible for completing DRDP’s </a:t>
            </a:r>
          </a:p>
        </p:txBody>
      </p:sp>
      <p:sp>
        <p:nvSpPr>
          <p:cNvPr id="6" name="TextBox 5"/>
          <p:cNvSpPr txBox="1"/>
          <p:nvPr/>
        </p:nvSpPr>
        <p:spPr>
          <a:xfrm>
            <a:off x="685800" y="3582888"/>
            <a:ext cx="5181600" cy="523220"/>
          </a:xfrm>
          <a:prstGeom prst="rect">
            <a:avLst/>
          </a:prstGeom>
          <a:noFill/>
        </p:spPr>
        <p:txBody>
          <a:bodyPr wrap="square" rtlCol="0">
            <a:spAutoFit/>
          </a:bodyPr>
          <a:lstStyle/>
          <a:p>
            <a:r>
              <a:rPr lang="en-US" sz="2800" dirty="0">
                <a:solidFill>
                  <a:srgbClr val="990099"/>
                </a:solidFill>
              </a:rPr>
              <a:t>FAQ #31 and #32</a:t>
            </a:r>
          </a:p>
        </p:txBody>
      </p:sp>
      <p:sp>
        <p:nvSpPr>
          <p:cNvPr id="7" name="TextBox 6"/>
          <p:cNvSpPr txBox="1"/>
          <p:nvPr/>
        </p:nvSpPr>
        <p:spPr>
          <a:xfrm>
            <a:off x="685800" y="4075628"/>
            <a:ext cx="8458200" cy="1200328"/>
          </a:xfrm>
          <a:prstGeom prst="rect">
            <a:avLst/>
          </a:prstGeom>
          <a:noFill/>
        </p:spPr>
        <p:txBody>
          <a:bodyPr wrap="square" rtlCol="0">
            <a:spAutoFit/>
          </a:bodyPr>
          <a:lstStyle/>
          <a:p>
            <a:r>
              <a:rPr lang="en-US" sz="2400" b="1" dirty="0">
                <a:solidFill>
                  <a:srgbClr val="000090"/>
                </a:solidFill>
              </a:rPr>
              <a:t>5. We have an inclusive preschool program. Do I still</a:t>
            </a:r>
          </a:p>
          <a:p>
            <a:r>
              <a:rPr lang="en-US" sz="2400" b="1" dirty="0">
                <a:solidFill>
                  <a:srgbClr val="000090"/>
                </a:solidFill>
              </a:rPr>
              <a:t>complete the DRDP on children in the program that </a:t>
            </a:r>
          </a:p>
          <a:p>
            <a:r>
              <a:rPr lang="en-US" sz="2400" b="1" dirty="0">
                <a:solidFill>
                  <a:srgbClr val="000090"/>
                </a:solidFill>
              </a:rPr>
              <a:t>have an IEP?</a:t>
            </a:r>
          </a:p>
        </p:txBody>
      </p:sp>
      <p:sp>
        <p:nvSpPr>
          <p:cNvPr id="8" name="TextBox 7"/>
          <p:cNvSpPr txBox="1"/>
          <p:nvPr/>
        </p:nvSpPr>
        <p:spPr>
          <a:xfrm>
            <a:off x="685800" y="5123596"/>
            <a:ext cx="3200400" cy="523220"/>
          </a:xfrm>
          <a:prstGeom prst="rect">
            <a:avLst/>
          </a:prstGeom>
          <a:noFill/>
        </p:spPr>
        <p:txBody>
          <a:bodyPr wrap="square" rtlCol="0">
            <a:spAutoFit/>
          </a:bodyPr>
          <a:lstStyle/>
          <a:p>
            <a:r>
              <a:rPr lang="en-US" sz="2800" dirty="0">
                <a:solidFill>
                  <a:srgbClr val="990099"/>
                </a:solidFill>
              </a:rPr>
              <a:t>FAQ #21</a:t>
            </a:r>
          </a:p>
        </p:txBody>
      </p:sp>
      <p:sp>
        <p:nvSpPr>
          <p:cNvPr id="9" name="Slide Number Placeholder 8"/>
          <p:cNvSpPr>
            <a:spLocks noGrp="1"/>
          </p:cNvSpPr>
          <p:nvPr>
            <p:ph type="sldNum" sz="quarter" idx="10"/>
          </p:nvPr>
        </p:nvSpPr>
        <p:spPr/>
        <p:txBody>
          <a:bodyPr/>
          <a:lstStyle/>
          <a:p>
            <a:fld id="{0CDD2028-BAB1-AF42-BA7D-E7DE23487962}" type="slidenum">
              <a:rPr lang="en-US" smtClean="0"/>
              <a:pPr/>
              <a:t>50</a:t>
            </a:fld>
            <a:endParaRPr lang="en-US"/>
          </a:p>
        </p:txBody>
      </p:sp>
    </p:spTree>
    <p:extLst>
      <p:ext uri="{BB962C8B-B14F-4D97-AF65-F5344CB8AC3E}">
        <p14:creationId xmlns:p14="http://schemas.microsoft.com/office/powerpoint/2010/main" val="283564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1000"/>
                                        <p:tgtEl>
                                          <p:spTgt spid="4">
                                            <p:txEl>
                                              <p:pRg st="0" end="0"/>
                                            </p:txEl>
                                          </p:spTgt>
                                        </p:tgtEl>
                                      </p:cBhvr>
                                    </p:animEffect>
                                    <p:anim calcmode="lin" valueType="num">
                                      <p:cBhvr>
                                        <p:cTn id="2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900" decel="100000" fill="hold"/>
                                        <p:tgtEl>
                                          <p:spTgt spid="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1022498" y="713786"/>
            <a:ext cx="7239000" cy="1143000"/>
          </a:xfrm>
        </p:spPr>
        <p:txBody>
          <a:bodyPr/>
          <a:lstStyle/>
          <a:p>
            <a:pPr eaLnBrk="1" hangingPunct="1"/>
            <a:r>
              <a:rPr lang="en-US" sz="3600" dirty="0">
                <a:ea typeface="ＭＳ Ｐゴシック" pitchFamily="-65" charset="-128"/>
              </a:rPr>
              <a:t>Teachers and staff need to become familiar with the DRDP.</a:t>
            </a:r>
            <a:br>
              <a:rPr lang="en-US" sz="3600" dirty="0">
                <a:solidFill>
                  <a:srgbClr val="FFFF00"/>
                </a:solidFill>
                <a:ea typeface="ＭＳ Ｐゴシック" pitchFamily="-65" charset="-128"/>
              </a:rPr>
            </a:br>
            <a:endParaRPr lang="en-US" sz="3600" dirty="0">
              <a:solidFill>
                <a:srgbClr val="FFFFFF"/>
              </a:solidFill>
              <a:ea typeface="ＭＳ Ｐゴシック" pitchFamily="-65" charset="-128"/>
            </a:endParaRPr>
          </a:p>
        </p:txBody>
      </p:sp>
      <p:pic>
        <p:nvPicPr>
          <p:cNvPr id="8" name="Content Placeholder 7" descr="MeasAtGlanceComp.tif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1998" y="2122251"/>
            <a:ext cx="3810000" cy="2918297"/>
          </a:xfrm>
          <a:prstGeom prst="rect">
            <a:avLst/>
          </a:prstGeom>
          <a:ln>
            <a:noFill/>
          </a:ln>
          <a:effectLst>
            <a:outerShdw blurRad="292100" dist="139700" dir="2700000" algn="tl" rotWithShape="0">
              <a:srgbClr val="333333">
                <a:alpha val="65000"/>
              </a:srgbClr>
            </a:outerShdw>
          </a:effectLst>
        </p:spPr>
      </p:pic>
      <p:sp>
        <p:nvSpPr>
          <p:cNvPr id="83972" name="Rectangle 2"/>
          <p:cNvSpPr>
            <a:spLocks noChangeArrowheads="1"/>
          </p:cNvSpPr>
          <p:nvPr/>
        </p:nvSpPr>
        <p:spPr bwMode="auto">
          <a:xfrm>
            <a:off x="5334000" y="1219200"/>
            <a:ext cx="3806825" cy="2362200"/>
          </a:xfrm>
          <a:prstGeom prst="rect">
            <a:avLst/>
          </a:prstGeom>
          <a:noFill/>
          <a:ln w="12700">
            <a:noFill/>
            <a:miter lim="800000"/>
            <a:headEnd/>
            <a:tailEnd/>
          </a:ln>
        </p:spPr>
        <p:txBody>
          <a:bodyPr lIns="90487" tIns="44450" rIns="90487" bIns="44450" anchor="ctr">
            <a:prstTxWarp prst="textNoShape">
              <a:avLst/>
            </a:prstTxWarp>
          </a:bodyPr>
          <a:lstStyle/>
          <a:p>
            <a:pPr algn="ctr"/>
            <a:endParaRPr lang="en-US" sz="4400" b="1">
              <a:solidFill>
                <a:srgbClr val="FFFF66"/>
              </a:solidFill>
            </a:endParaRPr>
          </a:p>
        </p:txBody>
      </p:sp>
      <p:pic>
        <p:nvPicPr>
          <p:cNvPr id="9" name="Content Placeholder 8"/>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4674655" y="2895600"/>
            <a:ext cx="3810000" cy="2907864"/>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fld id="{87B56463-7A38-3F46-AD32-726C4D0FED3C}" type="slidenum">
              <a:rPr lang="en-US" smtClean="0"/>
              <a:pPr/>
              <a:t>51</a:t>
            </a:fld>
            <a:endParaRPr lang="en-US"/>
          </a:p>
        </p:txBody>
      </p:sp>
    </p:spTree>
    <p:extLst>
      <p:ext uri="{BB962C8B-B14F-4D97-AF65-F5344CB8AC3E}">
        <p14:creationId xmlns:p14="http://schemas.microsoft.com/office/powerpoint/2010/main" val="2149446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219575" y="3040063"/>
            <a:ext cx="9144000" cy="420687"/>
          </a:xfrm>
          <a:prstGeom prst="rect">
            <a:avLst/>
          </a:prstGeom>
          <a:noFill/>
          <a:ln w="9525">
            <a:noFill/>
            <a:miter lim="800000"/>
            <a:headEnd/>
            <a:tailEnd/>
          </a:ln>
        </p:spPr>
        <p:txBody>
          <a:bodyPr>
            <a:prstTxWarp prst="textNoShape">
              <a:avLst/>
            </a:prstTxWarp>
            <a:spAutoFit/>
          </a:bodyPr>
          <a:lstStyle/>
          <a:p>
            <a:pPr>
              <a:lnSpc>
                <a:spcPct val="90000"/>
              </a:lnSpc>
              <a:spcBef>
                <a:spcPct val="20000"/>
              </a:spcBef>
            </a:pPr>
            <a:endParaRPr lang="en-US" sz="2400"/>
          </a:p>
        </p:txBody>
      </p:sp>
      <p:sp>
        <p:nvSpPr>
          <p:cNvPr id="84995" name="Rectangle 3"/>
          <p:cNvSpPr>
            <a:spLocks noGrp="1" noChangeArrowheads="1"/>
          </p:cNvSpPr>
          <p:nvPr>
            <p:ph type="title"/>
          </p:nvPr>
        </p:nvSpPr>
        <p:spPr/>
        <p:txBody>
          <a:bodyPr/>
          <a:lstStyle/>
          <a:p>
            <a:pPr eaLnBrk="1" hangingPunct="1"/>
            <a:r>
              <a:rPr lang="en-US" sz="4000" dirty="0">
                <a:ea typeface="ＭＳ Ｐゴシック" pitchFamily="-65" charset="-128"/>
              </a:rPr>
              <a:t>The DRDP was developed by the:</a:t>
            </a:r>
          </a:p>
        </p:txBody>
      </p:sp>
      <p:sp>
        <p:nvSpPr>
          <p:cNvPr id="84996" name="Rectangle 4"/>
          <p:cNvSpPr>
            <a:spLocks noGrp="1" noChangeArrowheads="1"/>
          </p:cNvSpPr>
          <p:nvPr>
            <p:ph idx="1"/>
          </p:nvPr>
        </p:nvSpPr>
        <p:spPr/>
        <p:txBody>
          <a:bodyPr/>
          <a:lstStyle/>
          <a:p>
            <a:pPr eaLnBrk="1" hangingPunct="1">
              <a:spcAft>
                <a:spcPts val="600"/>
              </a:spcAft>
            </a:pPr>
            <a:r>
              <a:rPr lang="en-US" sz="2800" dirty="0">
                <a:ea typeface="ＭＳ Ｐゴシック" pitchFamily="-65" charset="-128"/>
              </a:rPr>
              <a:t>California Department of Education, Child Development Division- (now Early Education and Support Division)</a:t>
            </a:r>
          </a:p>
          <a:p>
            <a:pPr eaLnBrk="1" hangingPunct="1">
              <a:spcAft>
                <a:spcPts val="600"/>
              </a:spcAft>
            </a:pPr>
            <a:r>
              <a:rPr lang="en-US" sz="2800" dirty="0">
                <a:ea typeface="ＭＳ Ｐゴシック" pitchFamily="-65" charset="-128"/>
              </a:rPr>
              <a:t>WestEd Center for Child and Family Studies</a:t>
            </a:r>
          </a:p>
          <a:p>
            <a:pPr eaLnBrk="1" hangingPunct="1">
              <a:spcAft>
                <a:spcPts val="600"/>
              </a:spcAft>
            </a:pPr>
            <a:r>
              <a:rPr lang="en-US" sz="2800" dirty="0">
                <a:ea typeface="ＭＳ Ｐゴシック" pitchFamily="-65" charset="-128"/>
              </a:rPr>
              <a:t>University of California, BEAR Center</a:t>
            </a:r>
          </a:p>
          <a:p>
            <a:pPr eaLnBrk="1" hangingPunct="1">
              <a:lnSpc>
                <a:spcPct val="50000"/>
              </a:lnSpc>
              <a:spcBef>
                <a:spcPct val="0"/>
              </a:spcBef>
              <a:buFontTx/>
              <a:buNone/>
            </a:pPr>
            <a:r>
              <a:rPr lang="en-US" sz="2800" dirty="0">
                <a:ea typeface="ＭＳ Ｐゴシック" pitchFamily="-65" charset="-128"/>
              </a:rPr>
              <a:t> </a:t>
            </a:r>
            <a:endParaRPr lang="en-US" sz="1000" dirty="0">
              <a:ea typeface="ＭＳ Ｐゴシック" pitchFamily="-65" charset="-128"/>
            </a:endParaRPr>
          </a:p>
          <a:p>
            <a:pPr eaLnBrk="1" hangingPunct="1">
              <a:spcBef>
                <a:spcPct val="0"/>
              </a:spcBef>
              <a:buFontTx/>
              <a:buNone/>
            </a:pPr>
            <a:endParaRPr lang="en-US" sz="2800" i="1" dirty="0">
              <a:ea typeface="ＭＳ Ｐゴシック" pitchFamily="-65" charset="-128"/>
            </a:endParaRPr>
          </a:p>
          <a:p>
            <a:pPr algn="ctr" eaLnBrk="1" hangingPunct="1">
              <a:spcBef>
                <a:spcPct val="0"/>
              </a:spcBef>
              <a:buFontTx/>
              <a:buNone/>
            </a:pPr>
            <a:r>
              <a:rPr lang="en-US" sz="2800" i="1" dirty="0">
                <a:ea typeface="ＭＳ Ｐゴシック" pitchFamily="-65" charset="-128"/>
              </a:rPr>
              <a:t>With valuable input from teachers and directors who participated in the research study</a:t>
            </a:r>
          </a:p>
        </p:txBody>
      </p:sp>
      <p:sp>
        <p:nvSpPr>
          <p:cNvPr id="2" name="Slide Number Placeholder 1"/>
          <p:cNvSpPr>
            <a:spLocks noGrp="1"/>
          </p:cNvSpPr>
          <p:nvPr>
            <p:ph type="sldNum" sz="quarter" idx="10"/>
          </p:nvPr>
        </p:nvSpPr>
        <p:spPr/>
        <p:txBody>
          <a:bodyPr/>
          <a:lstStyle/>
          <a:p>
            <a:fld id="{6A1F9AFB-234C-5045-8AD8-038AC2FCD542}" type="slidenum">
              <a:rPr lang="en-US" smtClean="0"/>
              <a:pPr/>
              <a:t>52</a:t>
            </a:fld>
            <a:endParaRPr lang="en-US"/>
          </a:p>
        </p:txBody>
      </p:sp>
    </p:spTree>
    <p:extLst>
      <p:ext uri="{BB962C8B-B14F-4D97-AF65-F5344CB8AC3E}">
        <p14:creationId xmlns:p14="http://schemas.microsoft.com/office/powerpoint/2010/main" val="3297795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descr="common-core-standards.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4600" y="5181600"/>
            <a:ext cx="2895600" cy="787400"/>
          </a:xfrm>
          <a:prstGeom prst="rect">
            <a:avLst/>
          </a:prstGeom>
          <a:noFill/>
          <a:ln w="9525">
            <a:noFill/>
            <a:miter lim="800000"/>
            <a:headEnd/>
            <a:tailEnd/>
          </a:ln>
        </p:spPr>
      </p:pic>
      <p:pic>
        <p:nvPicPr>
          <p:cNvPr id="35843" name="Picture 7" descr="Screen Shot 2014-01-05 at 5.52.26 PM.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6800" y="762000"/>
            <a:ext cx="2362200" cy="2806700"/>
          </a:xfrm>
          <a:prstGeom prst="rect">
            <a:avLst/>
          </a:prstGeom>
          <a:noFill/>
          <a:ln w="9525">
            <a:noFill/>
            <a:miter lim="800000"/>
            <a:headEnd/>
            <a:tailEnd/>
          </a:ln>
        </p:spPr>
      </p:pic>
      <p:pic>
        <p:nvPicPr>
          <p:cNvPr id="35845" name="Content Placeholder 4" descr="Screen Shot 2014-01-05 at 5.50.56 PM.png"/>
          <p:cNvPicPr>
            <a:picLocks noGrp="1" noChangeAspect="1"/>
          </p:cNvPicPr>
          <p:nvPr>
            <p:ph idx="1"/>
          </p:nvPr>
        </p:nvPicPr>
        <p:blipFill>
          <a:blip r:embed="rId5" cstate="email">
            <a:extLst>
              <a:ext uri="{28A0092B-C50C-407E-A947-70E740481C1C}">
                <a14:useLocalDpi xmlns:a14="http://schemas.microsoft.com/office/drawing/2010/main" val="0"/>
              </a:ext>
            </a:extLst>
          </a:blip>
          <a:srcRect/>
          <a:stretch>
            <a:fillRect/>
          </a:stretch>
        </p:blipFill>
        <p:spPr>
          <a:xfrm>
            <a:off x="2590800" y="1295400"/>
            <a:ext cx="2400300" cy="3105150"/>
          </a:xfrm>
          <a:ln>
            <a:solidFill>
              <a:schemeClr val="accent1">
                <a:alpha val="58000"/>
              </a:schemeClr>
            </a:solidFill>
          </a:ln>
        </p:spPr>
      </p:pic>
      <p:pic>
        <p:nvPicPr>
          <p:cNvPr id="35846" name="Picture 5" descr="Screen Shot 2014-01-05 at 5.51.14 P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14800" y="1905000"/>
            <a:ext cx="2432050" cy="3105150"/>
          </a:xfrm>
          <a:prstGeom prst="rect">
            <a:avLst/>
          </a:prstGeom>
          <a:noFill/>
          <a:ln w="9525">
            <a:solidFill>
              <a:schemeClr val="accent1">
                <a:alpha val="58000"/>
              </a:schemeClr>
            </a:solidFill>
            <a:miter lim="800000"/>
            <a:headEnd/>
            <a:tailEnd/>
          </a:ln>
        </p:spPr>
      </p:pic>
      <p:pic>
        <p:nvPicPr>
          <p:cNvPr id="35847" name="Picture 6" descr="Screen Shot 2014-01-05 at 5.51.48 PM.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96000" y="2438400"/>
            <a:ext cx="2432050" cy="3105150"/>
          </a:xfrm>
          <a:prstGeom prst="rect">
            <a:avLst/>
          </a:prstGeom>
          <a:noFill/>
          <a:ln w="9525">
            <a:solidFill>
              <a:schemeClr val="accent1">
                <a:alpha val="58000"/>
              </a:schemeClr>
            </a:solidFill>
            <a:miter lim="800000"/>
            <a:headEnd/>
            <a:tailEnd/>
          </a:ln>
        </p:spPr>
      </p:pic>
      <p:sp>
        <p:nvSpPr>
          <p:cNvPr id="3" name="Slide Number Placeholder 2"/>
          <p:cNvSpPr>
            <a:spLocks noGrp="1"/>
          </p:cNvSpPr>
          <p:nvPr>
            <p:ph type="sldNum" sz="quarter" idx="10"/>
          </p:nvPr>
        </p:nvSpPr>
        <p:spPr/>
        <p:txBody>
          <a:bodyPr/>
          <a:lstStyle/>
          <a:p>
            <a:fld id="{6A1F9AFB-234C-5045-8AD8-038AC2FCD542}" type="slidenum">
              <a:rPr lang="en-US" smtClean="0"/>
              <a:pPr/>
              <a:t>53</a:t>
            </a:fld>
            <a:endParaRPr lang="en-US"/>
          </a:p>
        </p:txBody>
      </p:sp>
    </p:spTree>
    <p:extLst>
      <p:ext uri="{BB962C8B-B14F-4D97-AF65-F5344CB8AC3E}">
        <p14:creationId xmlns:p14="http://schemas.microsoft.com/office/powerpoint/2010/main" val="1508758513"/>
      </p:ext>
    </p:extLst>
  </p:cSld>
  <p:clrMapOvr>
    <a:masterClrMapping/>
  </p:clrMapOvr>
  <p:transition>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z="4000" dirty="0">
                <a:ea typeface="ＭＳ Ｐゴシック" pitchFamily="-65" charset="-128"/>
              </a:rPr>
              <a:t>Build A Tower </a:t>
            </a:r>
          </a:p>
        </p:txBody>
      </p:sp>
      <p:sp>
        <p:nvSpPr>
          <p:cNvPr id="87043" name="Content Placeholder 2"/>
          <p:cNvSpPr>
            <a:spLocks noGrp="1"/>
          </p:cNvSpPr>
          <p:nvPr>
            <p:ph idx="1"/>
          </p:nvPr>
        </p:nvSpPr>
        <p:spPr/>
        <p:txBody>
          <a:bodyPr/>
          <a:lstStyle/>
          <a:p>
            <a:pPr>
              <a:spcAft>
                <a:spcPts val="600"/>
              </a:spcAft>
            </a:pPr>
            <a:r>
              <a:rPr lang="en-US" dirty="0">
                <a:ea typeface="ＭＳ Ｐゴシック" pitchFamily="-65" charset="-128"/>
              </a:rPr>
              <a:t>Use the items on your table.</a:t>
            </a:r>
          </a:p>
          <a:p>
            <a:pPr>
              <a:spcAft>
                <a:spcPts val="600"/>
              </a:spcAft>
            </a:pPr>
            <a:r>
              <a:rPr lang="en-US" dirty="0">
                <a:ea typeface="ＭＳ Ｐゴシック" pitchFamily="-65" charset="-128"/>
              </a:rPr>
              <a:t>As a group, build a tower.</a:t>
            </a:r>
          </a:p>
          <a:p>
            <a:pPr>
              <a:spcAft>
                <a:spcPts val="600"/>
              </a:spcAft>
            </a:pPr>
            <a:r>
              <a:rPr lang="en-US" dirty="0">
                <a:ea typeface="ＭＳ Ｐゴシック" pitchFamily="-65" charset="-128"/>
              </a:rPr>
              <a:t>You have 5 minutes. </a:t>
            </a:r>
          </a:p>
        </p:txBody>
      </p:sp>
      <p:pic>
        <p:nvPicPr>
          <p:cNvPr id="6" name="Picture 5" descr="boybuilding blocktowe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97880" y="2509520"/>
            <a:ext cx="2712720" cy="3616960"/>
          </a:xfrm>
          <a:prstGeom prst="rect">
            <a:avLst/>
          </a:prstGeom>
          <a:ln>
            <a:noFill/>
          </a:ln>
          <a:effectLst>
            <a:softEdge rad="112500"/>
          </a:effectLst>
        </p:spPr>
      </p:pic>
      <p:sp>
        <p:nvSpPr>
          <p:cNvPr id="2" name="Slide Number Placeholder 1"/>
          <p:cNvSpPr>
            <a:spLocks noGrp="1"/>
          </p:cNvSpPr>
          <p:nvPr>
            <p:ph type="sldNum" sz="quarter" idx="10"/>
          </p:nvPr>
        </p:nvSpPr>
        <p:spPr/>
        <p:txBody>
          <a:bodyPr/>
          <a:lstStyle/>
          <a:p>
            <a:fld id="{6A1F9AFB-234C-5045-8AD8-038AC2FCD542}" type="slidenum">
              <a:rPr lang="en-US" smtClean="0"/>
              <a:pPr/>
              <a:t>54</a:t>
            </a:fld>
            <a:endParaRPr lang="en-US"/>
          </a:p>
        </p:txBody>
      </p:sp>
    </p:spTree>
    <p:extLst>
      <p:ext uri="{BB962C8B-B14F-4D97-AF65-F5344CB8AC3E}">
        <p14:creationId xmlns:p14="http://schemas.microsoft.com/office/powerpoint/2010/main" val="2364067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z="4000" dirty="0">
                <a:ea typeface="ＭＳ Ｐゴシック" pitchFamily="-65" charset="-128"/>
              </a:rPr>
              <a:t>Key Points </a:t>
            </a:r>
          </a:p>
        </p:txBody>
      </p:sp>
      <p:sp>
        <p:nvSpPr>
          <p:cNvPr id="88067" name="Content Placeholder 2"/>
          <p:cNvSpPr>
            <a:spLocks noGrp="1"/>
          </p:cNvSpPr>
          <p:nvPr>
            <p:ph idx="1"/>
          </p:nvPr>
        </p:nvSpPr>
        <p:spPr/>
        <p:txBody>
          <a:bodyPr/>
          <a:lstStyle/>
          <a:p>
            <a:pPr>
              <a:spcAft>
                <a:spcPts val="600"/>
              </a:spcAft>
            </a:pPr>
            <a:r>
              <a:rPr lang="en-US" dirty="0">
                <a:ea typeface="ＭＳ Ｐゴシック" pitchFamily="-65" charset="-128"/>
              </a:rPr>
              <a:t>What was your first step?</a:t>
            </a:r>
          </a:p>
          <a:p>
            <a:pPr>
              <a:spcAft>
                <a:spcPts val="600"/>
              </a:spcAft>
            </a:pPr>
            <a:r>
              <a:rPr lang="en-US" dirty="0">
                <a:ea typeface="ＭＳ Ｐゴシック" pitchFamily="-65" charset="-128"/>
              </a:rPr>
              <a:t>How did you know to start there?</a:t>
            </a:r>
          </a:p>
          <a:p>
            <a:pPr>
              <a:spcAft>
                <a:spcPts val="600"/>
              </a:spcAft>
            </a:pPr>
            <a:r>
              <a:rPr lang="en-US" dirty="0">
                <a:ea typeface="ＭＳ Ｐゴシック" pitchFamily="-65" charset="-128"/>
              </a:rPr>
              <a:t>What does this have to do with children’s learning?</a:t>
            </a:r>
          </a:p>
          <a:p>
            <a:pPr>
              <a:buFontTx/>
              <a:buNone/>
            </a:pPr>
            <a:endParaRPr lang="en-US"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55</a:t>
            </a:fld>
            <a:endParaRPr lang="en-US"/>
          </a:p>
        </p:txBody>
      </p:sp>
    </p:spTree>
    <p:extLst>
      <p:ext uri="{BB962C8B-B14F-4D97-AF65-F5344CB8AC3E}">
        <p14:creationId xmlns:p14="http://schemas.microsoft.com/office/powerpoint/2010/main" val="3130908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066800" y="228600"/>
            <a:ext cx="7239000" cy="1143000"/>
          </a:xfrm>
        </p:spPr>
        <p:txBody>
          <a:bodyPr/>
          <a:lstStyle/>
          <a:p>
            <a:pPr eaLnBrk="1" hangingPunct="1"/>
            <a:r>
              <a:rPr lang="en-US" sz="4000" dirty="0">
                <a:ea typeface="ＭＳ Ｐゴシック" pitchFamily="-65" charset="-128"/>
              </a:rPr>
              <a:t>Why was it important to align the DRDP to the foundations?</a:t>
            </a:r>
          </a:p>
        </p:txBody>
      </p:sp>
      <p:pic>
        <p:nvPicPr>
          <p:cNvPr id="89091" name="Picture 8" descr="image of puzzle piec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1676400"/>
            <a:ext cx="2286000" cy="2286000"/>
          </a:xfrm>
        </p:spPr>
      </p:pic>
      <p:sp>
        <p:nvSpPr>
          <p:cNvPr id="89092" name="Text Box 12"/>
          <p:cNvSpPr txBox="1">
            <a:spLocks noChangeArrowheads="1"/>
          </p:cNvSpPr>
          <p:nvPr/>
        </p:nvSpPr>
        <p:spPr bwMode="auto">
          <a:xfrm>
            <a:off x="1066800" y="4114800"/>
            <a:ext cx="7154863" cy="1435100"/>
          </a:xfrm>
          <a:prstGeom prst="rect">
            <a:avLst/>
          </a:prstGeom>
          <a:noFill/>
          <a:ln w="9525">
            <a:noFill/>
            <a:miter lim="800000"/>
            <a:headEnd/>
            <a:tailEnd/>
          </a:ln>
        </p:spPr>
        <p:txBody>
          <a:bodyPr lIns="0" rIns="0" anchor="ctr" anchorCtr="1">
            <a:prstTxWarp prst="textNoShape">
              <a:avLst/>
            </a:prstTxWarp>
            <a:spAutoFit/>
          </a:bodyPr>
          <a:lstStyle/>
          <a:p>
            <a:r>
              <a:rPr lang="en-US" sz="2800">
                <a:solidFill>
                  <a:srgbClr val="000000"/>
                </a:solidFill>
              </a:rPr>
              <a:t>To ensure we assess what we want </a:t>
            </a:r>
          </a:p>
          <a:p>
            <a:r>
              <a:rPr lang="en-US" sz="2800">
                <a:solidFill>
                  <a:srgbClr val="000000"/>
                </a:solidFill>
              </a:rPr>
              <a:t>children to learn and that it is aligned to </a:t>
            </a:r>
          </a:p>
          <a:p>
            <a:r>
              <a:rPr lang="en-US" sz="2800">
                <a:solidFill>
                  <a:srgbClr val="000000"/>
                </a:solidFill>
              </a:rPr>
              <a:t>what is appropriate for children of this age</a:t>
            </a:r>
          </a:p>
        </p:txBody>
      </p:sp>
      <p:sp>
        <p:nvSpPr>
          <p:cNvPr id="2" name="Slide Number Placeholder 1"/>
          <p:cNvSpPr>
            <a:spLocks noGrp="1"/>
          </p:cNvSpPr>
          <p:nvPr>
            <p:ph type="sldNum" sz="quarter" idx="10"/>
          </p:nvPr>
        </p:nvSpPr>
        <p:spPr/>
        <p:txBody>
          <a:bodyPr/>
          <a:lstStyle/>
          <a:p>
            <a:fld id="{6A1F9AFB-234C-5045-8AD8-038AC2FCD542}" type="slidenum">
              <a:rPr lang="en-US" smtClean="0"/>
              <a:pPr/>
              <a:t>56</a:t>
            </a:fld>
            <a:endParaRPr lang="en-US"/>
          </a:p>
        </p:txBody>
      </p:sp>
    </p:spTree>
    <p:extLst>
      <p:ext uri="{BB962C8B-B14F-4D97-AF65-F5344CB8AC3E}">
        <p14:creationId xmlns:p14="http://schemas.microsoft.com/office/powerpoint/2010/main" val="2406957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66800" y="381000"/>
            <a:ext cx="7239000" cy="1143000"/>
          </a:xfrm>
        </p:spPr>
        <p:txBody>
          <a:bodyPr/>
          <a:lstStyle/>
          <a:p>
            <a:pPr eaLnBrk="1" hangingPunct="1"/>
            <a:r>
              <a:rPr lang="en-US" sz="3600" dirty="0">
                <a:ea typeface="ＭＳ Ｐゴシック" pitchFamily="-65" charset="-128"/>
              </a:rPr>
              <a:t>What is the relationship between the DRDP and the foundations?</a:t>
            </a:r>
          </a:p>
        </p:txBody>
      </p:sp>
      <p:sp>
        <p:nvSpPr>
          <p:cNvPr id="90115" name="Rectangle 3"/>
          <p:cNvSpPr>
            <a:spLocks noGrp="1" noChangeArrowheads="1"/>
          </p:cNvSpPr>
          <p:nvPr>
            <p:ph idx="1"/>
          </p:nvPr>
        </p:nvSpPr>
        <p:spPr>
          <a:xfrm>
            <a:off x="838200" y="1905000"/>
            <a:ext cx="7772400" cy="4191000"/>
          </a:xfrm>
        </p:spPr>
        <p:txBody>
          <a:bodyPr/>
          <a:lstStyle/>
          <a:p>
            <a:pPr eaLnBrk="1" hangingPunct="1">
              <a:spcBef>
                <a:spcPct val="30000"/>
              </a:spcBef>
            </a:pPr>
            <a:r>
              <a:rPr lang="en-US" sz="2600" dirty="0">
                <a:ea typeface="ＭＳ Ｐゴシック" pitchFamily="-65" charset="-128"/>
              </a:rPr>
              <a:t>The </a:t>
            </a:r>
            <a:r>
              <a:rPr lang="en-US" sz="2600" b="1" dirty="0">
                <a:ea typeface="ＭＳ Ｐゴシック" pitchFamily="-65" charset="-128"/>
              </a:rPr>
              <a:t>foundations</a:t>
            </a:r>
            <a:r>
              <a:rPr lang="en-US" sz="2600" dirty="0">
                <a:ea typeface="ＭＳ Ｐゴシック" pitchFamily="-65" charset="-128"/>
              </a:rPr>
              <a:t> tell us what children, with adequate support, typically learn and develop. </a:t>
            </a:r>
          </a:p>
          <a:p>
            <a:pPr eaLnBrk="1" hangingPunct="1">
              <a:spcBef>
                <a:spcPct val="30000"/>
              </a:spcBef>
            </a:pPr>
            <a:r>
              <a:rPr lang="en-US" sz="2600" dirty="0">
                <a:ea typeface="ＭＳ Ｐゴシック" pitchFamily="-65" charset="-128"/>
              </a:rPr>
              <a:t>The </a:t>
            </a:r>
            <a:r>
              <a:rPr lang="en-US" sz="2600" b="1" dirty="0">
                <a:ea typeface="ＭＳ Ｐゴシック" pitchFamily="-65" charset="-128"/>
              </a:rPr>
              <a:t>DRDP</a:t>
            </a:r>
            <a:r>
              <a:rPr lang="en-US" sz="2600" dirty="0">
                <a:ea typeface="ＭＳ Ｐゴシック" pitchFamily="-65" charset="-128"/>
              </a:rPr>
              <a:t> provides a structure and a tool for recording an individual child’s development and documenting progress.</a:t>
            </a:r>
          </a:p>
          <a:p>
            <a:pPr eaLnBrk="1" hangingPunct="1">
              <a:spcBef>
                <a:spcPct val="30000"/>
              </a:spcBef>
            </a:pPr>
            <a:r>
              <a:rPr lang="en-US" sz="2600" dirty="0">
                <a:ea typeface="ＭＳ Ｐゴシック" pitchFamily="-65" charset="-128"/>
              </a:rPr>
              <a:t>All volumes of the California Learning and Development Foundations provide the research backing for the DRDP (2015).</a:t>
            </a:r>
          </a:p>
          <a:p>
            <a:pPr eaLnBrk="1" hangingPunct="1">
              <a:spcBef>
                <a:spcPct val="30000"/>
              </a:spcBef>
            </a:pPr>
            <a:endParaRPr lang="en-US" sz="26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57</a:t>
            </a:fld>
            <a:endParaRPr lang="en-US"/>
          </a:p>
        </p:txBody>
      </p:sp>
    </p:spTree>
    <p:extLst>
      <p:ext uri="{BB962C8B-B14F-4D97-AF65-F5344CB8AC3E}">
        <p14:creationId xmlns:p14="http://schemas.microsoft.com/office/powerpoint/2010/main" val="2001831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938" y="180306"/>
            <a:ext cx="7239000" cy="1143000"/>
          </a:xfrm>
        </p:spPr>
        <p:txBody>
          <a:bodyPr/>
          <a:lstStyle/>
          <a:p>
            <a:r>
              <a:rPr lang="en-US" dirty="0"/>
              <a:t>DRDP–School-Age </a:t>
            </a:r>
          </a:p>
        </p:txBody>
      </p:sp>
      <p:sp>
        <p:nvSpPr>
          <p:cNvPr id="4" name="Text Placeholder 3"/>
          <p:cNvSpPr>
            <a:spLocks noGrp="1"/>
          </p:cNvSpPr>
          <p:nvPr>
            <p:ph type="body" sz="half" idx="1"/>
          </p:nvPr>
        </p:nvSpPr>
        <p:spPr>
          <a:xfrm>
            <a:off x="4448978" y="1786747"/>
            <a:ext cx="3810000" cy="1960914"/>
          </a:xfrm>
        </p:spPr>
        <p:txBody>
          <a:bodyPr/>
          <a:lstStyle/>
          <a:p>
            <a:r>
              <a:rPr lang="en-US" sz="2800" dirty="0"/>
              <a:t>2 domains </a:t>
            </a:r>
          </a:p>
          <a:p>
            <a:r>
              <a:rPr lang="en-US" sz="2800" dirty="0"/>
              <a:t>13 measures </a:t>
            </a:r>
          </a:p>
          <a:p>
            <a:endParaRPr lang="en-US" sz="2800" dirty="0"/>
          </a:p>
        </p:txBody>
      </p:sp>
      <p:pic>
        <p:nvPicPr>
          <p:cNvPr id="8" name="Content Placeholder 7"/>
          <p:cNvPicPr>
            <a:picLocks noGrp="1" noChangeAspect="1"/>
          </p:cNvPicPr>
          <p:nvPr>
            <p:ph sz="quarter" idx="2"/>
          </p:nvPr>
        </p:nvPicPr>
        <p:blipFill rotWithShape="1">
          <a:blip r:embed="rId3">
            <a:extLst>
              <a:ext uri="{28A0092B-C50C-407E-A947-70E740481C1C}">
                <a14:useLocalDpi xmlns:a14="http://schemas.microsoft.com/office/drawing/2010/main" val="0"/>
              </a:ext>
            </a:extLst>
          </a:blip>
          <a:stretch/>
        </p:blipFill>
        <p:spPr>
          <a:xfrm>
            <a:off x="1720529" y="3755281"/>
            <a:ext cx="2584771" cy="1961385"/>
          </a:xfrm>
          <a:ln w="38100">
            <a:solidFill>
              <a:srgbClr val="FFC000"/>
            </a:solidFill>
          </a:ln>
        </p:spPr>
      </p:pic>
      <p:sp>
        <p:nvSpPr>
          <p:cNvPr id="6" name="Content Placeholder 5"/>
          <p:cNvSpPr>
            <a:spLocks noGrp="1"/>
          </p:cNvSpPr>
          <p:nvPr>
            <p:ph sz="quarter" idx="3"/>
          </p:nvPr>
        </p:nvSpPr>
        <p:spPr>
          <a:xfrm>
            <a:off x="4448978" y="4170427"/>
            <a:ext cx="3810000" cy="1807606"/>
          </a:xfrm>
        </p:spPr>
        <p:txBody>
          <a:bodyPr/>
          <a:lstStyle/>
          <a:p>
            <a:r>
              <a:rPr lang="en-US" sz="2800" dirty="0"/>
              <a:t>6 domains </a:t>
            </a:r>
          </a:p>
          <a:p>
            <a:r>
              <a:rPr lang="en-US" sz="2800" dirty="0"/>
              <a:t>31 measures </a:t>
            </a:r>
          </a:p>
          <a:p>
            <a:endParaRPr lang="en-US" sz="2800" dirty="0"/>
          </a:p>
        </p:txBody>
      </p:sp>
      <p:sp>
        <p:nvSpPr>
          <p:cNvPr id="5" name="Slide Number Placeholder 4"/>
          <p:cNvSpPr>
            <a:spLocks noGrp="1"/>
          </p:cNvSpPr>
          <p:nvPr>
            <p:ph type="sldNum" sz="quarter" idx="10"/>
          </p:nvPr>
        </p:nvSpPr>
        <p:spPr/>
        <p:txBody>
          <a:bodyPr/>
          <a:lstStyle/>
          <a:p>
            <a:fld id="{87B56463-7A38-3F46-AD32-726C4D0FED3C}" type="slidenum">
              <a:rPr lang="en-US" smtClean="0"/>
              <a:pPr/>
              <a:t>58</a:t>
            </a:fld>
            <a:endParaRPr lang="en-US"/>
          </a:p>
        </p:txBody>
      </p:sp>
      <p:sp>
        <p:nvSpPr>
          <p:cNvPr id="7" name="Rectangle 6"/>
          <p:cNvSpPr/>
          <p:nvPr/>
        </p:nvSpPr>
        <p:spPr>
          <a:xfrm>
            <a:off x="1720529" y="1354383"/>
            <a:ext cx="2572339" cy="2189514"/>
          </a:xfrm>
          <a:prstGeom prst="rect">
            <a:avLst/>
          </a:prstGeom>
          <a:blipFill rotWithShape="0">
            <a:blip r:embed="rId4">
              <a:extLst>
                <a:ext uri="{28A0092B-C50C-407E-A947-70E740481C1C}">
                  <a14:useLocalDpi xmlns:a14="http://schemas.microsoft.com/office/drawing/2010/main" val="0"/>
                </a:ext>
              </a:extLst>
            </a:blip>
            <a:stretch>
              <a:fillRect/>
            </a:stretch>
          </a:blipFill>
          <a:ln w="38100">
            <a:solidFill>
              <a:srgbClr val="FFC000"/>
            </a:solidFill>
          </a:ln>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803205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4572000" y="2411252"/>
            <a:ext cx="4191000" cy="1584298"/>
          </a:xfrm>
        </p:spPr>
        <p:txBody>
          <a:bodyPr/>
          <a:lstStyle/>
          <a:p>
            <a:r>
              <a:rPr lang="en-US" sz="2400" dirty="0"/>
              <a:t>8 Domains </a:t>
            </a:r>
          </a:p>
          <a:p>
            <a:r>
              <a:rPr lang="en-US" sz="2400" dirty="0"/>
              <a:t>56 Measures  </a:t>
            </a:r>
          </a:p>
          <a:p>
            <a:r>
              <a:rPr lang="en-US" sz="2400" dirty="0"/>
              <a:t>10 Conditional Measures  </a:t>
            </a:r>
          </a:p>
          <a:p>
            <a:endParaRPr lang="en-US" sz="2400" dirty="0"/>
          </a:p>
        </p:txBody>
      </p:sp>
      <p:sp>
        <p:nvSpPr>
          <p:cNvPr id="2" name="Content Placeholder 1"/>
          <p:cNvSpPr>
            <a:spLocks noGrp="1"/>
          </p:cNvSpPr>
          <p:nvPr>
            <p:ph sz="quarter" idx="3"/>
          </p:nvPr>
        </p:nvSpPr>
        <p:spPr>
          <a:xfrm>
            <a:off x="4572000" y="4495800"/>
            <a:ext cx="3810000" cy="1546198"/>
          </a:xfrm>
        </p:spPr>
        <p:txBody>
          <a:bodyPr/>
          <a:lstStyle/>
          <a:p>
            <a:r>
              <a:rPr lang="en-US" sz="2400" dirty="0"/>
              <a:t>6 Domains </a:t>
            </a:r>
          </a:p>
          <a:p>
            <a:r>
              <a:rPr lang="en-US" sz="2400" dirty="0"/>
              <a:t>43 Measures </a:t>
            </a:r>
          </a:p>
          <a:p>
            <a:endParaRPr lang="en-US" sz="2400" dirty="0"/>
          </a:p>
        </p:txBody>
      </p:sp>
      <p:sp>
        <p:nvSpPr>
          <p:cNvPr id="3" name="Content Placeholder 2"/>
          <p:cNvSpPr>
            <a:spLocks noGrp="1"/>
          </p:cNvSpPr>
          <p:nvPr>
            <p:ph sz="quarter" idx="4"/>
          </p:nvPr>
        </p:nvSpPr>
        <p:spPr>
          <a:xfrm>
            <a:off x="4572000" y="466701"/>
            <a:ext cx="3810000" cy="1444301"/>
          </a:xfrm>
        </p:spPr>
        <p:txBody>
          <a:bodyPr/>
          <a:lstStyle/>
          <a:p>
            <a:r>
              <a:rPr lang="en-US" sz="2400" dirty="0"/>
              <a:t>5 Domains </a:t>
            </a:r>
          </a:p>
          <a:p>
            <a:r>
              <a:rPr lang="en-US" sz="2400" dirty="0"/>
              <a:t>29 Measures </a:t>
            </a:r>
          </a:p>
          <a:p>
            <a:endParaRPr lang="en-US" sz="2400" dirty="0"/>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96637" y="2411252"/>
            <a:ext cx="2355273" cy="1801926"/>
          </a:xfrm>
          <a:prstGeom prst="rect">
            <a:avLst/>
          </a:prstGeom>
          <a:ln w="57150">
            <a:solidFill>
              <a:srgbClr val="FFC000"/>
            </a:solidFill>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796636" y="4495800"/>
            <a:ext cx="2355273" cy="1841395"/>
          </a:xfrm>
          <a:prstGeom prst="rect">
            <a:avLst/>
          </a:prstGeom>
          <a:ln w="38100" cap="sq">
            <a:solidFill>
              <a:srgbClr val="FFC000"/>
            </a:solidFill>
            <a:miter lim="800000"/>
          </a:ln>
          <a:effectLst>
            <a:outerShdw blurRad="57150" dist="50800" dir="2700000" algn="tl" rotWithShape="0">
              <a:srgbClr val="000000">
                <a:alpha val="40000"/>
              </a:srgbClr>
            </a:outerShdw>
          </a:effectLst>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773476" y="276475"/>
            <a:ext cx="2347006" cy="1852156"/>
          </a:xfrm>
          <a:prstGeom prst="rect">
            <a:avLst/>
          </a:prstGeom>
          <a:ln w="57150">
            <a:solidFill>
              <a:srgbClr val="FFC000"/>
            </a:solidFill>
          </a:ln>
        </p:spPr>
      </p:pic>
    </p:spTree>
    <p:extLst>
      <p:ext uri="{BB962C8B-B14F-4D97-AF65-F5344CB8AC3E}">
        <p14:creationId xmlns:p14="http://schemas.microsoft.com/office/powerpoint/2010/main" val="76920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dirty="0">
                <a:ea typeface="ＭＳ Ｐゴシック" pitchFamily="-111" charset="-128"/>
                <a:cs typeface="ＭＳ Ｐゴシック" pitchFamily="-111" charset="-128"/>
              </a:rPr>
              <a:t> Training Overview</a:t>
            </a:r>
          </a:p>
        </p:txBody>
      </p:sp>
      <p:sp>
        <p:nvSpPr>
          <p:cNvPr id="2" name="Rectangle 3"/>
          <p:cNvSpPr>
            <a:spLocks noGrp="1" noChangeArrowheads="1"/>
          </p:cNvSpPr>
          <p:nvPr>
            <p:ph idx="1"/>
          </p:nvPr>
        </p:nvSpPr>
        <p:spPr/>
        <p:txBody>
          <a:bodyPr/>
          <a:lstStyle/>
          <a:p>
            <a:pPr eaLnBrk="1" hangingPunct="1">
              <a:spcAft>
                <a:spcPct val="40000"/>
              </a:spcAft>
            </a:pPr>
            <a:r>
              <a:rPr lang="en-US" sz="2800" dirty="0">
                <a:ea typeface="ＭＳ Ｐゴシック" pitchFamily="-111" charset="-128"/>
                <a:cs typeface="ＭＳ Ｐゴシック" pitchFamily="-111" charset="-128"/>
              </a:rPr>
              <a:t>The Desired Results System</a:t>
            </a:r>
          </a:p>
          <a:p>
            <a:pPr eaLnBrk="1" hangingPunct="1">
              <a:spcAft>
                <a:spcPct val="40000"/>
              </a:spcAft>
            </a:pPr>
            <a:r>
              <a:rPr lang="en-US" sz="2800" dirty="0">
                <a:ea typeface="ＭＳ Ｐゴシック" pitchFamily="-111" charset="-128"/>
                <a:cs typeface="ＭＳ Ｐゴシック" pitchFamily="-111" charset="-128"/>
              </a:rPr>
              <a:t>Desired Results Implementation</a:t>
            </a:r>
          </a:p>
          <a:p>
            <a:pPr eaLnBrk="1" hangingPunct="1">
              <a:spcAft>
                <a:spcPct val="40000"/>
              </a:spcAft>
            </a:pPr>
            <a:r>
              <a:rPr lang="en-US" sz="2800" dirty="0">
                <a:ea typeface="ＭＳ Ｐゴシック" pitchFamily="-111" charset="-128"/>
                <a:cs typeface="ＭＳ Ｐゴシック" pitchFamily="-111" charset="-128"/>
              </a:rPr>
              <a:t>Desired Results as Part of a Continuous Cycle of Improvement</a:t>
            </a:r>
          </a:p>
          <a:p>
            <a:pPr eaLnBrk="1" hangingPunct="1">
              <a:spcAft>
                <a:spcPct val="40000"/>
              </a:spcAft>
            </a:pPr>
            <a:r>
              <a:rPr lang="en-US" sz="2800" dirty="0">
                <a:ea typeface="ＭＳ Ｐゴシック" pitchFamily="-111" charset="-128"/>
                <a:cs typeface="ＭＳ Ｐゴシック" pitchFamily="-111" charset="-128"/>
              </a:rPr>
              <a:t>Training Program Staff</a:t>
            </a:r>
          </a:p>
        </p:txBody>
      </p:sp>
      <p:sp>
        <p:nvSpPr>
          <p:cNvPr id="3" name="Slide Number Placeholder 2"/>
          <p:cNvSpPr>
            <a:spLocks noGrp="1"/>
          </p:cNvSpPr>
          <p:nvPr>
            <p:ph type="sldNum" sz="quarter" idx="10"/>
          </p:nvPr>
        </p:nvSpPr>
        <p:spPr/>
        <p:txBody>
          <a:bodyPr/>
          <a:lstStyle/>
          <a:p>
            <a:fld id="{6A1F9AFB-234C-5045-8AD8-038AC2FCD542}" type="slidenum">
              <a:rPr lang="en-US" smtClean="0"/>
              <a:pPr/>
              <a:t>6</a:t>
            </a:fld>
            <a:endParaRPr lang="en-US"/>
          </a:p>
        </p:txBody>
      </p:sp>
    </p:spTree>
    <p:extLst>
      <p:ext uri="{BB962C8B-B14F-4D97-AF65-F5344CB8AC3E}">
        <p14:creationId xmlns:p14="http://schemas.microsoft.com/office/powerpoint/2010/main" val="2531219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49140"/>
            <a:ext cx="7239000" cy="1143000"/>
          </a:xfrm>
        </p:spPr>
        <p:txBody>
          <a:bodyPr/>
          <a:lstStyle/>
          <a:p>
            <a:pPr algn="ctr"/>
            <a:r>
              <a:rPr lang="en-US" sz="4000" dirty="0"/>
              <a:t>Why a Fundamental View?</a:t>
            </a:r>
          </a:p>
        </p:txBody>
      </p:sp>
      <p:pic>
        <p:nvPicPr>
          <p:cNvPr id="13" name="Picture Placeholder 12" descr="song-fcch-ceco-s-121_28971563581_o.jp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370273" y="501831"/>
            <a:ext cx="4538410" cy="4032069"/>
          </a:xfrm>
          <a:prstGeom prst="rect">
            <a:avLst/>
          </a:prstGeom>
          <a:ln>
            <a:noFill/>
          </a:ln>
          <a:effectLst>
            <a:softEdge rad="112500"/>
          </a:effectLst>
        </p:spPr>
      </p:pic>
      <p:sp>
        <p:nvSpPr>
          <p:cNvPr id="5" name="Slide Number Placeholder 4"/>
          <p:cNvSpPr>
            <a:spLocks noGrp="1"/>
          </p:cNvSpPr>
          <p:nvPr>
            <p:ph type="sldNum" sz="quarter" idx="10"/>
          </p:nvPr>
        </p:nvSpPr>
        <p:spPr/>
        <p:txBody>
          <a:bodyPr/>
          <a:lstStyle/>
          <a:p>
            <a:fld id="{F288335B-4778-7E45-AE86-C88EA73ECC45}" type="slidenum">
              <a:rPr lang="en-US" smtClean="0"/>
              <a:pPr/>
              <a:t>60</a:t>
            </a:fld>
            <a:endParaRPr lang="en-US"/>
          </a:p>
        </p:txBody>
      </p:sp>
    </p:spTree>
    <p:extLst>
      <p:ext uri="{BB962C8B-B14F-4D97-AF65-F5344CB8AC3E}">
        <p14:creationId xmlns:p14="http://schemas.microsoft.com/office/powerpoint/2010/main" val="68856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104900" y="304800"/>
            <a:ext cx="7239000" cy="1143000"/>
          </a:xfrm>
        </p:spPr>
        <p:txBody>
          <a:bodyPr>
            <a:noAutofit/>
          </a:bodyPr>
          <a:lstStyle/>
          <a:p>
            <a:pPr eaLnBrk="1" hangingPunct="1"/>
            <a:r>
              <a:rPr lang="en-US" dirty="0"/>
              <a:t>Early Education and </a:t>
            </a:r>
            <a:r>
              <a:rPr lang="en-US" sz="4000" dirty="0"/>
              <a:t>Support</a:t>
            </a:r>
            <a:r>
              <a:rPr lang="en-US" dirty="0"/>
              <a:t> Division</a:t>
            </a:r>
          </a:p>
        </p:txBody>
      </p:sp>
      <p:sp>
        <p:nvSpPr>
          <p:cNvPr id="133123" name="Rectangle 3"/>
          <p:cNvSpPr>
            <a:spLocks noGrp="1" noChangeArrowheads="1"/>
          </p:cNvSpPr>
          <p:nvPr>
            <p:ph idx="1"/>
          </p:nvPr>
        </p:nvSpPr>
        <p:spPr/>
        <p:txBody>
          <a:bodyPr>
            <a:normAutofit/>
          </a:bodyPr>
          <a:lstStyle/>
          <a:p>
            <a:pPr marL="0" indent="0" algn="ctr">
              <a:spcAft>
                <a:spcPts val="1200"/>
              </a:spcAft>
              <a:buFontTx/>
              <a:buNone/>
            </a:pPr>
            <a:r>
              <a:rPr lang="en-US" sz="2800" dirty="0"/>
              <a:t>Management Bulletin (MB) 16-06 from the Early Education and Support Division (EESD) was released in May 2016 detailing the two  preschool views of the DRDP (2015).</a:t>
            </a:r>
          </a:p>
          <a:p>
            <a:pPr marL="0" indent="0" algn="ctr">
              <a:spcAft>
                <a:spcPts val="1200"/>
              </a:spcAft>
              <a:buFontTx/>
              <a:buNone/>
            </a:pPr>
            <a:r>
              <a:rPr lang="en-US" sz="2800" dirty="0"/>
              <a:t> </a:t>
            </a:r>
            <a:r>
              <a:rPr lang="en-US" sz="2800" dirty="0">
                <a:hlinkClick r:id="rId3"/>
              </a:rPr>
              <a:t>http://www.cde.ca.gov/sp/cd/ci/progspeclist.asp</a:t>
            </a:r>
            <a:endParaRPr lang="en-US" sz="2800" dirty="0"/>
          </a:p>
          <a:p>
            <a:pPr marL="0" indent="0">
              <a:spcAft>
                <a:spcPts val="1200"/>
              </a:spcAft>
              <a:buNone/>
            </a:pPr>
            <a:endParaRPr lang="en-US" dirty="0"/>
          </a:p>
          <a:p>
            <a:pPr marL="0" indent="0">
              <a:spcAft>
                <a:spcPts val="1200"/>
              </a:spcAft>
              <a:buFontTx/>
              <a:buNone/>
            </a:pPr>
            <a:endParaRPr lang="en-US" dirty="0"/>
          </a:p>
        </p:txBody>
      </p:sp>
    </p:spTree>
    <p:extLst>
      <p:ext uri="{BB962C8B-B14F-4D97-AF65-F5344CB8AC3E}">
        <p14:creationId xmlns:p14="http://schemas.microsoft.com/office/powerpoint/2010/main" val="528272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sz="quarter"/>
          </p:nvPr>
        </p:nvSpPr>
        <p:spPr>
          <a:xfrm>
            <a:off x="1051560" y="73660"/>
            <a:ext cx="7239000" cy="1143000"/>
          </a:xfrm>
        </p:spPr>
        <p:txBody>
          <a:bodyPr/>
          <a:lstStyle/>
          <a:p>
            <a:pPr eaLnBrk="1" hangingPunct="1"/>
            <a:r>
              <a:rPr lang="en-US" sz="4000" dirty="0">
                <a:ea typeface="ＭＳ Ｐゴシック" pitchFamily="-65" charset="-128"/>
              </a:rPr>
              <a:t>Compare and Contrast</a:t>
            </a:r>
          </a:p>
        </p:txBody>
      </p:sp>
      <p:pic>
        <p:nvPicPr>
          <p:cNvPr id="3078" name="Picture 6"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00400"/>
            <a:ext cx="928688" cy="1066800"/>
          </a:xfrm>
          <a:prstGeom prst="rect">
            <a:avLst/>
          </a:prstGeom>
          <a:noFill/>
          <a:ln w="9525">
            <a:noFill/>
            <a:miter lim="800000"/>
            <a:headEnd/>
            <a:tailEnd/>
          </a:ln>
        </p:spPr>
      </p:pic>
      <p:pic>
        <p:nvPicPr>
          <p:cNvPr id="3079" name="Picture 7" descr="Pictur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419600"/>
            <a:ext cx="1447800" cy="801688"/>
          </a:xfrm>
          <a:prstGeom prst="rect">
            <a:avLst/>
          </a:prstGeom>
          <a:noFill/>
          <a:ln w="9525">
            <a:noFill/>
            <a:miter lim="800000"/>
            <a:headEnd/>
            <a:tailEnd/>
          </a:ln>
        </p:spPr>
      </p:pic>
      <p:pic>
        <p:nvPicPr>
          <p:cNvPr id="3080" name="Picture 8"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486400"/>
            <a:ext cx="1114425" cy="1143000"/>
          </a:xfrm>
          <a:prstGeom prst="rect">
            <a:avLst/>
          </a:prstGeom>
          <a:noFill/>
          <a:ln w="9525">
            <a:noFill/>
            <a:miter lim="800000"/>
            <a:headEnd/>
            <a:tailEnd/>
          </a:ln>
        </p:spPr>
      </p:pic>
      <p:sp>
        <p:nvSpPr>
          <p:cNvPr id="3081" name="TextBox 9"/>
          <p:cNvSpPr txBox="1">
            <a:spLocks noChangeArrowheads="1"/>
          </p:cNvSpPr>
          <p:nvPr/>
        </p:nvSpPr>
        <p:spPr bwMode="auto">
          <a:xfrm>
            <a:off x="7013575" y="1270000"/>
            <a:ext cx="184150"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5" name="Content Placeholder 4"/>
          <p:cNvPicPr>
            <a:picLocks noGrp="1" noChangeAspect="1"/>
          </p:cNvPicPr>
          <p:nvPr>
            <p:ph sz="quarter" idx="1"/>
          </p:nvPr>
        </p:nvPicPr>
        <p:blipFill rotWithShape="1">
          <a:blip r:embed="rId6">
            <a:extLst>
              <a:ext uri="{28A0092B-C50C-407E-A947-70E740481C1C}">
                <a14:useLocalDpi xmlns:a14="http://schemas.microsoft.com/office/drawing/2010/main" val="0"/>
              </a:ext>
            </a:extLst>
          </a:blip>
          <a:srcRect/>
          <a:stretch/>
        </p:blipFill>
        <p:spPr>
          <a:xfrm>
            <a:off x="838200" y="1066800"/>
            <a:ext cx="3099452" cy="2191609"/>
          </a:xfrm>
          <a:prstGeom prst="rect">
            <a:avLst/>
          </a:prstGeom>
          <a:ln w="38100" cap="sq">
            <a:solidFill>
              <a:srgbClr val="EE55F1"/>
            </a:solidFill>
            <a:prstDash val="solid"/>
            <a:miter lim="800000"/>
          </a:ln>
          <a:effectLst>
            <a:outerShdw blurRad="50800" dist="38100" dir="2700000" algn="tl" rotWithShape="0">
              <a:srgbClr val="000000">
                <a:alpha val="43000"/>
              </a:srgbClr>
            </a:outerShdw>
          </a:effectLst>
        </p:spPr>
      </p:pic>
      <p:pic>
        <p:nvPicPr>
          <p:cNvPr id="7" name="Content Placeholder 6" descr="Screen Shot 2015-09-18 at 8.51.42 AM.png"/>
          <p:cNvPicPr>
            <a:picLocks noGrp="1" noChangeAspect="1"/>
          </p:cNvPicPr>
          <p:nvPr>
            <p:ph sz="quarter" idx="4"/>
          </p:nvPr>
        </p:nvPicPr>
        <p:blipFill rotWithShape="1">
          <a:blip r:embed="rId7">
            <a:extLst>
              <a:ext uri="{28A0092B-C50C-407E-A947-70E740481C1C}">
                <a14:useLocalDpi xmlns:a14="http://schemas.microsoft.com/office/drawing/2010/main" val="0"/>
              </a:ext>
            </a:extLst>
          </a:blip>
          <a:srcRect/>
          <a:stretch/>
        </p:blipFill>
        <p:spPr>
          <a:xfrm>
            <a:off x="3352800" y="1905000"/>
            <a:ext cx="3200149" cy="2304288"/>
          </a:xfrm>
          <a:prstGeom prst="rect">
            <a:avLst/>
          </a:prstGeom>
          <a:ln w="38100" cap="sq">
            <a:solidFill>
              <a:srgbClr val="EE55F1"/>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sz="quarter" idx="2"/>
          </p:nvPr>
        </p:nvPicPr>
        <p:blipFill rotWithShape="1">
          <a:blip r:embed="rId8">
            <a:extLst>
              <a:ext uri="{28A0092B-C50C-407E-A947-70E740481C1C}">
                <a14:useLocalDpi xmlns:a14="http://schemas.microsoft.com/office/drawing/2010/main" val="0"/>
              </a:ext>
            </a:extLst>
          </a:blip>
          <a:srcRect/>
          <a:stretch/>
        </p:blipFill>
        <p:spPr>
          <a:xfrm>
            <a:off x="5791200" y="3200400"/>
            <a:ext cx="3055413" cy="2207424"/>
          </a:xfrm>
          <a:prstGeom prst="rect">
            <a:avLst/>
          </a:prstGeom>
          <a:ln w="38100" cap="sq">
            <a:solidFill>
              <a:srgbClr val="EE55F1"/>
            </a:solidFill>
            <a:prstDash val="solid"/>
            <a:miter lim="800000"/>
          </a:ln>
          <a:effectLst>
            <a:outerShdw blurRad="50800" dist="38100" dir="2700000" algn="tl" rotWithShape="0">
              <a:srgbClr val="000000">
                <a:alpha val="43000"/>
              </a:srgbClr>
            </a:outerShdw>
          </a:effectLst>
        </p:spPr>
      </p:pic>
      <p:sp>
        <p:nvSpPr>
          <p:cNvPr id="11" name="Diamond 10"/>
          <p:cNvSpPr/>
          <p:nvPr/>
        </p:nvSpPr>
        <p:spPr bwMode="auto">
          <a:xfrm>
            <a:off x="6553200" y="68580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127-134</a:t>
            </a:r>
            <a:endParaRPr kumimoji="0" lang="en-US" sz="1600" b="0" i="0" u="none" strike="noStrike" cap="none" normalizeH="0" baseline="0" dirty="0">
              <a:ln>
                <a:noFill/>
              </a:ln>
              <a:solidFill>
                <a:schemeClr val="tx1"/>
              </a:solidFill>
              <a:effectLst/>
              <a:latin typeface="Arial" pitchFamily="-109" charset="0"/>
            </a:endParaRPr>
          </a:p>
        </p:txBody>
      </p:sp>
      <p:sp>
        <p:nvSpPr>
          <p:cNvPr id="2" name="Slide Number Placeholder 1"/>
          <p:cNvSpPr>
            <a:spLocks noGrp="1"/>
          </p:cNvSpPr>
          <p:nvPr>
            <p:ph type="sldNum" sz="quarter" idx="10"/>
          </p:nvPr>
        </p:nvSpPr>
        <p:spPr/>
        <p:txBody>
          <a:bodyPr/>
          <a:lstStyle/>
          <a:p>
            <a:fld id="{3D055D4D-B399-B04D-A92C-54377BD68B6D}" type="slidenum">
              <a:rPr lang="en-US" smtClean="0"/>
              <a:pPr/>
              <a:t>62</a:t>
            </a:fld>
            <a:endParaRPr lang="en-US"/>
          </a:p>
        </p:txBody>
      </p:sp>
    </p:spTree>
    <p:extLst>
      <p:ext uri="{BB962C8B-B14F-4D97-AF65-F5344CB8AC3E}">
        <p14:creationId xmlns:p14="http://schemas.microsoft.com/office/powerpoint/2010/main" val="12184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descr="Screen Shot 2015-09-18 at 8.51.49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b="-8422"/>
          <a:stretch/>
        </p:blipFill>
        <p:spPr>
          <a:xfrm>
            <a:off x="914400" y="822960"/>
            <a:ext cx="7924800" cy="6267941"/>
          </a:xfrm>
        </p:spPr>
      </p:pic>
      <p:sp>
        <p:nvSpPr>
          <p:cNvPr id="4099" name="Rectangle 1026"/>
          <p:cNvSpPr>
            <a:spLocks noGrp="1" noChangeArrowheads="1"/>
          </p:cNvSpPr>
          <p:nvPr>
            <p:ph type="title"/>
          </p:nvPr>
        </p:nvSpPr>
        <p:spPr>
          <a:xfrm>
            <a:off x="685800" y="1337"/>
            <a:ext cx="7772400" cy="914400"/>
          </a:xfrm>
        </p:spPr>
        <p:txBody>
          <a:bodyPr/>
          <a:lstStyle/>
          <a:p>
            <a:pPr eaLnBrk="1" hangingPunct="1"/>
            <a:r>
              <a:rPr lang="en-US" sz="4000" dirty="0">
                <a:ea typeface="ＭＳ Ｐゴシック" pitchFamily="-65" charset="-128"/>
              </a:rPr>
              <a:t>Navigation Map </a:t>
            </a:r>
          </a:p>
        </p:txBody>
      </p:sp>
      <p:sp>
        <p:nvSpPr>
          <p:cNvPr id="51206" name="AutoShape 1030" descr="Rectangular Callout: Developmental Domain"/>
          <p:cNvSpPr>
            <a:spLocks noChangeArrowheads="1"/>
          </p:cNvSpPr>
          <p:nvPr/>
        </p:nvSpPr>
        <p:spPr bwMode="auto">
          <a:xfrm>
            <a:off x="6324600" y="381000"/>
            <a:ext cx="2286000" cy="533400"/>
          </a:xfrm>
          <a:prstGeom prst="wedgeRectCallout">
            <a:avLst>
              <a:gd name="adj1" fmla="val -162659"/>
              <a:gd name="adj2" fmla="val 74116"/>
            </a:avLst>
          </a:prstGeom>
          <a:solidFill>
            <a:srgbClr val="FF0000"/>
          </a:solidFill>
          <a:ln w="19050">
            <a:solidFill>
              <a:schemeClr val="tx1"/>
            </a:solidFill>
            <a:miter lim="800000"/>
            <a:headEnd/>
            <a:tailEnd/>
          </a:ln>
        </p:spPr>
        <p:txBody>
          <a:bodyPr anchor="ctr" anchorCtr="1">
            <a:prstTxWarp prst="textNoShape">
              <a:avLst/>
            </a:prstTxWarp>
          </a:bodyPr>
          <a:lstStyle/>
          <a:p>
            <a:r>
              <a:rPr lang="en-US" sz="2000" b="1" dirty="0"/>
              <a:t>Developmental Domain</a:t>
            </a:r>
          </a:p>
        </p:txBody>
      </p:sp>
      <p:sp>
        <p:nvSpPr>
          <p:cNvPr id="51207" name="AutoShape 1031" descr="Rectangular Callout: Measure"/>
          <p:cNvSpPr>
            <a:spLocks noChangeArrowheads="1"/>
          </p:cNvSpPr>
          <p:nvPr/>
        </p:nvSpPr>
        <p:spPr bwMode="auto">
          <a:xfrm>
            <a:off x="533400" y="533400"/>
            <a:ext cx="1752600" cy="381000"/>
          </a:xfrm>
          <a:prstGeom prst="wedgeRectCallout">
            <a:avLst>
              <a:gd name="adj1" fmla="val -2264"/>
              <a:gd name="adj2" fmla="val 105417"/>
            </a:avLst>
          </a:prstGeom>
          <a:solidFill>
            <a:srgbClr val="FFFF00"/>
          </a:solidFill>
          <a:ln w="9525">
            <a:solidFill>
              <a:schemeClr val="tx1"/>
            </a:solidFill>
            <a:miter lim="800000"/>
            <a:headEnd/>
            <a:tailEnd/>
          </a:ln>
        </p:spPr>
        <p:txBody>
          <a:bodyPr anchor="ctr" anchorCtr="1">
            <a:prstTxWarp prst="textNoShape">
              <a:avLst/>
            </a:prstTxWarp>
          </a:bodyPr>
          <a:lstStyle/>
          <a:p>
            <a:r>
              <a:rPr lang="en-US" sz="2200" b="1" dirty="0"/>
              <a:t>Measure</a:t>
            </a:r>
          </a:p>
        </p:txBody>
      </p:sp>
      <p:sp>
        <p:nvSpPr>
          <p:cNvPr id="51208" name="AutoShape 1032" descr="Rectangular Callout: Developmental Level"/>
          <p:cNvSpPr>
            <a:spLocks noChangeArrowheads="1"/>
          </p:cNvSpPr>
          <p:nvPr/>
        </p:nvSpPr>
        <p:spPr bwMode="auto">
          <a:xfrm>
            <a:off x="3352800" y="4191000"/>
            <a:ext cx="2362200" cy="685800"/>
          </a:xfrm>
          <a:prstGeom prst="wedgeRectCallout">
            <a:avLst>
              <a:gd name="adj1" fmla="val -51847"/>
              <a:gd name="adj2" fmla="val -321458"/>
            </a:avLst>
          </a:prstGeom>
          <a:solidFill>
            <a:srgbClr val="00CC99"/>
          </a:solidFill>
          <a:ln w="9525">
            <a:solidFill>
              <a:schemeClr val="tx1"/>
            </a:solidFill>
            <a:miter lim="800000"/>
            <a:headEnd/>
            <a:tailEnd/>
          </a:ln>
        </p:spPr>
        <p:txBody>
          <a:bodyPr>
            <a:prstTxWarp prst="textNoShape">
              <a:avLst/>
            </a:prstTxWarp>
          </a:bodyPr>
          <a:lstStyle/>
          <a:p>
            <a:r>
              <a:rPr lang="en-US" sz="2200" b="1" dirty="0"/>
              <a:t>Developmental Level</a:t>
            </a:r>
          </a:p>
        </p:txBody>
      </p:sp>
      <p:sp>
        <p:nvSpPr>
          <p:cNvPr id="51209" name="AutoShape 1033" descr="Rectangular Callout: Descriptor"/>
          <p:cNvSpPr>
            <a:spLocks noChangeArrowheads="1"/>
          </p:cNvSpPr>
          <p:nvPr/>
        </p:nvSpPr>
        <p:spPr bwMode="auto">
          <a:xfrm>
            <a:off x="7010400" y="2819400"/>
            <a:ext cx="1676400" cy="457200"/>
          </a:xfrm>
          <a:prstGeom prst="wedgeRectCallout">
            <a:avLst>
              <a:gd name="adj1" fmla="val -99403"/>
              <a:gd name="adj2" fmla="val -74644"/>
            </a:avLst>
          </a:prstGeom>
          <a:solidFill>
            <a:srgbClr val="3366FF"/>
          </a:solidFill>
          <a:ln w="9525">
            <a:solidFill>
              <a:schemeClr val="tx1"/>
            </a:solidFill>
            <a:miter lim="800000"/>
            <a:headEnd/>
            <a:tailEnd/>
          </a:ln>
        </p:spPr>
        <p:txBody>
          <a:bodyPr>
            <a:prstTxWarp prst="textNoShape">
              <a:avLst/>
            </a:prstTxWarp>
          </a:bodyPr>
          <a:lstStyle/>
          <a:p>
            <a:r>
              <a:rPr lang="en-US" sz="2200" b="1"/>
              <a:t>Descriptor</a:t>
            </a:r>
          </a:p>
        </p:txBody>
      </p:sp>
      <p:sp>
        <p:nvSpPr>
          <p:cNvPr id="51210" name="AutoShape 1034"/>
          <p:cNvSpPr>
            <a:spLocks noChangeArrowheads="1"/>
          </p:cNvSpPr>
          <p:nvPr/>
        </p:nvSpPr>
        <p:spPr bwMode="auto">
          <a:xfrm flipV="1">
            <a:off x="7467600" y="4876800"/>
            <a:ext cx="1524000" cy="457200"/>
          </a:xfrm>
          <a:prstGeom prst="wedgeRectCallout">
            <a:avLst>
              <a:gd name="adj1" fmla="val -107171"/>
              <a:gd name="adj2" fmla="val 192926"/>
            </a:avLst>
          </a:prstGeom>
          <a:solidFill>
            <a:srgbClr val="CC00CC"/>
          </a:solidFill>
          <a:ln w="9525">
            <a:solidFill>
              <a:schemeClr val="tx1"/>
            </a:solidFill>
            <a:miter lim="800000"/>
            <a:headEnd/>
            <a:tailEnd/>
          </a:ln>
        </p:spPr>
        <p:txBody>
          <a:bodyPr rot="10800000">
            <a:prstTxWarp prst="textNoShape">
              <a:avLst/>
            </a:prstTxWarp>
          </a:bodyPr>
          <a:lstStyle/>
          <a:p>
            <a:r>
              <a:rPr lang="en-US" sz="2200" b="1" dirty="0"/>
              <a:t>Example</a:t>
            </a:r>
          </a:p>
        </p:txBody>
      </p:sp>
      <p:sp>
        <p:nvSpPr>
          <p:cNvPr id="51212" name="AutoShape 1036" descr="Rectangular Callout: Definition"/>
          <p:cNvSpPr>
            <a:spLocks noChangeArrowheads="1"/>
          </p:cNvSpPr>
          <p:nvPr/>
        </p:nvSpPr>
        <p:spPr bwMode="auto">
          <a:xfrm>
            <a:off x="6248400" y="1219200"/>
            <a:ext cx="1752600" cy="381000"/>
          </a:xfrm>
          <a:prstGeom prst="wedgeRectCallout">
            <a:avLst>
              <a:gd name="adj1" fmla="val -184890"/>
              <a:gd name="adj2" fmla="val -40423"/>
            </a:avLst>
          </a:prstGeom>
          <a:solidFill>
            <a:srgbClr val="FF9900"/>
          </a:solidFill>
          <a:ln w="9525">
            <a:solidFill>
              <a:schemeClr val="tx1"/>
            </a:solidFill>
            <a:miter lim="800000"/>
            <a:headEnd/>
            <a:tailEnd/>
          </a:ln>
        </p:spPr>
        <p:txBody>
          <a:bodyPr anchor="ctr" anchorCtr="1">
            <a:prstTxWarp prst="textNoShape">
              <a:avLst/>
            </a:prstTxWarp>
          </a:bodyPr>
          <a:lstStyle/>
          <a:p>
            <a:r>
              <a:rPr lang="en-US" sz="2200" b="1" dirty="0"/>
              <a:t>Definition</a:t>
            </a:r>
          </a:p>
        </p:txBody>
      </p:sp>
      <p:sp>
        <p:nvSpPr>
          <p:cNvPr id="2" name="Slide Number Placeholder 1"/>
          <p:cNvSpPr>
            <a:spLocks noGrp="1"/>
          </p:cNvSpPr>
          <p:nvPr>
            <p:ph type="sldNum" sz="quarter" idx="10"/>
          </p:nvPr>
        </p:nvSpPr>
        <p:spPr/>
        <p:txBody>
          <a:bodyPr/>
          <a:lstStyle/>
          <a:p>
            <a:fld id="{6A1F9AFB-234C-5045-8AD8-038AC2FCD542}" type="slidenum">
              <a:rPr lang="en-US" smtClean="0"/>
              <a:pPr/>
              <a:t>63</a:t>
            </a:fld>
            <a:endParaRPr lang="en-US"/>
          </a:p>
        </p:txBody>
      </p:sp>
    </p:spTree>
    <p:extLst>
      <p:ext uri="{BB962C8B-B14F-4D97-AF65-F5344CB8AC3E}">
        <p14:creationId xmlns:p14="http://schemas.microsoft.com/office/powerpoint/2010/main" val="202129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additive="base">
                                        <p:cTn id="7" dur="500" fill="hold"/>
                                        <p:tgtEl>
                                          <p:spTgt spid="51206"/>
                                        </p:tgtEl>
                                        <p:attrNameLst>
                                          <p:attrName>ppt_x</p:attrName>
                                        </p:attrNameLst>
                                      </p:cBhvr>
                                      <p:tavLst>
                                        <p:tav tm="0">
                                          <p:val>
                                            <p:strVal val="0-#ppt_w/2"/>
                                          </p:val>
                                        </p:tav>
                                        <p:tav tm="100000">
                                          <p:val>
                                            <p:strVal val="#ppt_x"/>
                                          </p:val>
                                        </p:tav>
                                      </p:tavLst>
                                    </p:anim>
                                    <p:anim calcmode="lin" valueType="num">
                                      <p:cBhvr additive="base">
                                        <p:cTn id="8"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7"/>
                                        </p:tgtEl>
                                        <p:attrNameLst>
                                          <p:attrName>style.visibility</p:attrName>
                                        </p:attrNameLst>
                                      </p:cBhvr>
                                      <p:to>
                                        <p:strVal val="visible"/>
                                      </p:to>
                                    </p:set>
                                    <p:anim calcmode="lin" valueType="num">
                                      <p:cBhvr additive="base">
                                        <p:cTn id="13" dur="500" fill="hold"/>
                                        <p:tgtEl>
                                          <p:spTgt spid="51207"/>
                                        </p:tgtEl>
                                        <p:attrNameLst>
                                          <p:attrName>ppt_x</p:attrName>
                                        </p:attrNameLst>
                                      </p:cBhvr>
                                      <p:tavLst>
                                        <p:tav tm="0">
                                          <p:val>
                                            <p:strVal val="0-#ppt_w/2"/>
                                          </p:val>
                                        </p:tav>
                                        <p:tav tm="100000">
                                          <p:val>
                                            <p:strVal val="#ppt_x"/>
                                          </p:val>
                                        </p:tav>
                                      </p:tavLst>
                                    </p:anim>
                                    <p:anim calcmode="lin" valueType="num">
                                      <p:cBhvr additive="base">
                                        <p:cTn id="14"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12"/>
                                        </p:tgtEl>
                                        <p:attrNameLst>
                                          <p:attrName>style.visibility</p:attrName>
                                        </p:attrNameLst>
                                      </p:cBhvr>
                                      <p:to>
                                        <p:strVal val="visible"/>
                                      </p:to>
                                    </p:set>
                                    <p:anim calcmode="lin" valueType="num">
                                      <p:cBhvr additive="base">
                                        <p:cTn id="19" dur="500" fill="hold"/>
                                        <p:tgtEl>
                                          <p:spTgt spid="51212"/>
                                        </p:tgtEl>
                                        <p:attrNameLst>
                                          <p:attrName>ppt_x</p:attrName>
                                        </p:attrNameLst>
                                      </p:cBhvr>
                                      <p:tavLst>
                                        <p:tav tm="0">
                                          <p:val>
                                            <p:strVal val="0-#ppt_w/2"/>
                                          </p:val>
                                        </p:tav>
                                        <p:tav tm="100000">
                                          <p:val>
                                            <p:strVal val="#ppt_x"/>
                                          </p:val>
                                        </p:tav>
                                      </p:tavLst>
                                    </p:anim>
                                    <p:anim calcmode="lin" valueType="num">
                                      <p:cBhvr additive="base">
                                        <p:cTn id="20" dur="500" fill="hold"/>
                                        <p:tgtEl>
                                          <p:spTgt spid="512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p:cTn id="25" dur="1000" fill="hold"/>
                                        <p:tgtEl>
                                          <p:spTgt spid="51208"/>
                                        </p:tgtEl>
                                        <p:attrNameLst>
                                          <p:attrName>ppt_w</p:attrName>
                                        </p:attrNameLst>
                                      </p:cBhvr>
                                      <p:tavLst>
                                        <p:tav tm="0">
                                          <p:val>
                                            <p:fltVal val="0"/>
                                          </p:val>
                                        </p:tav>
                                        <p:tav tm="100000">
                                          <p:val>
                                            <p:strVal val="#ppt_w"/>
                                          </p:val>
                                        </p:tav>
                                      </p:tavLst>
                                    </p:anim>
                                    <p:anim calcmode="lin" valueType="num">
                                      <p:cBhvr>
                                        <p:cTn id="26" dur="1000" fill="hold"/>
                                        <p:tgtEl>
                                          <p:spTgt spid="51208"/>
                                        </p:tgtEl>
                                        <p:attrNameLst>
                                          <p:attrName>ppt_h</p:attrName>
                                        </p:attrNameLst>
                                      </p:cBhvr>
                                      <p:tavLst>
                                        <p:tav tm="0">
                                          <p:val>
                                            <p:fltVal val="0"/>
                                          </p:val>
                                        </p:tav>
                                        <p:tav tm="100000">
                                          <p:val>
                                            <p:strVal val="#ppt_h"/>
                                          </p:val>
                                        </p:tav>
                                      </p:tavLst>
                                    </p:anim>
                                    <p:anim calcmode="lin" valueType="num">
                                      <p:cBhvr>
                                        <p:cTn id="27"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1209"/>
                                        </p:tgtEl>
                                        <p:attrNameLst>
                                          <p:attrName>style.visibility</p:attrName>
                                        </p:attrNameLst>
                                      </p:cBhvr>
                                      <p:to>
                                        <p:strVal val="visible"/>
                                      </p:to>
                                    </p:set>
                                    <p:anim calcmode="lin" valueType="num">
                                      <p:cBhvr additive="base">
                                        <p:cTn id="33" dur="500" fill="hold"/>
                                        <p:tgtEl>
                                          <p:spTgt spid="51209"/>
                                        </p:tgtEl>
                                        <p:attrNameLst>
                                          <p:attrName>ppt_x</p:attrName>
                                        </p:attrNameLst>
                                      </p:cBhvr>
                                      <p:tavLst>
                                        <p:tav tm="0">
                                          <p:val>
                                            <p:strVal val="0-#ppt_w/2"/>
                                          </p:val>
                                        </p:tav>
                                        <p:tav tm="100000">
                                          <p:val>
                                            <p:strVal val="#ppt_x"/>
                                          </p:val>
                                        </p:tav>
                                      </p:tavLst>
                                    </p:anim>
                                    <p:anim calcmode="lin" valueType="num">
                                      <p:cBhvr additive="base">
                                        <p:cTn id="34" dur="500" fill="hold"/>
                                        <p:tgtEl>
                                          <p:spTgt spid="5120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1210"/>
                                        </p:tgtEl>
                                        <p:attrNameLst>
                                          <p:attrName>style.visibility</p:attrName>
                                        </p:attrNameLst>
                                      </p:cBhvr>
                                      <p:to>
                                        <p:strVal val="visible"/>
                                      </p:to>
                                    </p:set>
                                    <p:anim calcmode="lin" valueType="num">
                                      <p:cBhvr additive="base">
                                        <p:cTn id="39" dur="500" fill="hold"/>
                                        <p:tgtEl>
                                          <p:spTgt spid="51210"/>
                                        </p:tgtEl>
                                        <p:attrNameLst>
                                          <p:attrName>ppt_x</p:attrName>
                                        </p:attrNameLst>
                                      </p:cBhvr>
                                      <p:tavLst>
                                        <p:tav tm="0">
                                          <p:val>
                                            <p:strVal val="0-#ppt_w/2"/>
                                          </p:val>
                                        </p:tav>
                                        <p:tav tm="100000">
                                          <p:val>
                                            <p:strVal val="#ppt_x"/>
                                          </p:val>
                                        </p:tav>
                                      </p:tavLst>
                                    </p:anim>
                                    <p:anim calcmode="lin" valueType="num">
                                      <p:cBhvr additive="base">
                                        <p:cTn id="40" dur="500" fill="hold"/>
                                        <p:tgtEl>
                                          <p:spTgt spid="51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autoUpdateAnimBg="0"/>
      <p:bldP spid="51207" grpId="0" animBg="1" autoUpdateAnimBg="0"/>
      <p:bldP spid="51208" grpId="0" animBg="1" autoUpdateAnimBg="0"/>
      <p:bldP spid="51209" grpId="0" animBg="1" autoUpdateAnimBg="0"/>
      <p:bldP spid="51210" grpId="0" animBg="1" autoUpdateAnimBg="0"/>
      <p:bldP spid="51212"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z="4000" dirty="0">
                <a:ea typeface="ＭＳ Ｐゴシック" pitchFamily="-65" charset="-128"/>
              </a:rPr>
              <a:t>Remember, the examples listed…</a:t>
            </a:r>
          </a:p>
        </p:txBody>
      </p:sp>
      <p:sp>
        <p:nvSpPr>
          <p:cNvPr id="1179651" name="Rectangle 3"/>
          <p:cNvSpPr>
            <a:spLocks noGrp="1" noChangeArrowheads="1"/>
          </p:cNvSpPr>
          <p:nvPr>
            <p:ph idx="1"/>
          </p:nvPr>
        </p:nvSpPr>
        <p:spPr>
          <a:xfrm>
            <a:off x="838200" y="2362200"/>
            <a:ext cx="7772400" cy="2206238"/>
          </a:xfrm>
          <a:solidFill>
            <a:srgbClr val="FFFFFF"/>
          </a:solidFill>
          <a:ln>
            <a:solidFill>
              <a:srgbClr val="FF0000"/>
            </a:solidFill>
          </a:ln>
          <a:effectLst>
            <a:outerShdw dist="107763" dir="8100000" algn="ctr" rotWithShape="0">
              <a:srgbClr val="FFFFFF">
                <a:alpha val="50000"/>
              </a:srgbClr>
            </a:outerShdw>
          </a:effectLst>
        </p:spPr>
        <p:txBody>
          <a:bodyPr/>
          <a:lstStyle/>
          <a:p>
            <a:pPr marL="0" indent="0" algn="ctr" eaLnBrk="1" hangingPunct="1">
              <a:lnSpc>
                <a:spcPct val="90000"/>
              </a:lnSpc>
              <a:buFontTx/>
              <a:buNone/>
              <a:defRPr/>
            </a:pPr>
            <a:endParaRPr lang="en-US" dirty="0">
              <a:ea typeface="MS PGothic" pitchFamily="34" charset="-128"/>
              <a:cs typeface="MS PGothic" pitchFamily="34" charset="-128"/>
            </a:endParaRPr>
          </a:p>
          <a:p>
            <a:pPr marL="0" indent="0" algn="ctr" eaLnBrk="1" hangingPunct="1">
              <a:lnSpc>
                <a:spcPct val="90000"/>
              </a:lnSpc>
              <a:buFontTx/>
              <a:buNone/>
              <a:defRPr/>
            </a:pPr>
            <a:r>
              <a:rPr lang="en-US" dirty="0">
                <a:ea typeface="MS PGothic" pitchFamily="34" charset="-128"/>
                <a:cs typeface="MS PGothic" pitchFamily="34" charset="-128"/>
              </a:rPr>
              <a:t>are only a few ways a child might demonstrate a particular developmental level.</a:t>
            </a:r>
          </a:p>
        </p:txBody>
      </p:sp>
      <p:pic>
        <p:nvPicPr>
          <p:cNvPr id="2" name="Picture 1" descr="rememb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120" y="650310"/>
            <a:ext cx="1233321" cy="1222762"/>
          </a:xfrm>
          <a:prstGeom prst="rect">
            <a:avLst/>
          </a:prstGeom>
        </p:spPr>
      </p:pic>
      <p:sp>
        <p:nvSpPr>
          <p:cNvPr id="6" name="Diamond 5"/>
          <p:cNvSpPr/>
          <p:nvPr/>
        </p:nvSpPr>
        <p:spPr bwMode="auto">
          <a:xfrm>
            <a:off x="6781800" y="403860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135-138</a:t>
            </a:r>
            <a:endParaRPr kumimoji="0" lang="en-US" sz="1600" b="0" i="0" u="none" strike="noStrike" cap="none" normalizeH="0" baseline="0" dirty="0">
              <a:ln>
                <a:noFill/>
              </a:ln>
              <a:solidFill>
                <a:schemeClr val="tx1"/>
              </a:solidFill>
              <a:effectLst/>
              <a:latin typeface="Arial" pitchFamily="-109" charset="0"/>
            </a:endParaRPr>
          </a:p>
        </p:txBody>
      </p:sp>
      <p:sp>
        <p:nvSpPr>
          <p:cNvPr id="3" name="Slide Number Placeholder 2"/>
          <p:cNvSpPr>
            <a:spLocks noGrp="1"/>
          </p:cNvSpPr>
          <p:nvPr>
            <p:ph type="sldNum" sz="quarter" idx="10"/>
          </p:nvPr>
        </p:nvSpPr>
        <p:spPr/>
        <p:txBody>
          <a:bodyPr/>
          <a:lstStyle/>
          <a:p>
            <a:fld id="{6A1F9AFB-234C-5045-8AD8-038AC2FCD542}" type="slidenum">
              <a:rPr lang="en-US" smtClean="0"/>
              <a:pPr/>
              <a:t>64</a:t>
            </a:fld>
            <a:endParaRPr lang="en-US"/>
          </a:p>
        </p:txBody>
      </p:sp>
    </p:spTree>
    <p:extLst>
      <p:ext uri="{BB962C8B-B14F-4D97-AF65-F5344CB8AC3E}">
        <p14:creationId xmlns:p14="http://schemas.microsoft.com/office/powerpoint/2010/main" val="15570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619449" y="1295400"/>
            <a:ext cx="6346626" cy="4800600"/>
          </a:xfrm>
          <a:prstGeom prst="rect">
            <a:avLst/>
          </a:prstGeom>
        </p:spPr>
      </p:pic>
      <p:sp>
        <p:nvSpPr>
          <p:cNvPr id="5123" name="Rectangle 1026"/>
          <p:cNvSpPr>
            <a:spLocks noGrp="1" noChangeArrowheads="1"/>
          </p:cNvSpPr>
          <p:nvPr>
            <p:ph type="title"/>
          </p:nvPr>
        </p:nvSpPr>
        <p:spPr/>
        <p:txBody>
          <a:bodyPr/>
          <a:lstStyle/>
          <a:p>
            <a:pPr eaLnBrk="1" hangingPunct="1"/>
            <a:r>
              <a:rPr lang="en-US" sz="4000" dirty="0">
                <a:ea typeface="ＭＳ Ｐゴシック" pitchFamily="-65" charset="-128"/>
              </a:rPr>
              <a:t>DRDP at a Glance </a:t>
            </a:r>
            <a:endParaRPr lang="en-US" dirty="0">
              <a:ea typeface="ＭＳ Ｐゴシック" pitchFamily="-65" charset="-128"/>
            </a:endParaRPr>
          </a:p>
        </p:txBody>
      </p:sp>
      <p:sp>
        <p:nvSpPr>
          <p:cNvPr id="5124" name="TextBox 3"/>
          <p:cNvSpPr txBox="1">
            <a:spLocks noChangeArrowheads="1"/>
          </p:cNvSpPr>
          <p:nvPr/>
        </p:nvSpPr>
        <p:spPr bwMode="auto">
          <a:xfrm>
            <a:off x="7966075" y="1684338"/>
            <a:ext cx="184150"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6" name="Diamond 5"/>
          <p:cNvSpPr/>
          <p:nvPr/>
        </p:nvSpPr>
        <p:spPr bwMode="auto">
          <a:xfrm>
            <a:off x="7234324" y="457200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139</a:t>
            </a:r>
            <a:endParaRPr kumimoji="0" lang="en-US" sz="1600" b="0" i="0" u="none" strike="noStrike" cap="none" normalizeH="0" baseline="0" dirty="0">
              <a:ln>
                <a:noFill/>
              </a:ln>
              <a:solidFill>
                <a:schemeClr val="tx1"/>
              </a:solidFill>
              <a:effectLst/>
              <a:latin typeface="Arial" pitchFamily="-109" charset="0"/>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65</a:t>
            </a:fld>
            <a:endParaRPr lang="en-US"/>
          </a:p>
        </p:txBody>
      </p:sp>
    </p:spTree>
    <p:extLst>
      <p:ext uri="{BB962C8B-B14F-4D97-AF65-F5344CB8AC3E}">
        <p14:creationId xmlns:p14="http://schemas.microsoft.com/office/powerpoint/2010/main" val="14387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3810000" y="1219200"/>
            <a:ext cx="38862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lvl="4" eaLnBrk="1" hangingPunct="1">
              <a:spcBef>
                <a:spcPct val="50000"/>
              </a:spcBef>
            </a:pPr>
            <a:r>
              <a:rPr lang="en-US" sz="4400">
                <a:solidFill>
                  <a:srgbClr val="FFCC33"/>
                </a:solidFill>
              </a:rPr>
              <a:t>Definitions</a:t>
            </a:r>
          </a:p>
        </p:txBody>
      </p:sp>
      <p:sp>
        <p:nvSpPr>
          <p:cNvPr id="435203" name="Rectangle 3"/>
          <p:cNvSpPr>
            <a:spLocks noChangeArrowheads="1"/>
          </p:cNvSpPr>
          <p:nvPr/>
        </p:nvSpPr>
        <p:spPr bwMode="auto">
          <a:xfrm>
            <a:off x="2819400" y="2286000"/>
            <a:ext cx="60960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lvl="4" indent="-4763" eaLnBrk="1" hangingPunct="1">
              <a:spcBef>
                <a:spcPct val="50000"/>
              </a:spcBef>
            </a:pPr>
            <a:r>
              <a:rPr lang="en-US" sz="4400">
                <a:solidFill>
                  <a:srgbClr val="FFCC33"/>
                </a:solidFill>
              </a:rPr>
              <a:t>Developmental levels</a:t>
            </a:r>
            <a:r>
              <a:rPr lang="en-US" sz="3200">
                <a:solidFill>
                  <a:srgbClr val="FFCC33"/>
                </a:solidFill>
              </a:rPr>
              <a:t> </a:t>
            </a:r>
            <a:endParaRPr lang="en-US" sz="2800">
              <a:solidFill>
                <a:srgbClr val="FFCC33"/>
              </a:solidFill>
            </a:endParaRPr>
          </a:p>
        </p:txBody>
      </p:sp>
      <p:sp>
        <p:nvSpPr>
          <p:cNvPr id="435204" name="Rectangle 4"/>
          <p:cNvSpPr>
            <a:spLocks noChangeArrowheads="1"/>
          </p:cNvSpPr>
          <p:nvPr/>
        </p:nvSpPr>
        <p:spPr bwMode="auto">
          <a:xfrm>
            <a:off x="3810000" y="3352800"/>
            <a:ext cx="40386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lvl="4" indent="-4763" defTabSz="400050" eaLnBrk="1" hangingPunct="1">
              <a:spcBef>
                <a:spcPct val="50000"/>
              </a:spcBef>
            </a:pPr>
            <a:r>
              <a:rPr lang="en-US" sz="4400" dirty="0">
                <a:solidFill>
                  <a:srgbClr val="FFC727"/>
                </a:solidFill>
              </a:rPr>
              <a:t>Descriptors</a:t>
            </a:r>
          </a:p>
        </p:txBody>
      </p:sp>
      <p:sp>
        <p:nvSpPr>
          <p:cNvPr id="435205" name="Rectangle 5"/>
          <p:cNvSpPr>
            <a:spLocks noChangeArrowheads="1"/>
          </p:cNvSpPr>
          <p:nvPr/>
        </p:nvSpPr>
        <p:spPr bwMode="auto">
          <a:xfrm>
            <a:off x="228600" y="4572000"/>
            <a:ext cx="86106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800" i="1" dirty="0"/>
              <a:t>LOOK to the 4 Ds:</a:t>
            </a:r>
          </a:p>
          <a:p>
            <a:pPr algn="ctr"/>
            <a:r>
              <a:rPr lang="en-US" sz="2800" i="1" dirty="0"/>
              <a:t>Domains, Definitions, Developmental Levels, and </a:t>
            </a:r>
          </a:p>
          <a:p>
            <a:pPr algn="ctr"/>
            <a:r>
              <a:rPr lang="en-US" sz="2800" i="1" dirty="0"/>
              <a:t>Descriptors to clarify the intent of each measure</a:t>
            </a:r>
          </a:p>
        </p:txBody>
      </p:sp>
      <p:pic>
        <p:nvPicPr>
          <p:cNvPr id="116742" name="Picture 14" descr="MCj0428455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762000"/>
            <a:ext cx="2701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3" name="Text Box 15"/>
          <p:cNvSpPr txBox="1">
            <a:spLocks noChangeArrowheads="1"/>
          </p:cNvSpPr>
          <p:nvPr/>
        </p:nvSpPr>
        <p:spPr bwMode="auto">
          <a:xfrm>
            <a:off x="685800" y="1066800"/>
            <a:ext cx="2133600" cy="2308225"/>
          </a:xfrm>
          <a:prstGeom prst="rect">
            <a:avLst/>
          </a:prstGeom>
          <a:solidFill>
            <a:srgbClr val="FEFB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dirty="0">
                <a:solidFill>
                  <a:srgbClr val="CC0000"/>
                </a:solidFill>
              </a:rPr>
              <a:t>The Four  Ds</a:t>
            </a:r>
          </a:p>
        </p:txBody>
      </p:sp>
      <p:sp>
        <p:nvSpPr>
          <p:cNvPr id="116744" name="Rectangle 9"/>
          <p:cNvSpPr>
            <a:spLocks noChangeArrowheads="1"/>
          </p:cNvSpPr>
          <p:nvPr/>
        </p:nvSpPr>
        <p:spPr bwMode="auto">
          <a:xfrm>
            <a:off x="4038600" y="228600"/>
            <a:ext cx="3200400" cy="769938"/>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lvl="4" eaLnBrk="1" hangingPunct="1">
              <a:spcBef>
                <a:spcPct val="50000"/>
              </a:spcBef>
            </a:pPr>
            <a:r>
              <a:rPr lang="en-US" sz="4400">
                <a:solidFill>
                  <a:srgbClr val="FFCC33"/>
                </a:solidFill>
              </a:rPr>
              <a:t>Domains</a:t>
            </a:r>
          </a:p>
        </p:txBody>
      </p:sp>
      <p:sp>
        <p:nvSpPr>
          <p:cNvPr id="2" name="Slide Number Placeholder 1"/>
          <p:cNvSpPr>
            <a:spLocks noGrp="1"/>
          </p:cNvSpPr>
          <p:nvPr>
            <p:ph type="sldNum" sz="quarter" idx="10"/>
          </p:nvPr>
        </p:nvSpPr>
        <p:spPr/>
        <p:txBody>
          <a:bodyPr/>
          <a:lstStyle/>
          <a:p>
            <a:fld id="{50C14DD9-4640-DD49-A1E2-18807AB8C240}" type="slidenum">
              <a:rPr lang="en-US" smtClean="0"/>
              <a:pPr/>
              <a:t>66</a:t>
            </a:fld>
            <a:endParaRPr lang="en-US"/>
          </a:p>
        </p:txBody>
      </p:sp>
    </p:spTree>
    <p:extLst>
      <p:ext uri="{BB962C8B-B14F-4D97-AF65-F5344CB8AC3E}">
        <p14:creationId xmlns:p14="http://schemas.microsoft.com/office/powerpoint/2010/main" val="582591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19125" y="358865"/>
            <a:ext cx="8229600" cy="1143000"/>
          </a:xfrm>
        </p:spPr>
        <p:txBody>
          <a:bodyPr/>
          <a:lstStyle/>
          <a:p>
            <a:pPr eaLnBrk="1" hangingPunct="1"/>
            <a:r>
              <a:rPr lang="en-US" sz="3600" dirty="0">
                <a:solidFill>
                  <a:srgbClr val="000000"/>
                </a:solidFill>
                <a:ea typeface="ＭＳ Ｐゴシック" pitchFamily="-65" charset="-128"/>
              </a:rPr>
              <a:t>The DRDP is an </a:t>
            </a:r>
            <a:br>
              <a:rPr lang="en-US" sz="3600" dirty="0">
                <a:solidFill>
                  <a:srgbClr val="000000"/>
                </a:solidFill>
                <a:ea typeface="ＭＳ Ｐゴシック" pitchFamily="-65" charset="-128"/>
              </a:rPr>
            </a:br>
            <a:r>
              <a:rPr lang="en-US" sz="3600" dirty="0">
                <a:solidFill>
                  <a:srgbClr val="000000"/>
                </a:solidFill>
              </a:rPr>
              <a:t>Observation Based Assessment Instrument</a:t>
            </a:r>
            <a:endParaRPr lang="en-US" sz="3600" dirty="0">
              <a:solidFill>
                <a:srgbClr val="000000"/>
              </a:solidFill>
              <a:ea typeface="ＭＳ Ｐゴシック" pitchFamily="-65" charset="-128"/>
            </a:endParaRPr>
          </a:p>
        </p:txBody>
      </p:sp>
      <p:pic>
        <p:nvPicPr>
          <p:cNvPr id="3" name="Content Placeholder 2" descr="two kids looking at plants "/>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3048000" y="1905000"/>
            <a:ext cx="3208701" cy="4278268"/>
          </a:xfrm>
        </p:spPr>
      </p:pic>
      <p:sp>
        <p:nvSpPr>
          <p:cNvPr id="93187" name="Rectangle 3"/>
          <p:cNvSpPr>
            <a:spLocks noChangeArrowheads="1"/>
          </p:cNvSpPr>
          <p:nvPr/>
        </p:nvSpPr>
        <p:spPr bwMode="auto">
          <a:xfrm>
            <a:off x="914400" y="4724401"/>
            <a:ext cx="7772400" cy="1143000"/>
          </a:xfrm>
          <a:prstGeom prst="rect">
            <a:avLst/>
          </a:prstGeom>
          <a:noFill/>
          <a:ln w="9525">
            <a:noFill/>
            <a:miter lim="800000"/>
            <a:headEnd/>
            <a:tailEnd/>
          </a:ln>
        </p:spPr>
        <p:txBody>
          <a:bodyPr anchor="ctr">
            <a:prstTxWarp prst="textNoShape">
              <a:avLst/>
            </a:prstTxWarp>
          </a:bodyPr>
          <a:lstStyle/>
          <a:p>
            <a:pPr algn="ctr"/>
            <a:endParaRPr lang="en-US" sz="2800" dirty="0">
              <a:solidFill>
                <a:srgbClr val="000000"/>
              </a:solidFill>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67</a:t>
            </a:fld>
            <a:endParaRPr lang="en-US"/>
          </a:p>
        </p:txBody>
      </p:sp>
    </p:spTree>
    <p:extLst>
      <p:ext uri="{BB962C8B-B14F-4D97-AF65-F5344CB8AC3E}">
        <p14:creationId xmlns:p14="http://schemas.microsoft.com/office/powerpoint/2010/main" val="3291592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70400" cy="6858000"/>
          </a:xfrm>
          <a:prstGeom prst="rect">
            <a:avLst/>
          </a:prstGeom>
        </p:spPr>
      </p:pic>
      <p:sp>
        <p:nvSpPr>
          <p:cNvPr id="94210" name="Rectangle 2"/>
          <p:cNvSpPr>
            <a:spLocks noGrp="1" noChangeArrowheads="1"/>
          </p:cNvSpPr>
          <p:nvPr>
            <p:ph idx="1"/>
          </p:nvPr>
        </p:nvSpPr>
        <p:spPr>
          <a:xfrm>
            <a:off x="4724400" y="762000"/>
            <a:ext cx="3962400" cy="4495800"/>
          </a:xfrm>
        </p:spPr>
        <p:txBody>
          <a:bodyPr/>
          <a:lstStyle/>
          <a:p>
            <a:pPr marL="0" indent="0">
              <a:buFontTx/>
              <a:buNone/>
            </a:pPr>
            <a:r>
              <a:rPr lang="en-US" dirty="0">
                <a:ea typeface="ＭＳ Ｐゴシック" pitchFamily="-65" charset="-128"/>
              </a:rPr>
              <a:t>“Getting to know children as people and as learners gives you the information you need to be an effective decision maker in the classroom.”</a:t>
            </a:r>
          </a:p>
          <a:p>
            <a:pPr marL="169863" indent="-169863" algn="ctr">
              <a:buFontTx/>
              <a:buNone/>
            </a:pPr>
            <a:r>
              <a:rPr lang="en-US" sz="2400" i="1" dirty="0">
                <a:ea typeface="ＭＳ Ｐゴシック" pitchFamily="-65" charset="-128"/>
              </a:rPr>
              <a:t>The Power of Observation</a:t>
            </a:r>
            <a:endParaRPr lang="en-US"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68</a:t>
            </a:fld>
            <a:endParaRPr lang="en-US"/>
          </a:p>
        </p:txBody>
      </p:sp>
    </p:spTree>
    <p:extLst>
      <p:ext uri="{BB962C8B-B14F-4D97-AF65-F5344CB8AC3E}">
        <p14:creationId xmlns:p14="http://schemas.microsoft.com/office/powerpoint/2010/main" val="3103535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idx="1"/>
          </p:nvPr>
        </p:nvSpPr>
        <p:spPr>
          <a:xfrm>
            <a:off x="883920" y="1143000"/>
            <a:ext cx="7772400" cy="4495800"/>
          </a:xfrm>
        </p:spPr>
        <p:txBody>
          <a:bodyPr/>
          <a:lstStyle/>
          <a:p>
            <a:pPr marL="169863" indent="-169863">
              <a:buFontTx/>
              <a:buNone/>
              <a:tabLst>
                <a:tab pos="909638" algn="l"/>
              </a:tabLst>
            </a:pPr>
            <a:r>
              <a:rPr lang="en-US" dirty="0">
                <a:ea typeface="ＭＳ Ｐゴシック" pitchFamily="-65" charset="-128"/>
              </a:rPr>
              <a:t>“With the information you learn from observing, you can select the:</a:t>
            </a:r>
          </a:p>
          <a:p>
            <a:pPr marL="169863" indent="-169863">
              <a:buFontTx/>
              <a:buNone/>
              <a:tabLst>
                <a:tab pos="909638" algn="l"/>
              </a:tabLst>
            </a:pPr>
            <a:r>
              <a:rPr lang="en-US" dirty="0">
                <a:ea typeface="ＭＳ Ｐゴシック" pitchFamily="-65" charset="-128"/>
              </a:rPr>
              <a:t>		• right materials</a:t>
            </a:r>
          </a:p>
          <a:p>
            <a:pPr marL="169863" indent="-169863">
              <a:buFontTx/>
              <a:buNone/>
              <a:tabLst>
                <a:tab pos="909638" algn="l"/>
              </a:tabLst>
            </a:pPr>
            <a:r>
              <a:rPr lang="en-US" dirty="0">
                <a:ea typeface="ＭＳ Ｐゴシック" pitchFamily="-65" charset="-128"/>
              </a:rPr>
              <a:t>		• plan appropriate activities</a:t>
            </a:r>
          </a:p>
          <a:p>
            <a:pPr marL="169863" indent="-169863">
              <a:buFontTx/>
              <a:buNone/>
              <a:tabLst>
                <a:tab pos="909638" algn="l"/>
              </a:tabLst>
            </a:pPr>
            <a:r>
              <a:rPr lang="en-US" dirty="0">
                <a:ea typeface="ＭＳ Ｐゴシック" pitchFamily="-65" charset="-128"/>
              </a:rPr>
              <a:t>		• ask questions that guide 		  </a:t>
            </a:r>
          </a:p>
          <a:p>
            <a:pPr marL="0" indent="0">
              <a:buFontTx/>
              <a:buNone/>
              <a:tabLst>
                <a:tab pos="909638" algn="l"/>
              </a:tabLst>
            </a:pPr>
            <a:r>
              <a:rPr lang="en-US" dirty="0">
                <a:ea typeface="ＭＳ Ｐゴシック" pitchFamily="-65" charset="-128"/>
              </a:rPr>
              <a:t>children in learning to understand the world around them.”</a:t>
            </a:r>
          </a:p>
          <a:p>
            <a:pPr marL="169863" indent="-169863" algn="r">
              <a:buFontTx/>
              <a:buNone/>
              <a:tabLst>
                <a:tab pos="909638" algn="l"/>
              </a:tabLst>
            </a:pPr>
            <a:r>
              <a:rPr lang="en-US" sz="2000" i="1" dirty="0">
                <a:ea typeface="ＭＳ Ｐゴシック" pitchFamily="-65" charset="-128"/>
              </a:rPr>
              <a:t>The Power of Observation</a:t>
            </a:r>
          </a:p>
          <a:p>
            <a:pPr marL="169863" indent="-169863" algn="ctr">
              <a:buFontTx/>
              <a:buNone/>
              <a:tabLst>
                <a:tab pos="909638" algn="l"/>
              </a:tabLst>
            </a:pPr>
            <a:endParaRPr lang="en-US" sz="12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69</a:t>
            </a:fld>
            <a:endParaRPr lang="en-US"/>
          </a:p>
        </p:txBody>
      </p:sp>
    </p:spTree>
    <p:extLst>
      <p:ext uri="{BB962C8B-B14F-4D97-AF65-F5344CB8AC3E}">
        <p14:creationId xmlns:p14="http://schemas.microsoft.com/office/powerpoint/2010/main" val="90531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z="4000" dirty="0">
                <a:ea typeface="ＭＳ Ｐゴシック" pitchFamily="-111" charset="-128"/>
                <a:cs typeface="ＭＳ Ｐゴシック" pitchFamily="-111" charset="-128"/>
              </a:rPr>
              <a:t>Training Outcomes</a:t>
            </a:r>
          </a:p>
        </p:txBody>
      </p:sp>
      <p:sp>
        <p:nvSpPr>
          <p:cNvPr id="11267" name="Rectangle 3"/>
          <p:cNvSpPr>
            <a:spLocks noGrp="1" noChangeArrowheads="1"/>
          </p:cNvSpPr>
          <p:nvPr>
            <p:ph idx="1"/>
          </p:nvPr>
        </p:nvSpPr>
        <p:spPr/>
        <p:txBody>
          <a:bodyPr/>
          <a:lstStyle/>
          <a:p>
            <a:pPr marL="962025" indent="-962025" eaLnBrk="1" hangingPunct="1">
              <a:buFontTx/>
              <a:buNone/>
            </a:pPr>
            <a:r>
              <a:rPr lang="en-US" sz="2800" b="1" dirty="0">
                <a:ea typeface="MS PGothic" charset="0"/>
                <a:cs typeface="MS PGothic" charset="0"/>
              </a:rPr>
              <a:t>Participants will learn:</a:t>
            </a:r>
          </a:p>
          <a:p>
            <a:pPr marL="962025" indent="-962025" eaLnBrk="1" hangingPunct="1">
              <a:buFontTx/>
              <a:buNone/>
            </a:pPr>
            <a:endParaRPr lang="en-US" sz="900" b="1" dirty="0">
              <a:ea typeface="MS PGothic" charset="0"/>
              <a:cs typeface="MS PGothic" charset="0"/>
            </a:endParaRPr>
          </a:p>
          <a:p>
            <a:pPr eaLnBrk="1" hangingPunct="1">
              <a:buSzPct val="120000"/>
            </a:pPr>
            <a:r>
              <a:rPr lang="en-US" sz="2800" dirty="0">
                <a:ea typeface="MS PGothic" charset="0"/>
                <a:cs typeface="MS PGothic" charset="0"/>
              </a:rPr>
              <a:t>To focus on achieving desired results for children and families</a:t>
            </a:r>
          </a:p>
          <a:p>
            <a:pPr eaLnBrk="1" hangingPunct="1">
              <a:buSzPct val="130000"/>
            </a:pPr>
            <a:r>
              <a:rPr lang="en-US" sz="2800" dirty="0">
                <a:ea typeface="MS PGothic" charset="0"/>
                <a:cs typeface="MS PGothic" charset="0"/>
              </a:rPr>
              <a:t>About program improvement through the use of the Desired Results system</a:t>
            </a:r>
          </a:p>
        </p:txBody>
      </p:sp>
      <p:sp>
        <p:nvSpPr>
          <p:cNvPr id="2" name="Slide Number Placeholder 1"/>
          <p:cNvSpPr>
            <a:spLocks noGrp="1"/>
          </p:cNvSpPr>
          <p:nvPr>
            <p:ph type="sldNum" sz="quarter" idx="10"/>
          </p:nvPr>
        </p:nvSpPr>
        <p:spPr/>
        <p:txBody>
          <a:bodyPr/>
          <a:lstStyle/>
          <a:p>
            <a:fld id="{6A1F9AFB-234C-5045-8AD8-038AC2FCD542}" type="slidenum">
              <a:rPr lang="en-US" smtClean="0"/>
              <a:pPr/>
              <a:t>7</a:t>
            </a:fld>
            <a:endParaRPr lang="en-US"/>
          </a:p>
        </p:txBody>
      </p:sp>
    </p:spTree>
    <p:extLst>
      <p:ext uri="{BB962C8B-B14F-4D97-AF65-F5344CB8AC3E}">
        <p14:creationId xmlns:p14="http://schemas.microsoft.com/office/powerpoint/2010/main" val="3897562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dissolve">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dissolve">
                                      <p:cBhvr>
                                        <p:cTn id="17"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90600" y="336207"/>
            <a:ext cx="7696200" cy="1143000"/>
          </a:xfrm>
        </p:spPr>
        <p:txBody>
          <a:bodyPr/>
          <a:lstStyle/>
          <a:p>
            <a:pPr eaLnBrk="1" hangingPunct="1"/>
            <a:r>
              <a:rPr lang="en-US" sz="3600" dirty="0">
                <a:ea typeface="ＭＳ Ｐゴシック" pitchFamily="-65" charset="-128"/>
              </a:rPr>
              <a:t>Develop Methods for Recording Observations and Collecting Evidence</a:t>
            </a:r>
            <a:endParaRPr lang="en-US" sz="3600" dirty="0">
              <a:solidFill>
                <a:srgbClr val="FFFFFF"/>
              </a:solidFill>
              <a:ea typeface="ＭＳ Ｐゴシック" pitchFamily="-65" charset="-128"/>
            </a:endParaRPr>
          </a:p>
        </p:txBody>
      </p:sp>
      <p:sp>
        <p:nvSpPr>
          <p:cNvPr id="97283" name="Rectangle 3"/>
          <p:cNvSpPr>
            <a:spLocks noGrp="1" noChangeArrowheads="1"/>
          </p:cNvSpPr>
          <p:nvPr>
            <p:ph type="body" sz="half" idx="1"/>
          </p:nvPr>
        </p:nvSpPr>
        <p:spPr>
          <a:xfrm>
            <a:off x="1081167" y="1676400"/>
            <a:ext cx="3810000" cy="4495800"/>
          </a:xfrm>
        </p:spPr>
        <p:txBody>
          <a:bodyPr/>
          <a:lstStyle/>
          <a:p>
            <a:pPr marL="228600" indent="-228600" eaLnBrk="1" hangingPunct="1">
              <a:lnSpc>
                <a:spcPct val="115000"/>
              </a:lnSpc>
              <a:buFont typeface="Wingdings" pitchFamily="-65" charset="2"/>
              <a:buChar char="§"/>
            </a:pPr>
            <a:r>
              <a:rPr lang="en-US" sz="2400" dirty="0">
                <a:ea typeface="ＭＳ Ｐゴシック" pitchFamily="-65" charset="-128"/>
              </a:rPr>
              <a:t>Anecdotal records</a:t>
            </a:r>
          </a:p>
          <a:p>
            <a:pPr marL="228600" indent="-228600" eaLnBrk="1" hangingPunct="1">
              <a:lnSpc>
                <a:spcPct val="115000"/>
              </a:lnSpc>
              <a:buFont typeface="Wingdings" pitchFamily="-65" charset="2"/>
              <a:buChar char="§"/>
            </a:pPr>
            <a:r>
              <a:rPr lang="en-US" sz="2400" dirty="0">
                <a:ea typeface="ＭＳ Ｐゴシック" pitchFamily="-65" charset="-128"/>
              </a:rPr>
              <a:t>Photography</a:t>
            </a:r>
          </a:p>
          <a:p>
            <a:pPr marL="228600" indent="-228600" eaLnBrk="1" hangingPunct="1">
              <a:lnSpc>
                <a:spcPct val="115000"/>
              </a:lnSpc>
              <a:buFont typeface="Wingdings" pitchFamily="-65" charset="2"/>
              <a:buChar char="§"/>
            </a:pPr>
            <a:r>
              <a:rPr lang="en-US" sz="2400" dirty="0">
                <a:ea typeface="ＭＳ Ｐゴシック" pitchFamily="-65" charset="-128"/>
              </a:rPr>
              <a:t>Audio and video records</a:t>
            </a:r>
          </a:p>
          <a:p>
            <a:pPr marL="228600" indent="-228600" eaLnBrk="1" hangingPunct="1">
              <a:lnSpc>
                <a:spcPct val="115000"/>
              </a:lnSpc>
              <a:buFont typeface="Wingdings" pitchFamily="-65" charset="2"/>
              <a:buChar char="§"/>
            </a:pPr>
            <a:r>
              <a:rPr lang="en-US" sz="2400" dirty="0">
                <a:ea typeface="ＭＳ Ｐゴシック" pitchFamily="-65" charset="-128"/>
              </a:rPr>
              <a:t>Running records</a:t>
            </a:r>
          </a:p>
          <a:p>
            <a:pPr marL="228600" indent="-228600" eaLnBrk="1" hangingPunct="1">
              <a:lnSpc>
                <a:spcPct val="115000"/>
              </a:lnSpc>
              <a:buFont typeface="Wingdings" pitchFamily="-65" charset="2"/>
              <a:buChar char="§"/>
            </a:pPr>
            <a:r>
              <a:rPr lang="en-US" sz="2400" dirty="0">
                <a:ea typeface="ＭＳ Ｐゴシック" pitchFamily="-65" charset="-128"/>
              </a:rPr>
              <a:t>Sketches</a:t>
            </a:r>
          </a:p>
          <a:p>
            <a:pPr marL="228600" indent="-228600" eaLnBrk="1" hangingPunct="1">
              <a:lnSpc>
                <a:spcPct val="115000"/>
              </a:lnSpc>
              <a:buFont typeface="Wingdings" pitchFamily="-65" charset="2"/>
              <a:buChar char="§"/>
            </a:pPr>
            <a:r>
              <a:rPr lang="en-US" sz="2400" dirty="0">
                <a:ea typeface="ＭＳ Ｐゴシック" pitchFamily="-65" charset="-128"/>
              </a:rPr>
              <a:t>Work samples</a:t>
            </a:r>
          </a:p>
          <a:p>
            <a:pPr marL="228600" indent="-228600" eaLnBrk="1" hangingPunct="1">
              <a:lnSpc>
                <a:spcPct val="115000"/>
              </a:lnSpc>
              <a:buFont typeface="Wingdings" pitchFamily="-65" charset="2"/>
              <a:buChar char="§"/>
            </a:pPr>
            <a:r>
              <a:rPr lang="en-US" sz="2400" dirty="0">
                <a:ea typeface="ＭＳ Ｐゴシック" pitchFamily="-65" charset="-128"/>
              </a:rPr>
              <a:t>Daily log</a:t>
            </a:r>
          </a:p>
          <a:p>
            <a:pPr marL="228600" indent="-228600" eaLnBrk="1" hangingPunct="1">
              <a:lnSpc>
                <a:spcPct val="115000"/>
              </a:lnSpc>
              <a:buFont typeface="Wingdings" pitchFamily="-65" charset="2"/>
              <a:buChar char="§"/>
            </a:pPr>
            <a:r>
              <a:rPr lang="en-US" sz="2400" dirty="0">
                <a:ea typeface="ＭＳ Ｐゴシック" pitchFamily="-65" charset="-128"/>
              </a:rPr>
              <a:t>Frequency count</a:t>
            </a:r>
            <a:r>
              <a:rPr lang="pt-BR" sz="2400" dirty="0">
                <a:ea typeface="ＭＳ Ｐゴシック" pitchFamily="-65" charset="-128"/>
              </a:rPr>
              <a:t>files</a:t>
            </a:r>
            <a:endParaRPr lang="en-US" sz="2400" dirty="0">
              <a:ea typeface="ＭＳ Ｐゴシック" pitchFamily="-65" charset="-128"/>
            </a:endParaRPr>
          </a:p>
        </p:txBody>
      </p:sp>
      <p:pic>
        <p:nvPicPr>
          <p:cNvPr id="3" name="Picture 2" descr="IPAD photo"/>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63870" y="2611411"/>
            <a:ext cx="1002427" cy="1312482"/>
          </a:xfrm>
          <a:prstGeom prst="rect">
            <a:avLst/>
          </a:prstGeom>
        </p:spPr>
      </p:pic>
      <p:pic>
        <p:nvPicPr>
          <p:cNvPr id="4" name="Picture 3" descr="micro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4419600"/>
            <a:ext cx="1168400" cy="11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2" descr="clipboard.png"/>
          <p:cNvPicPr>
            <a:picLocks noGrp="1" noChangeAspect="1"/>
          </p:cNvPicPr>
          <p:nvPr>
            <p:ph sz="half" idx="2"/>
          </p:nvPr>
        </p:nvPicPr>
        <p:blipFill>
          <a:blip r:embed="rId5">
            <a:extLst>
              <a:ext uri="{28A0092B-C50C-407E-A947-70E740481C1C}">
                <a14:useLocalDpi xmlns:a14="http://schemas.microsoft.com/office/drawing/2010/main" val="0"/>
              </a:ext>
            </a:extLst>
          </a:blip>
          <a:srcRect l="7627" r="7627"/>
          <a:stretch>
            <a:fillRect/>
          </a:stretch>
        </p:blipFill>
        <p:spPr>
          <a:xfrm>
            <a:off x="7239000" y="4038600"/>
            <a:ext cx="1456840" cy="1719072"/>
          </a:xfrm>
        </p:spPr>
      </p:pic>
      <p:pic>
        <p:nvPicPr>
          <p:cNvPr id="11" name="Picture 10" descr="img_2812_14460230934_o.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20901984">
            <a:off x="6779736" y="1743190"/>
            <a:ext cx="2117691" cy="1589470"/>
          </a:xfrm>
          <a:prstGeom prst="rect">
            <a:avLst/>
          </a:prstGeom>
        </p:spPr>
      </p:pic>
      <p:sp>
        <p:nvSpPr>
          <p:cNvPr id="2" name="Slide Number Placeholder 1"/>
          <p:cNvSpPr>
            <a:spLocks noGrp="1"/>
          </p:cNvSpPr>
          <p:nvPr>
            <p:ph type="sldNum" sz="quarter" idx="10"/>
          </p:nvPr>
        </p:nvSpPr>
        <p:spPr/>
        <p:txBody>
          <a:bodyPr/>
          <a:lstStyle/>
          <a:p>
            <a:fld id="{79019E1D-12E6-1F44-A41B-7709B3660E3F}" type="slidenum">
              <a:rPr lang="en-US" smtClean="0"/>
              <a:pPr/>
              <a:t>70</a:t>
            </a:fld>
            <a:endParaRPr lang="en-US"/>
          </a:p>
        </p:txBody>
      </p:sp>
    </p:spTree>
    <p:extLst>
      <p:ext uri="{BB962C8B-B14F-4D97-AF65-F5344CB8AC3E}">
        <p14:creationId xmlns:p14="http://schemas.microsoft.com/office/powerpoint/2010/main" val="3094299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4000" dirty="0">
                <a:ea typeface="ＭＳ Ｐゴシック" pitchFamily="-65" charset="-128"/>
              </a:rPr>
              <a:t>Noticing Descriptions and Interpretations</a:t>
            </a:r>
          </a:p>
        </p:txBody>
      </p:sp>
      <p:pic>
        <p:nvPicPr>
          <p:cNvPr id="98307" name="Picture 3" descr="Picture1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990725" y="1600200"/>
            <a:ext cx="5467350" cy="4495800"/>
          </a:xfrm>
        </p:spPr>
      </p:pic>
      <p:sp>
        <p:nvSpPr>
          <p:cNvPr id="5" name="Diamond 4"/>
          <p:cNvSpPr/>
          <p:nvPr/>
        </p:nvSpPr>
        <p:spPr bwMode="auto">
          <a:xfrm>
            <a:off x="6629400" y="4876800"/>
            <a:ext cx="1905000" cy="1752600"/>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Arial" pitchFamily="-109" charset="0"/>
              </a:rPr>
              <a:t>DRDP 140-143</a:t>
            </a:r>
            <a:endParaRPr kumimoji="0" lang="en-US" sz="1600" b="0" i="0" u="none" strike="noStrike" cap="none" normalizeH="0" baseline="0" dirty="0">
              <a:ln>
                <a:noFill/>
              </a:ln>
              <a:solidFill>
                <a:schemeClr val="tx1"/>
              </a:solidFill>
              <a:effectLst/>
              <a:latin typeface="Arial" pitchFamily="-109" charset="0"/>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71</a:t>
            </a:fld>
            <a:endParaRPr lang="en-US"/>
          </a:p>
        </p:txBody>
      </p:sp>
    </p:spTree>
    <p:extLst>
      <p:ext uri="{BB962C8B-B14F-4D97-AF65-F5344CB8AC3E}">
        <p14:creationId xmlns:p14="http://schemas.microsoft.com/office/powerpoint/2010/main" val="129539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z="4000" dirty="0">
                <a:ea typeface="ＭＳ Ｐゴシック" pitchFamily="-65" charset="-128"/>
              </a:rPr>
              <a:t>Still Photo Observation</a:t>
            </a:r>
          </a:p>
        </p:txBody>
      </p:sp>
      <p:pic>
        <p:nvPicPr>
          <p:cNvPr id="3" name="Content Placeholder 2" descr="dsc_0841edited_15292966239_o.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9838" y="1398373"/>
            <a:ext cx="6779762" cy="4495800"/>
          </a:xfrm>
        </p:spPr>
      </p:pic>
      <p:sp>
        <p:nvSpPr>
          <p:cNvPr id="99333" name="Rectangle 5"/>
          <p:cNvSpPr>
            <a:spLocks noGrp="1" noChangeArrowheads="1"/>
          </p:cNvSpPr>
          <p:nvPr>
            <p:ph type="body" sz="half" idx="4294967295"/>
          </p:nvPr>
        </p:nvSpPr>
        <p:spPr>
          <a:xfrm>
            <a:off x="1981200" y="5911672"/>
            <a:ext cx="6096000" cy="457200"/>
          </a:xfrm>
        </p:spPr>
        <p:txBody>
          <a:bodyPr/>
          <a:lstStyle/>
          <a:p>
            <a:pPr marL="0" indent="0" eaLnBrk="1" hangingPunct="1">
              <a:lnSpc>
                <a:spcPct val="90000"/>
              </a:lnSpc>
              <a:spcBef>
                <a:spcPct val="50000"/>
              </a:spcBef>
              <a:buSzTx/>
              <a:buFontTx/>
              <a:buNone/>
            </a:pPr>
            <a:r>
              <a:rPr lang="en-US" sz="1100" dirty="0">
                <a:ea typeface="ＭＳ Ｐゴシック" pitchFamily="-65" charset="-128"/>
              </a:rPr>
              <a:t>Adapted by permission, The Art of Awareness © 2000 Deb Curtis and Margie Carter, </a:t>
            </a:r>
            <a:r>
              <a:rPr lang="en-US" sz="1100" dirty="0" err="1">
                <a:ea typeface="ＭＳ Ｐゴシック" pitchFamily="-65" charset="-128"/>
              </a:rPr>
              <a:t>Redleaf</a:t>
            </a:r>
            <a:r>
              <a:rPr lang="en-US" sz="1100" dirty="0">
                <a:ea typeface="ＭＳ Ｐゴシック" pitchFamily="-65" charset="-128"/>
              </a:rPr>
              <a:t> Press. St. Paul, Minnesota, </a:t>
            </a:r>
            <a:r>
              <a:rPr lang="en-US" sz="1100" dirty="0" err="1">
                <a:ea typeface="ＭＳ Ｐゴシック" pitchFamily="-65" charset="-128"/>
              </a:rPr>
              <a:t>www.redleafpress.org</a:t>
            </a:r>
            <a:r>
              <a:rPr lang="en-US" sz="1100" dirty="0">
                <a:ea typeface="ＭＳ Ｐゴシック" pitchFamily="-65" charset="-128"/>
              </a:rPr>
              <a:t>.</a:t>
            </a:r>
          </a:p>
          <a:p>
            <a:pPr eaLnBrk="1" hangingPunct="1">
              <a:lnSpc>
                <a:spcPct val="90000"/>
              </a:lnSpc>
            </a:pPr>
            <a:endParaRPr lang="en-US" sz="1800" dirty="0">
              <a:ea typeface="ＭＳ Ｐゴシック" pitchFamily="-65" charset="-128"/>
            </a:endParaRPr>
          </a:p>
        </p:txBody>
      </p:sp>
      <p:sp>
        <p:nvSpPr>
          <p:cNvPr id="2" name="Slide Number Placeholder 1"/>
          <p:cNvSpPr>
            <a:spLocks noGrp="1"/>
          </p:cNvSpPr>
          <p:nvPr>
            <p:ph type="sldNum" sz="quarter" idx="10"/>
          </p:nvPr>
        </p:nvSpPr>
        <p:spPr/>
        <p:txBody>
          <a:bodyPr/>
          <a:lstStyle/>
          <a:p>
            <a:fld id="{6A1F9AFB-234C-5045-8AD8-038AC2FCD542}" type="slidenum">
              <a:rPr lang="en-US" smtClean="0"/>
              <a:pPr/>
              <a:t>72</a:t>
            </a:fld>
            <a:endParaRPr lang="en-US"/>
          </a:p>
        </p:txBody>
      </p:sp>
    </p:spTree>
    <p:extLst>
      <p:ext uri="{BB962C8B-B14F-4D97-AF65-F5344CB8AC3E}">
        <p14:creationId xmlns:p14="http://schemas.microsoft.com/office/powerpoint/2010/main" val="2996766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3600" dirty="0">
                <a:ea typeface="ＭＳ Ｐゴシック" pitchFamily="-65" charset="-128"/>
              </a:rPr>
              <a:t>Definitions: Descriptive and Interpretive</a:t>
            </a:r>
          </a:p>
        </p:txBody>
      </p:sp>
      <p:sp>
        <p:nvSpPr>
          <p:cNvPr id="2" name="Text Placeholder 1"/>
          <p:cNvSpPr>
            <a:spLocks noGrp="1"/>
          </p:cNvSpPr>
          <p:nvPr>
            <p:ph type="body" idx="1"/>
          </p:nvPr>
        </p:nvSpPr>
        <p:spPr>
          <a:xfrm>
            <a:off x="838200" y="1292404"/>
            <a:ext cx="3659188" cy="639762"/>
          </a:xfrm>
        </p:spPr>
        <p:txBody>
          <a:bodyPr/>
          <a:lstStyle/>
          <a:p>
            <a:r>
              <a:rPr kumimoji="1" lang="en-US" dirty="0"/>
              <a:t>Descriptive</a:t>
            </a:r>
          </a:p>
        </p:txBody>
      </p:sp>
      <p:sp>
        <p:nvSpPr>
          <p:cNvPr id="48131" name="Rectangle 3"/>
          <p:cNvSpPr>
            <a:spLocks noGrp="1" noChangeArrowheads="1"/>
          </p:cNvSpPr>
          <p:nvPr>
            <p:ph sz="half" idx="2"/>
          </p:nvPr>
        </p:nvSpPr>
        <p:spPr>
          <a:xfrm>
            <a:off x="838200" y="1916926"/>
            <a:ext cx="3659188" cy="3951288"/>
          </a:xfrm>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FontTx/>
              <a:buNone/>
            </a:pPr>
            <a:r>
              <a:rPr lang="en-US" sz="2400" dirty="0">
                <a:ea typeface="ＭＳ Ｐゴシック" pitchFamily="-65" charset="-128"/>
              </a:rPr>
              <a:t>What are the specific details?</a:t>
            </a:r>
          </a:p>
          <a:p>
            <a:pPr marL="0" indent="0">
              <a:buFontTx/>
              <a:buNone/>
            </a:pPr>
            <a:endParaRPr lang="en-US" sz="1200" dirty="0">
              <a:ea typeface="ＭＳ Ｐゴシック" pitchFamily="-65" charset="-128"/>
            </a:endParaRPr>
          </a:p>
          <a:p>
            <a:pPr marL="0" indent="0">
              <a:buFontTx/>
              <a:buNone/>
            </a:pPr>
            <a:r>
              <a:rPr lang="en-US" sz="2400" dirty="0">
                <a:ea typeface="ＭＳ Ｐゴシック" pitchFamily="-65" charset="-128"/>
              </a:rPr>
              <a:t>What you actually…</a:t>
            </a:r>
          </a:p>
          <a:p>
            <a:pPr lvl="1">
              <a:lnSpc>
                <a:spcPct val="100000"/>
              </a:lnSpc>
              <a:buClr>
                <a:srgbClr val="352FFF"/>
              </a:buClr>
            </a:pPr>
            <a:r>
              <a:rPr lang="en-US" sz="2000" dirty="0">
                <a:ea typeface="ＭＳ Ｐゴシック" pitchFamily="-65" charset="-128"/>
              </a:rPr>
              <a:t> Observed</a:t>
            </a:r>
          </a:p>
          <a:p>
            <a:pPr lvl="1">
              <a:lnSpc>
                <a:spcPct val="100000"/>
              </a:lnSpc>
              <a:buClr>
                <a:srgbClr val="352FFF"/>
              </a:buClr>
            </a:pPr>
            <a:r>
              <a:rPr lang="en-US" sz="2000" dirty="0">
                <a:ea typeface="ＭＳ Ｐゴシック" pitchFamily="-65" charset="-128"/>
              </a:rPr>
              <a:t> Read</a:t>
            </a:r>
          </a:p>
          <a:p>
            <a:pPr lvl="1">
              <a:lnSpc>
                <a:spcPct val="100000"/>
              </a:lnSpc>
              <a:buClr>
                <a:srgbClr val="352FFF"/>
              </a:buClr>
            </a:pPr>
            <a:r>
              <a:rPr lang="en-US" sz="2000" dirty="0">
                <a:ea typeface="ＭＳ Ｐゴシック" pitchFamily="-65" charset="-128"/>
              </a:rPr>
              <a:t> Heard</a:t>
            </a:r>
          </a:p>
          <a:p>
            <a:pPr marL="0" indent="0">
              <a:buFontTx/>
              <a:buNone/>
            </a:pPr>
            <a:endParaRPr lang="en-US" sz="1200" i="1" dirty="0">
              <a:ea typeface="ＭＳ Ｐゴシック" pitchFamily="-65" charset="-128"/>
            </a:endParaRPr>
          </a:p>
          <a:p>
            <a:pPr marL="0" indent="0">
              <a:buFontTx/>
              <a:buNone/>
            </a:pPr>
            <a:r>
              <a:rPr lang="en-US" sz="2000" i="1" dirty="0">
                <a:ea typeface="ＭＳ Ｐゴシック" pitchFamily="-65" charset="-128"/>
              </a:rPr>
              <a:t>Example: He is holding shirt  with one hand and pen in other hand.</a:t>
            </a:r>
          </a:p>
        </p:txBody>
      </p:sp>
      <p:sp>
        <p:nvSpPr>
          <p:cNvPr id="3" name="Text Placeholder 2"/>
          <p:cNvSpPr>
            <a:spLocks noGrp="1"/>
          </p:cNvSpPr>
          <p:nvPr>
            <p:ph type="body" sz="quarter" idx="3"/>
          </p:nvPr>
        </p:nvSpPr>
        <p:spPr>
          <a:xfrm>
            <a:off x="4800600" y="1277164"/>
            <a:ext cx="3886200" cy="639762"/>
          </a:xfrm>
        </p:spPr>
        <p:txBody>
          <a:bodyPr/>
          <a:lstStyle/>
          <a:p>
            <a:r>
              <a:rPr kumimoji="1" lang="en-US" dirty="0"/>
              <a:t>Interpretive</a:t>
            </a:r>
          </a:p>
        </p:txBody>
      </p:sp>
      <p:sp>
        <p:nvSpPr>
          <p:cNvPr id="48132" name="Rectangle 4"/>
          <p:cNvSpPr>
            <a:spLocks noGrp="1" noChangeArrowheads="1"/>
          </p:cNvSpPr>
          <p:nvPr>
            <p:ph sz="quarter" idx="4"/>
          </p:nvPr>
        </p:nvSpPr>
        <p:spPr>
          <a:xfrm>
            <a:off x="4800600" y="1932166"/>
            <a:ext cx="3657600" cy="3951288"/>
          </a:xfrm>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FontTx/>
              <a:buNone/>
            </a:pPr>
            <a:r>
              <a:rPr lang="en-US" sz="2400" dirty="0">
                <a:ea typeface="ＭＳ Ｐゴシック" pitchFamily="-65" charset="-128"/>
              </a:rPr>
              <a:t>What were your initial reactions?</a:t>
            </a:r>
          </a:p>
          <a:p>
            <a:pPr marL="0" indent="0">
              <a:buFontTx/>
              <a:buNone/>
            </a:pPr>
            <a:endParaRPr lang="en-US" sz="1200" dirty="0">
              <a:ea typeface="ＭＳ Ｐゴシック" pitchFamily="-65" charset="-128"/>
            </a:endParaRPr>
          </a:p>
          <a:p>
            <a:pPr marL="0" indent="0">
              <a:buFontTx/>
              <a:buNone/>
            </a:pPr>
            <a:r>
              <a:rPr lang="en-US" sz="2400" dirty="0">
                <a:ea typeface="ＭＳ Ｐゴシック" pitchFamily="-65" charset="-128"/>
              </a:rPr>
              <a:t>How you felt about what you…</a:t>
            </a:r>
          </a:p>
          <a:p>
            <a:pPr lvl="1">
              <a:lnSpc>
                <a:spcPct val="100000"/>
              </a:lnSpc>
              <a:buClr>
                <a:srgbClr val="352FFF"/>
              </a:buClr>
            </a:pPr>
            <a:r>
              <a:rPr lang="en-US" sz="2000" dirty="0">
                <a:ea typeface="ＭＳ Ｐゴシック" pitchFamily="-65" charset="-128"/>
              </a:rPr>
              <a:t> Observed</a:t>
            </a:r>
          </a:p>
          <a:p>
            <a:pPr lvl="1">
              <a:lnSpc>
                <a:spcPct val="100000"/>
              </a:lnSpc>
              <a:buClr>
                <a:srgbClr val="352FFF"/>
              </a:buClr>
            </a:pPr>
            <a:r>
              <a:rPr lang="en-US" sz="2000" dirty="0">
                <a:ea typeface="ＭＳ Ｐゴシック" pitchFamily="-65" charset="-128"/>
              </a:rPr>
              <a:t> Read</a:t>
            </a:r>
          </a:p>
          <a:p>
            <a:pPr lvl="1">
              <a:lnSpc>
                <a:spcPct val="100000"/>
              </a:lnSpc>
              <a:buClr>
                <a:srgbClr val="352FFF"/>
              </a:buClr>
            </a:pPr>
            <a:r>
              <a:rPr lang="en-US" sz="2000" dirty="0">
                <a:ea typeface="ＭＳ Ｐゴシック" pitchFamily="-65" charset="-128"/>
              </a:rPr>
              <a:t> Heard  </a:t>
            </a:r>
          </a:p>
          <a:p>
            <a:pPr lvl="1">
              <a:lnSpc>
                <a:spcPct val="100000"/>
              </a:lnSpc>
              <a:buClr>
                <a:srgbClr val="352FFF"/>
              </a:buClr>
              <a:buFontTx/>
              <a:buNone/>
            </a:pPr>
            <a:endParaRPr lang="en-US" sz="1200" dirty="0">
              <a:ea typeface="ＭＳ Ｐゴシック" pitchFamily="-65" charset="-128"/>
            </a:endParaRPr>
          </a:p>
          <a:p>
            <a:pPr lvl="1">
              <a:lnSpc>
                <a:spcPct val="100000"/>
              </a:lnSpc>
              <a:spcBef>
                <a:spcPct val="0"/>
              </a:spcBef>
              <a:buClr>
                <a:srgbClr val="352FFF"/>
              </a:buClr>
              <a:buFontTx/>
              <a:buNone/>
            </a:pPr>
            <a:r>
              <a:rPr lang="en-US" sz="2000" i="1" dirty="0">
                <a:ea typeface="ＭＳ Ｐゴシック" pitchFamily="-65" charset="-128"/>
              </a:rPr>
              <a:t>Example: He looks worried</a:t>
            </a:r>
          </a:p>
        </p:txBody>
      </p:sp>
      <p:sp>
        <p:nvSpPr>
          <p:cNvPr id="4" name="Slide Number Placeholder 3"/>
          <p:cNvSpPr>
            <a:spLocks noGrp="1"/>
          </p:cNvSpPr>
          <p:nvPr>
            <p:ph type="sldNum" sz="quarter" idx="10"/>
          </p:nvPr>
        </p:nvSpPr>
        <p:spPr/>
        <p:txBody>
          <a:bodyPr/>
          <a:lstStyle/>
          <a:p>
            <a:fld id="{9431B73C-C74D-6A47-B2D2-6B2BCAB2BA67}" type="slidenum">
              <a:rPr lang="en-US" smtClean="0"/>
              <a:pPr/>
              <a:t>73</a:t>
            </a:fld>
            <a:endParaRPr lang="en-US"/>
          </a:p>
        </p:txBody>
      </p:sp>
    </p:spTree>
    <p:extLst>
      <p:ext uri="{BB962C8B-B14F-4D97-AF65-F5344CB8AC3E}">
        <p14:creationId xmlns:p14="http://schemas.microsoft.com/office/powerpoint/2010/main" val="938411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p:txBody>
          <a:bodyPr/>
          <a:lstStyle/>
          <a:p>
            <a:pPr eaLnBrk="1" hangingPunct="1"/>
            <a:r>
              <a:rPr lang="en-US" sz="4000" dirty="0">
                <a:ea typeface="ＭＳ Ｐゴシック" pitchFamily="-65" charset="-128"/>
              </a:rPr>
              <a:t>Lunch Break</a:t>
            </a:r>
            <a:endParaRPr lang="en-US" dirty="0">
              <a:ea typeface="ＭＳ Ｐゴシック" pitchFamily="-65" charset="-128"/>
            </a:endParaRPr>
          </a:p>
        </p:txBody>
      </p:sp>
      <p:pic>
        <p:nvPicPr>
          <p:cNvPr id="6" name="Picture 1027" descr="appleeat"/>
          <p:cNvPicPr>
            <a:picLocks noGrp="1" noChangeAspect="1" noChangeArrowheads="1"/>
          </p:cNvPicPr>
          <p:nvPr>
            <p:ph idx="1"/>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rot="257755">
            <a:off x="2484633" y="1448723"/>
            <a:ext cx="4250934" cy="4193294"/>
          </a:xfrm>
          <a:prstGeom prst="rect">
            <a:avLst/>
          </a:prstGeom>
          <a:noFill/>
          <a:ln w="28575">
            <a:solidFill>
              <a:schemeClr val="tx1"/>
            </a:solidFill>
            <a:miter lim="800000"/>
            <a:headEnd/>
            <a:tailEnd/>
          </a:ln>
          <a:effectLst>
            <a:outerShdw blurRad="63500" dist="107763" dir="2700000" algn="ctr" rotWithShape="0">
              <a:srgbClr val="000000">
                <a:alpha val="74997"/>
              </a:srgbClr>
            </a:outerShdw>
          </a:effectLst>
        </p:spPr>
      </p:pic>
      <p:sp>
        <p:nvSpPr>
          <p:cNvPr id="3" name="Slide Number Placeholder 2"/>
          <p:cNvSpPr>
            <a:spLocks noGrp="1"/>
          </p:cNvSpPr>
          <p:nvPr>
            <p:ph type="sldNum" sz="quarter" idx="10"/>
          </p:nvPr>
        </p:nvSpPr>
        <p:spPr/>
        <p:txBody>
          <a:bodyPr/>
          <a:lstStyle/>
          <a:p>
            <a:fld id="{6A1F9AFB-234C-5045-8AD8-038AC2FCD542}" type="slidenum">
              <a:rPr lang="en-US" smtClean="0"/>
              <a:pPr/>
              <a:t>74</a:t>
            </a:fld>
            <a:endParaRPr lang="en-US"/>
          </a:p>
        </p:txBody>
      </p:sp>
    </p:spTree>
    <p:extLst>
      <p:ext uri="{BB962C8B-B14F-4D97-AF65-F5344CB8AC3E}">
        <p14:creationId xmlns:p14="http://schemas.microsoft.com/office/powerpoint/2010/main" val="1278965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0" y="0"/>
            <a:ext cx="9144000" cy="6858000"/>
          </a:xfrm>
          <a:prstGeom prst="rect">
            <a:avLst/>
          </a:prstGeom>
          <a:noFill/>
          <a:ln w="9525">
            <a:solidFill>
              <a:srgbClr val="000000"/>
            </a:solidFill>
            <a:miter lim="800000"/>
            <a:headEnd/>
            <a:tailEnd/>
          </a:ln>
        </p:spPr>
        <p:txBody>
          <a:bodyPr wrap="none" anchor="ctr">
            <a:prstTxWarp prst="textNoShape">
              <a:avLst/>
            </a:prstTxWarp>
          </a:bodyPr>
          <a:lstStyle/>
          <a:p>
            <a:endParaRPr lang="en-US" sz="1800">
              <a:ea typeface="ＭＳ Ｐゴシック" pitchFamily="-111" charset="-128"/>
              <a:cs typeface="ＭＳ Ｐゴシック" pitchFamily="-111" charset="-128"/>
            </a:endParaRPr>
          </a:p>
        </p:txBody>
      </p:sp>
      <p:sp>
        <p:nvSpPr>
          <p:cNvPr id="463875" name="WordArt 3"/>
          <p:cNvSpPr>
            <a:spLocks noChangeArrowheads="1" noChangeShapeType="1" noTextEdit="1"/>
          </p:cNvSpPr>
          <p:nvPr/>
        </p:nvSpPr>
        <p:spPr bwMode="auto">
          <a:xfrm>
            <a:off x="3886200" y="381000"/>
            <a:ext cx="4170363" cy="1338263"/>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Welcome</a:t>
            </a:r>
          </a:p>
        </p:txBody>
      </p:sp>
      <p:sp>
        <p:nvSpPr>
          <p:cNvPr id="463876" name="WordArt 4"/>
          <p:cNvSpPr>
            <a:spLocks noChangeArrowheads="1" noChangeShapeType="1" noTextEdit="1"/>
          </p:cNvSpPr>
          <p:nvPr/>
        </p:nvSpPr>
        <p:spPr bwMode="auto">
          <a:xfrm>
            <a:off x="4724400" y="2459038"/>
            <a:ext cx="747713" cy="1122362"/>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to</a:t>
            </a:r>
          </a:p>
        </p:txBody>
      </p:sp>
      <p:sp>
        <p:nvSpPr>
          <p:cNvPr id="463877" name="WordArt 5"/>
          <p:cNvSpPr>
            <a:spLocks noChangeArrowheads="1" noChangeShapeType="1" noTextEdit="1"/>
          </p:cNvSpPr>
          <p:nvPr/>
        </p:nvSpPr>
        <p:spPr bwMode="auto">
          <a:xfrm>
            <a:off x="3886200" y="4035425"/>
            <a:ext cx="4041775" cy="221297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FF00"/>
                    </a:gs>
                    <a:gs pos="100000">
                      <a:srgbClr val="FF9933"/>
                    </a:gs>
                  </a:gsLst>
                  <a:path path="rect">
                    <a:fillToRect l="50000" t="50000" r="50000" b="50000"/>
                  </a:path>
                </a:gradFill>
                <a:latin typeface="Impact"/>
                <a:ea typeface="Impact"/>
                <a:cs typeface="Impact"/>
              </a:rPr>
              <a:t>Jeopardy!</a:t>
            </a:r>
          </a:p>
        </p:txBody>
      </p:sp>
      <p:sp>
        <p:nvSpPr>
          <p:cNvPr id="463878" name="WordArt 6"/>
          <p:cNvSpPr>
            <a:spLocks noChangeArrowheads="1" noChangeShapeType="1" noTextEdit="1"/>
          </p:cNvSpPr>
          <p:nvPr/>
        </p:nvSpPr>
        <p:spPr bwMode="auto">
          <a:xfrm>
            <a:off x="6096000" y="2590800"/>
            <a:ext cx="2044700" cy="825500"/>
          </a:xfrm>
          <a:prstGeom prst="rect">
            <a:avLst/>
          </a:prstGeom>
        </p:spPr>
        <p:txBody>
          <a:bodyPr wrap="none" fromWordArt="1">
            <a:prstTxWarp prst="textPlain">
              <a:avLst>
                <a:gd name="adj" fmla="val 50000"/>
              </a:avLst>
            </a:prstTxWarp>
          </a:bodyPr>
          <a:lstStyle/>
          <a:p>
            <a:pPr algn="ctr"/>
            <a:r>
              <a:rPr lang="en-US" sz="5400" kern="10">
                <a:ln w="9525">
                  <a:no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DRDP</a:t>
            </a:r>
          </a:p>
        </p:txBody>
      </p:sp>
      <p:pic>
        <p:nvPicPr>
          <p:cNvPr id="240647" name="Picture 7" descr="Pictur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 y="419100"/>
            <a:ext cx="2924175" cy="6019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463875"/>
                                        </p:tgtEl>
                                        <p:attrNameLst>
                                          <p:attrName>style.visibility</p:attrName>
                                        </p:attrNameLst>
                                      </p:cBhvr>
                                      <p:to>
                                        <p:strVal val="visible"/>
                                      </p:to>
                                    </p:set>
                                    <p:anim calcmode="lin" valueType="num">
                                      <p:cBhvr>
                                        <p:cTn id="7" dur="500" fill="hold"/>
                                        <p:tgtEl>
                                          <p:spTgt spid="463875"/>
                                        </p:tgtEl>
                                        <p:attrNameLst>
                                          <p:attrName>ppt_w</p:attrName>
                                        </p:attrNameLst>
                                      </p:cBhvr>
                                      <p:tavLst>
                                        <p:tav tm="0">
                                          <p:val>
                                            <p:fltVal val="0"/>
                                          </p:val>
                                        </p:tav>
                                        <p:tav tm="100000">
                                          <p:val>
                                            <p:strVal val="#ppt_w"/>
                                          </p:val>
                                        </p:tav>
                                      </p:tavLst>
                                    </p:anim>
                                    <p:anim calcmode="lin" valueType="num">
                                      <p:cBhvr>
                                        <p:cTn id="8" dur="500" fill="hold"/>
                                        <p:tgtEl>
                                          <p:spTgt spid="463875"/>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16" fill="hold" grpId="0" nodeType="afterEffect">
                                  <p:stCondLst>
                                    <p:cond delay="2000"/>
                                  </p:stCondLst>
                                  <p:childTnLst>
                                    <p:set>
                                      <p:cBhvr>
                                        <p:cTn id="11" dur="1" fill="hold">
                                          <p:stCondLst>
                                            <p:cond delay="0"/>
                                          </p:stCondLst>
                                        </p:cTn>
                                        <p:tgtEl>
                                          <p:spTgt spid="463876"/>
                                        </p:tgtEl>
                                        <p:attrNameLst>
                                          <p:attrName>style.visibility</p:attrName>
                                        </p:attrNameLst>
                                      </p:cBhvr>
                                      <p:to>
                                        <p:strVal val="visible"/>
                                      </p:to>
                                    </p:set>
                                    <p:anim calcmode="lin" valueType="num">
                                      <p:cBhvr>
                                        <p:cTn id="12" dur="500" fill="hold"/>
                                        <p:tgtEl>
                                          <p:spTgt spid="463876"/>
                                        </p:tgtEl>
                                        <p:attrNameLst>
                                          <p:attrName>ppt_w</p:attrName>
                                        </p:attrNameLst>
                                      </p:cBhvr>
                                      <p:tavLst>
                                        <p:tav tm="0">
                                          <p:val>
                                            <p:fltVal val="0"/>
                                          </p:val>
                                        </p:tav>
                                        <p:tav tm="100000">
                                          <p:val>
                                            <p:strVal val="#ppt_w"/>
                                          </p:val>
                                        </p:tav>
                                      </p:tavLst>
                                    </p:anim>
                                    <p:anim calcmode="lin" valueType="num">
                                      <p:cBhvr>
                                        <p:cTn id="13" dur="500" fill="hold"/>
                                        <p:tgtEl>
                                          <p:spTgt spid="463876"/>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17" presetClass="entr" presetSubtype="10" fill="hold" grpId="0" nodeType="afterEffect">
                                  <p:stCondLst>
                                    <p:cond delay="0"/>
                                  </p:stCondLst>
                                  <p:childTnLst>
                                    <p:set>
                                      <p:cBhvr>
                                        <p:cTn id="16" dur="1" fill="hold">
                                          <p:stCondLst>
                                            <p:cond delay="0"/>
                                          </p:stCondLst>
                                        </p:cTn>
                                        <p:tgtEl>
                                          <p:spTgt spid="463878"/>
                                        </p:tgtEl>
                                        <p:attrNameLst>
                                          <p:attrName>style.visibility</p:attrName>
                                        </p:attrNameLst>
                                      </p:cBhvr>
                                      <p:to>
                                        <p:strVal val="visible"/>
                                      </p:to>
                                    </p:set>
                                    <p:anim calcmode="lin" valueType="num">
                                      <p:cBhvr>
                                        <p:cTn id="17" dur="500" fill="hold"/>
                                        <p:tgtEl>
                                          <p:spTgt spid="463878"/>
                                        </p:tgtEl>
                                        <p:attrNameLst>
                                          <p:attrName>ppt_w</p:attrName>
                                        </p:attrNameLst>
                                      </p:cBhvr>
                                      <p:tavLst>
                                        <p:tav tm="0">
                                          <p:val>
                                            <p:fltVal val="0"/>
                                          </p:val>
                                        </p:tav>
                                        <p:tav tm="100000">
                                          <p:val>
                                            <p:strVal val="#ppt_w"/>
                                          </p:val>
                                        </p:tav>
                                      </p:tavLst>
                                    </p:anim>
                                    <p:anim calcmode="lin" valueType="num">
                                      <p:cBhvr>
                                        <p:cTn id="18" dur="500" fill="hold"/>
                                        <p:tgtEl>
                                          <p:spTgt spid="463878"/>
                                        </p:tgtEl>
                                        <p:attrNameLst>
                                          <p:attrName>ppt_h</p:attrName>
                                        </p:attrNameLst>
                                      </p:cBhvr>
                                      <p:tavLst>
                                        <p:tav tm="0">
                                          <p:val>
                                            <p:strVal val="#ppt_h"/>
                                          </p:val>
                                        </p:tav>
                                        <p:tav tm="100000">
                                          <p:val>
                                            <p:strVal val="#ppt_h"/>
                                          </p:val>
                                        </p:tav>
                                      </p:tavLst>
                                    </p:anim>
                                  </p:childTnLst>
                                </p:cTn>
                              </p:par>
                            </p:childTnLst>
                          </p:cTn>
                        </p:par>
                        <p:par>
                          <p:cTn id="19" fill="hold">
                            <p:stCondLst>
                              <p:cond delay="4500"/>
                            </p:stCondLst>
                            <p:childTnLst>
                              <p:par>
                                <p:cTn id="20" presetID="19" presetClass="entr" presetSubtype="10" fill="hold" grpId="0" nodeType="afterEffect">
                                  <p:stCondLst>
                                    <p:cond delay="2000"/>
                                  </p:stCondLst>
                                  <p:childTnLst>
                                    <p:set>
                                      <p:cBhvr>
                                        <p:cTn id="21" dur="1" fill="hold">
                                          <p:stCondLst>
                                            <p:cond delay="0"/>
                                          </p:stCondLst>
                                        </p:cTn>
                                        <p:tgtEl>
                                          <p:spTgt spid="463877"/>
                                        </p:tgtEl>
                                        <p:attrNameLst>
                                          <p:attrName>style.visibility</p:attrName>
                                        </p:attrNameLst>
                                      </p:cBhvr>
                                      <p:to>
                                        <p:strVal val="visible"/>
                                      </p:to>
                                    </p:set>
                                    <p:anim calcmode="lin" valueType="num">
                                      <p:cBhvr>
                                        <p:cTn id="22" dur="5000" fill="hold"/>
                                        <p:tgtEl>
                                          <p:spTgt spid="463877"/>
                                        </p:tgtEl>
                                        <p:attrNameLst>
                                          <p:attrName>ppt_w</p:attrName>
                                        </p:attrNameLst>
                                      </p:cBhvr>
                                      <p:tavLst>
                                        <p:tav tm="0" fmla="#ppt_w*sin(2.5*pi*$)">
                                          <p:val>
                                            <p:fltVal val="0"/>
                                          </p:val>
                                        </p:tav>
                                        <p:tav tm="100000">
                                          <p:val>
                                            <p:fltVal val="1"/>
                                          </p:val>
                                        </p:tav>
                                      </p:tavLst>
                                    </p:anim>
                                    <p:anim calcmode="lin" valueType="num">
                                      <p:cBhvr>
                                        <p:cTn id="23" dur="5000" fill="hold"/>
                                        <p:tgtEl>
                                          <p:spTgt spid="4638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animBg="1"/>
      <p:bldP spid="463876" grpId="0" animBg="1"/>
      <p:bldP spid="463877" grpId="0" animBg="1"/>
      <p:bldP spid="46387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42690" name="Footer Placeholder 2"/>
          <p:cNvSpPr txBox="1">
            <a:spLocks noGrp="1"/>
          </p:cNvSpPr>
          <p:nvPr/>
        </p:nvSpPr>
        <p:spPr bwMode="auto">
          <a:xfrm>
            <a:off x="2209800" y="6245225"/>
            <a:ext cx="4800600" cy="476250"/>
          </a:xfrm>
          <a:prstGeom prst="rect">
            <a:avLst/>
          </a:prstGeom>
          <a:noFill/>
          <a:ln w="9525">
            <a:noFill/>
            <a:miter lim="800000"/>
            <a:headEnd/>
            <a:tailEnd/>
          </a:ln>
        </p:spPr>
        <p:txBody>
          <a:bodyPr>
            <a:prstTxWarp prst="textNoShape">
              <a:avLst/>
            </a:prstTxWarp>
          </a:bodyPr>
          <a:lstStyle/>
          <a:p>
            <a:pPr algn="ctr"/>
            <a:r>
              <a:rPr lang="en-US" sz="1000">
                <a:solidFill>
                  <a:srgbClr val="FFFF00"/>
                </a:solidFill>
                <a:ea typeface="ＭＳ Ｐゴシック" pitchFamily="-111" charset="-128"/>
                <a:cs typeface="ＭＳ Ｐゴシック" pitchFamily="-111" charset="-128"/>
              </a:rPr>
              <a:t>2010 © California Department of Education</a:t>
            </a:r>
          </a:p>
          <a:p>
            <a:pPr algn="ctr"/>
            <a:r>
              <a:rPr lang="en-US" sz="1000">
                <a:solidFill>
                  <a:srgbClr val="FFFF00"/>
                </a:solidFill>
                <a:ea typeface="ＭＳ Ｐゴシック" pitchFamily="-111" charset="-128"/>
                <a:cs typeface="ＭＳ Ｐゴシック" pitchFamily="-111" charset="-128"/>
              </a:rPr>
              <a:t>Desired Results T &amp; TA Project</a:t>
            </a:r>
          </a:p>
        </p:txBody>
      </p:sp>
      <p:sp>
        <p:nvSpPr>
          <p:cNvPr id="242691"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BEE4CB01-D894-6D4E-90FB-CD3E36B8C551}" type="slidenum">
              <a:rPr lang="en-US" sz="1000">
                <a:solidFill>
                  <a:srgbClr val="FFFF00"/>
                </a:solidFill>
                <a:ea typeface="ＭＳ Ｐゴシック" pitchFamily="-111" charset="-128"/>
                <a:cs typeface="ＭＳ Ｐゴシック" pitchFamily="-111" charset="-128"/>
              </a:rPr>
              <a:pPr algn="r"/>
              <a:t>76</a:t>
            </a:fld>
            <a:endParaRPr lang="en-US" sz="1000">
              <a:solidFill>
                <a:srgbClr val="FFFF00"/>
              </a:solidFill>
              <a:ea typeface="ＭＳ Ｐゴシック" pitchFamily="-111" charset="-128"/>
              <a:cs typeface="ＭＳ Ｐゴシック" pitchFamily="-111" charset="-128"/>
            </a:endParaRPr>
          </a:p>
        </p:txBody>
      </p:sp>
      <p:sp>
        <p:nvSpPr>
          <p:cNvPr id="242692"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solidFill>
                <a:srgbClr val="FFFF00"/>
              </a:solidFill>
              <a:ea typeface="ＭＳ Ｐゴシック" pitchFamily="-111" charset="-128"/>
              <a:cs typeface="ＭＳ Ｐゴシック" pitchFamily="-111" charset="-128"/>
            </a:endParaRPr>
          </a:p>
        </p:txBody>
      </p:sp>
      <p:sp>
        <p:nvSpPr>
          <p:cNvPr id="891907" name="Text Box 3"/>
          <p:cNvSpPr txBox="1">
            <a:spLocks noChangeArrowheads="1"/>
          </p:cNvSpPr>
          <p:nvPr/>
        </p:nvSpPr>
        <p:spPr bwMode="auto">
          <a:xfrm>
            <a:off x="1447800" y="1752600"/>
            <a:ext cx="6477000" cy="2308324"/>
          </a:xfrm>
          <a:prstGeom prst="rect">
            <a:avLst/>
          </a:prstGeom>
          <a:noFill/>
          <a:ln w="9525">
            <a:noFill/>
            <a:miter lim="800000"/>
            <a:headEnd/>
            <a:tailEnd/>
          </a:ln>
          <a:effectLst>
            <a:outerShdw dist="35921" dir="2700000" algn="ctr" rotWithShape="0">
              <a:schemeClr val="tx1"/>
            </a:outerShdw>
          </a:effectLst>
        </p:spPr>
        <p:txBody>
          <a:bodyPr wrap="square">
            <a:prstTxWarp prst="textNoShape">
              <a:avLst/>
            </a:prstTxWarp>
            <a:spAutoFit/>
          </a:bodyPr>
          <a:lstStyle/>
          <a:p>
            <a:pPr algn="ctr" eaLnBrk="1" hangingPunct="1">
              <a:spcBef>
                <a:spcPct val="30000"/>
              </a:spcBef>
            </a:pPr>
            <a:r>
              <a:rPr lang="en-US" sz="3600" b="1" dirty="0">
                <a:solidFill>
                  <a:srgbClr val="FFFF00"/>
                </a:solidFill>
              </a:rPr>
              <a:t>These are aligned with  the DRDP (2015) and serve as the research backing for the assessment. </a:t>
            </a:r>
          </a:p>
        </p:txBody>
      </p:sp>
      <p:sp>
        <p:nvSpPr>
          <p:cNvPr id="242695" name="Text Box 5"/>
          <p:cNvSpPr txBox="1">
            <a:spLocks noChangeArrowheads="1"/>
          </p:cNvSpPr>
          <p:nvPr/>
        </p:nvSpPr>
        <p:spPr bwMode="auto">
          <a:xfrm>
            <a:off x="2286000" y="5257800"/>
            <a:ext cx="4495800" cy="823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800" b="1" dirty="0">
                <a:solidFill>
                  <a:srgbClr val="FFFF00"/>
                </a:solidFill>
                <a:ea typeface="ＭＳ Ｐゴシック" pitchFamily="-111" charset="-128"/>
                <a:cs typeface="ＭＳ Ｐゴシック" pitchFamily="-111" charset="-128"/>
              </a:rPr>
              <a:t>$100</a:t>
            </a:r>
          </a:p>
        </p:txBody>
      </p:sp>
      <p:pic>
        <p:nvPicPr>
          <p:cNvPr id="242696" name="Picture 6" descr="MCj043256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pic>
        <p:nvPicPr>
          <p:cNvPr id="11"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7391400" y="4800600"/>
            <a:ext cx="762000" cy="7620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76</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69"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44739"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C5FD7D1D-3B29-C044-BD3D-BF89729C3DCB}" type="slidenum">
              <a:rPr lang="en-US" sz="1000">
                <a:solidFill>
                  <a:srgbClr val="FFFF00"/>
                </a:solidFill>
                <a:ea typeface="ＭＳ Ｐゴシック" pitchFamily="-111" charset="-128"/>
                <a:cs typeface="ＭＳ Ｐゴシック" pitchFamily="-111" charset="-128"/>
              </a:rPr>
              <a:pPr algn="r"/>
              <a:t>77</a:t>
            </a:fld>
            <a:endParaRPr lang="en-US" sz="1000">
              <a:solidFill>
                <a:srgbClr val="FFFF00"/>
              </a:solidFill>
              <a:ea typeface="ＭＳ Ｐゴシック" pitchFamily="-111" charset="-128"/>
              <a:cs typeface="ＭＳ Ｐゴシック" pitchFamily="-111" charset="-128"/>
            </a:endParaRPr>
          </a:p>
        </p:txBody>
      </p:sp>
      <p:sp>
        <p:nvSpPr>
          <p:cNvPr id="244740"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solidFill>
                <a:srgbClr val="FFFF00"/>
              </a:solidFill>
              <a:ea typeface="ＭＳ Ｐゴシック" pitchFamily="-111" charset="-128"/>
              <a:cs typeface="ＭＳ Ｐゴシック" pitchFamily="-111" charset="-128"/>
            </a:endParaRPr>
          </a:p>
        </p:txBody>
      </p:sp>
      <p:sp>
        <p:nvSpPr>
          <p:cNvPr id="893955" name="Rectangle 3"/>
          <p:cNvSpPr>
            <a:spLocks noChangeArrowheads="1"/>
          </p:cNvSpPr>
          <p:nvPr/>
        </p:nvSpPr>
        <p:spPr bwMode="auto">
          <a:xfrm>
            <a:off x="632536" y="605073"/>
            <a:ext cx="3124200" cy="1219200"/>
          </a:xfrm>
          <a:prstGeom prst="rect">
            <a:avLst/>
          </a:prstGeom>
          <a:noFill/>
          <a:ln w="9525">
            <a:noFill/>
            <a:miter lim="800000"/>
            <a:headEnd/>
            <a:tailEnd/>
          </a:ln>
          <a:effectLst>
            <a:outerShdw dist="25399" dir="2700000" algn="ctr" rotWithShape="0">
              <a:schemeClr val="bg2">
                <a:alpha val="99962"/>
              </a:schemeClr>
            </a:outerShdw>
          </a:effectLst>
        </p:spPr>
        <p:txBody>
          <a:bodyPr anchor="ctr">
            <a:prstTxWarp prst="textNoShape">
              <a:avLst/>
            </a:prstTxWarp>
          </a:bodyPr>
          <a:lstStyle/>
          <a:p>
            <a:pPr algn="ctr">
              <a:defRPr/>
            </a:pPr>
            <a:r>
              <a:rPr lang="en-US" sz="4000" b="1" dirty="0">
                <a:solidFill>
                  <a:srgbClr val="FFFF00"/>
                </a:solidFill>
                <a:latin typeface="Arial" pitchFamily="-65" charset="0"/>
                <a:ea typeface="ＭＳ Ｐゴシック" pitchFamily="-65" charset="-128"/>
                <a:cs typeface="ＭＳ Ｐゴシック" pitchFamily="-65" charset="-128"/>
              </a:rPr>
              <a:t>What are</a:t>
            </a:r>
            <a:r>
              <a:rPr lang="en-US" sz="4000" dirty="0">
                <a:solidFill>
                  <a:srgbClr val="FFFF00"/>
                </a:solidFill>
                <a:latin typeface="Arial" pitchFamily="-65" charset="0"/>
                <a:ea typeface="ＭＳ Ｐゴシック" pitchFamily="-65" charset="-128"/>
                <a:cs typeface="ＭＳ Ｐゴシック" pitchFamily="-65" charset="-128"/>
              </a:rPr>
              <a:t>…</a:t>
            </a:r>
            <a:endParaRPr lang="en-US" sz="4000" b="1" dirty="0">
              <a:solidFill>
                <a:srgbClr val="FFFF00"/>
              </a:solidFill>
              <a:latin typeface="Arial" pitchFamily="-65" charset="0"/>
              <a:ea typeface="ＭＳ Ｐゴシック" pitchFamily="-65" charset="-128"/>
              <a:cs typeface="ＭＳ Ｐゴシック" pitchFamily="-65" charset="-128"/>
            </a:endParaRPr>
          </a:p>
        </p:txBody>
      </p:sp>
      <p:sp>
        <p:nvSpPr>
          <p:cNvPr id="244742" name="Text Box 4"/>
          <p:cNvSpPr txBox="1">
            <a:spLocks noChangeArrowheads="1"/>
          </p:cNvSpPr>
          <p:nvPr/>
        </p:nvSpPr>
        <p:spPr bwMode="auto">
          <a:xfrm>
            <a:off x="914400" y="2029816"/>
            <a:ext cx="7620000" cy="2677656"/>
          </a:xfrm>
          <a:prstGeom prst="rect">
            <a:avLst/>
          </a:prstGeom>
          <a:solidFill>
            <a:srgbClr val="FFFF00"/>
          </a:solidFill>
          <a:ln w="9525">
            <a:noFill/>
            <a:miter lim="800000"/>
            <a:headEnd/>
            <a:tailEnd/>
          </a:ln>
        </p:spPr>
        <p:txBody>
          <a:bodyPr>
            <a:prstTxWarp prst="textNoShape">
              <a:avLst/>
            </a:prstTxWarp>
            <a:spAutoFit/>
          </a:bodyPr>
          <a:lstStyle/>
          <a:p>
            <a:pPr eaLnBrk="0" hangingPunct="0">
              <a:spcBef>
                <a:spcPct val="50000"/>
              </a:spcBef>
            </a:pPr>
            <a:r>
              <a:rPr lang="en-US" sz="3600" b="1" dirty="0">
                <a:solidFill>
                  <a:srgbClr val="FFFF00"/>
                </a:solidFill>
                <a:ea typeface="ＭＳ Ｐゴシック" pitchFamily="-111" charset="-128"/>
                <a:cs typeface="ＭＳ Ｐゴシック" pitchFamily="-111" charset="-128"/>
              </a:rPr>
              <a:t> </a:t>
            </a:r>
          </a:p>
          <a:p>
            <a:pPr algn="ctr" eaLnBrk="0" hangingPunct="0">
              <a:spcBef>
                <a:spcPct val="50000"/>
              </a:spcBef>
            </a:pPr>
            <a:r>
              <a:rPr lang="en-US" sz="3600" b="1" dirty="0">
                <a:ea typeface="ＭＳ Ｐゴシック" pitchFamily="-111" charset="-128"/>
                <a:cs typeface="ＭＳ Ｐゴシック" pitchFamily="-111" charset="-128"/>
              </a:rPr>
              <a:t>California Early Learning and Development Foundations</a:t>
            </a:r>
          </a:p>
          <a:p>
            <a:pPr algn="ctr" eaLnBrk="0" hangingPunct="0">
              <a:spcBef>
                <a:spcPct val="50000"/>
              </a:spcBef>
            </a:pPr>
            <a:endParaRPr lang="en-US" sz="2800" b="1" dirty="0">
              <a:solidFill>
                <a:srgbClr val="FFFF00"/>
              </a:solidFill>
              <a:ea typeface="ＭＳ Ｐゴシック" pitchFamily="-111" charset="-128"/>
              <a:cs typeface="ＭＳ Ｐゴシック" pitchFamily="-111" charset="-128"/>
            </a:endParaRPr>
          </a:p>
        </p:txBody>
      </p:sp>
      <p:sp>
        <p:nvSpPr>
          <p:cNvPr id="244744" name="Text Box 6"/>
          <p:cNvSpPr txBox="1">
            <a:spLocks noChangeArrowheads="1"/>
          </p:cNvSpPr>
          <p:nvPr/>
        </p:nvSpPr>
        <p:spPr bwMode="auto">
          <a:xfrm>
            <a:off x="1981200" y="5189538"/>
            <a:ext cx="4495800" cy="1173162"/>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en-US" sz="3600" b="1">
                <a:solidFill>
                  <a:srgbClr val="FFFF00"/>
                </a:solidFill>
                <a:ea typeface="ＭＳ Ｐゴシック" pitchFamily="-111" charset="-128"/>
                <a:cs typeface="ＭＳ Ｐゴシック" pitchFamily="-111" charset="-128"/>
              </a:rPr>
              <a:t>$100</a:t>
            </a:r>
          </a:p>
          <a:p>
            <a:pPr algn="ctr">
              <a:lnSpc>
                <a:spcPct val="70000"/>
              </a:lnSpc>
              <a:spcBef>
                <a:spcPct val="50000"/>
              </a:spcBef>
            </a:pPr>
            <a:r>
              <a:rPr lang="en-US" sz="3200" b="1">
                <a:solidFill>
                  <a:srgbClr val="FFFF00"/>
                </a:solidFill>
                <a:ea typeface="ＭＳ Ｐゴシック" pitchFamily="-111" charset="-128"/>
                <a:cs typeface="ＭＳ Ｐゴシック" pitchFamily="-111" charset="-128"/>
              </a:rPr>
              <a:t>  Winner</a:t>
            </a:r>
            <a:r>
              <a:rPr lang="en-US" sz="3600" b="1">
                <a:solidFill>
                  <a:srgbClr val="FFFF00"/>
                </a:solidFill>
                <a:ea typeface="ＭＳ Ｐゴシック" pitchFamily="-111" charset="-128"/>
                <a:cs typeface="ＭＳ Ｐゴシック" pitchFamily="-111" charset="-128"/>
              </a:rPr>
              <a:t>!</a:t>
            </a:r>
          </a:p>
        </p:txBody>
      </p:sp>
      <p:pic>
        <p:nvPicPr>
          <p:cNvPr id="244745" name="Picture 7" descr="MCj04325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solidFill>
                <a:srgbClr val="FFFF00"/>
              </a:solidFill>
              <a:ea typeface="ＭＳ Ｐゴシック" pitchFamily="-111" charset="-128"/>
              <a:cs typeface="ＭＳ Ｐゴシック" pitchFamily="-111" charset="-128"/>
            </a:endParaRPr>
          </a:p>
        </p:txBody>
      </p:sp>
      <p:sp>
        <p:nvSpPr>
          <p:cNvPr id="470019" name="Rectangle 3"/>
          <p:cNvSpPr>
            <a:spLocks noChangeArrowheads="1"/>
          </p:cNvSpPr>
          <p:nvPr/>
        </p:nvSpPr>
        <p:spPr bwMode="auto">
          <a:xfrm>
            <a:off x="1066800" y="1751013"/>
            <a:ext cx="7391400" cy="1755775"/>
          </a:xfrm>
          <a:prstGeom prst="rect">
            <a:avLst/>
          </a:prstGeom>
          <a:noFill/>
          <a:ln w="9525">
            <a:noFill/>
            <a:miter lim="800000"/>
            <a:headEnd/>
            <a:tailEnd/>
          </a:ln>
          <a:effectLst>
            <a:outerShdw dist="25399" dir="2700000" algn="ctr" rotWithShape="0">
              <a:schemeClr val="bg2">
                <a:alpha val="99962"/>
              </a:schemeClr>
            </a:outerShdw>
          </a:effectLst>
        </p:spPr>
        <p:txBody>
          <a:bodyPr anchor="ctr">
            <a:prstTxWarp prst="textNoShape">
              <a:avLst/>
            </a:prstTxWarp>
          </a:bodyPr>
          <a:lstStyle/>
          <a:p>
            <a:pPr algn="ctr">
              <a:defRPr/>
            </a:pPr>
            <a:r>
              <a:rPr lang="en-US" sz="3600" b="1" dirty="0">
                <a:solidFill>
                  <a:srgbClr val="FFFF00"/>
                </a:solidFill>
                <a:latin typeface="Arial" pitchFamily="-65" charset="0"/>
                <a:ea typeface="ＭＳ Ｐゴシック" pitchFamily="-65" charset="-128"/>
                <a:cs typeface="ＭＳ Ｐゴシック" pitchFamily="-65" charset="-128"/>
              </a:rPr>
              <a:t>To be completed within 60 calendar days of children’s enrollment in the program</a:t>
            </a:r>
          </a:p>
        </p:txBody>
      </p:sp>
      <p:sp>
        <p:nvSpPr>
          <p:cNvPr id="246789" name="Text Box 5"/>
          <p:cNvSpPr txBox="1">
            <a:spLocks noChangeArrowheads="1"/>
          </p:cNvSpPr>
          <p:nvPr/>
        </p:nvSpPr>
        <p:spPr bwMode="auto">
          <a:xfrm>
            <a:off x="2286000" y="5257800"/>
            <a:ext cx="4495800" cy="823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800" b="1">
                <a:solidFill>
                  <a:srgbClr val="FFFF00"/>
                </a:solidFill>
                <a:ea typeface="ＭＳ Ｐゴシック" pitchFamily="-111" charset="-128"/>
                <a:cs typeface="ＭＳ Ｐゴシック" pitchFamily="-111" charset="-128"/>
              </a:rPr>
              <a:t>$200</a:t>
            </a:r>
          </a:p>
        </p:txBody>
      </p:sp>
      <p:pic>
        <p:nvPicPr>
          <p:cNvPr id="246790" name="Picture 7" descr="MCj043256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pic>
        <p:nvPicPr>
          <p:cNvPr id="10"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7391400" y="4800600"/>
            <a:ext cx="762000" cy="7620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78</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69"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48834"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solidFill>
                <a:srgbClr val="FFFF00"/>
              </a:solidFill>
              <a:ea typeface="ＭＳ Ｐゴシック" pitchFamily="-111" charset="-128"/>
              <a:cs typeface="ＭＳ Ｐゴシック" pitchFamily="-111" charset="-128"/>
            </a:endParaRPr>
          </a:p>
        </p:txBody>
      </p:sp>
      <p:sp>
        <p:nvSpPr>
          <p:cNvPr id="472067" name="Rectangle 3"/>
          <p:cNvSpPr>
            <a:spLocks noChangeArrowheads="1"/>
          </p:cNvSpPr>
          <p:nvPr/>
        </p:nvSpPr>
        <p:spPr bwMode="auto">
          <a:xfrm>
            <a:off x="685800" y="1131272"/>
            <a:ext cx="3962400" cy="1219200"/>
          </a:xfrm>
          <a:prstGeom prst="rect">
            <a:avLst/>
          </a:prstGeom>
          <a:noFill/>
          <a:ln w="9525">
            <a:noFill/>
            <a:miter lim="800000"/>
            <a:headEnd/>
            <a:tailEnd/>
          </a:ln>
          <a:effectLst>
            <a:outerShdw dist="25399" dir="2700000" algn="ctr" rotWithShape="0">
              <a:schemeClr val="bg2">
                <a:alpha val="99962"/>
              </a:schemeClr>
            </a:outerShdw>
          </a:effectLst>
        </p:spPr>
        <p:txBody>
          <a:bodyPr anchor="ctr">
            <a:prstTxWarp prst="textNoShape">
              <a:avLst/>
            </a:prstTxWarp>
          </a:bodyPr>
          <a:lstStyle/>
          <a:p>
            <a:pPr algn="ctr">
              <a:defRPr/>
            </a:pPr>
            <a:r>
              <a:rPr lang="en-US" sz="4000" b="1" dirty="0">
                <a:solidFill>
                  <a:srgbClr val="FFFF00"/>
                </a:solidFill>
                <a:latin typeface="Arial" pitchFamily="-65" charset="0"/>
                <a:ea typeface="ＭＳ Ｐゴシック" pitchFamily="-65" charset="-128"/>
                <a:cs typeface="ＭＳ Ｐゴシック" pitchFamily="-65" charset="-128"/>
              </a:rPr>
              <a:t>When must</a:t>
            </a:r>
            <a:r>
              <a:rPr lang="en-US" sz="4000" dirty="0">
                <a:solidFill>
                  <a:srgbClr val="FFFF00"/>
                </a:solidFill>
                <a:latin typeface="Arial" pitchFamily="-65" charset="0"/>
                <a:ea typeface="ＭＳ Ｐゴシック" pitchFamily="-65" charset="-128"/>
                <a:cs typeface="ＭＳ Ｐゴシック" pitchFamily="-65" charset="-128"/>
              </a:rPr>
              <a:t>…</a:t>
            </a:r>
            <a:endParaRPr lang="en-US" sz="4000" b="1" dirty="0">
              <a:solidFill>
                <a:srgbClr val="FFFF00"/>
              </a:solidFill>
              <a:latin typeface="Arial" pitchFamily="-65" charset="0"/>
              <a:ea typeface="ＭＳ Ｐゴシック" pitchFamily="-65" charset="-128"/>
              <a:cs typeface="ＭＳ Ｐゴシック" pitchFamily="-65" charset="-128"/>
            </a:endParaRPr>
          </a:p>
        </p:txBody>
      </p:sp>
      <p:sp>
        <p:nvSpPr>
          <p:cNvPr id="472068" name="Rectangle 4"/>
          <p:cNvSpPr>
            <a:spLocks noChangeArrowheads="1"/>
          </p:cNvSpPr>
          <p:nvPr/>
        </p:nvSpPr>
        <p:spPr bwMode="auto">
          <a:xfrm>
            <a:off x="685800" y="2514600"/>
            <a:ext cx="7696200" cy="1755775"/>
          </a:xfrm>
          <a:prstGeom prst="rect">
            <a:avLst/>
          </a:prstGeom>
          <a:solidFill>
            <a:srgbClr val="FFFF00"/>
          </a:solidFill>
          <a:ln w="9525">
            <a:noFill/>
            <a:miter lim="800000"/>
            <a:headEnd/>
            <a:tailEnd/>
          </a:ln>
          <a:effectLst>
            <a:outerShdw dist="25399" dir="2700000" algn="ctr" rotWithShape="0">
              <a:schemeClr val="tx1">
                <a:alpha val="99962"/>
              </a:schemeClr>
            </a:outerShdw>
          </a:effectLst>
        </p:spPr>
        <p:txBody>
          <a:bodyPr anchor="ctr">
            <a:prstTxWarp prst="textNoShape">
              <a:avLst/>
            </a:prstTxWarp>
          </a:bodyPr>
          <a:lstStyle/>
          <a:p>
            <a:pPr algn="ctr">
              <a:defRPr/>
            </a:pPr>
            <a:r>
              <a:rPr lang="en-US" sz="4000" b="1" dirty="0">
                <a:latin typeface="Arial" pitchFamily="-65" charset="0"/>
                <a:ea typeface="ＭＳ Ｐゴシック" pitchFamily="-65" charset="-128"/>
                <a:cs typeface="ＭＳ Ｐゴシック" pitchFamily="-65" charset="-128"/>
              </a:rPr>
              <a:t>the first</a:t>
            </a:r>
            <a:r>
              <a:rPr lang="en-US" sz="4000" dirty="0">
                <a:latin typeface="Arial" pitchFamily="-65" charset="0"/>
                <a:ea typeface="ＭＳ Ｐゴシック" pitchFamily="-65" charset="-128"/>
                <a:cs typeface="ＭＳ Ｐゴシック" pitchFamily="-65" charset="-128"/>
              </a:rPr>
              <a:t> </a:t>
            </a:r>
            <a:r>
              <a:rPr lang="en-US" sz="4000" b="1" dirty="0">
                <a:latin typeface="Arial" pitchFamily="-65" charset="0"/>
                <a:ea typeface="ＭＳ Ｐゴシック" pitchFamily="-65" charset="-128"/>
                <a:cs typeface="ＭＳ Ｐゴシック" pitchFamily="-65" charset="-128"/>
              </a:rPr>
              <a:t>DRDP</a:t>
            </a:r>
            <a:r>
              <a:rPr lang="en-US" sz="4000" dirty="0">
                <a:latin typeface="Arial" pitchFamily="-65" charset="0"/>
                <a:ea typeface="ＭＳ Ｐゴシック" pitchFamily="-65" charset="-128"/>
                <a:cs typeface="ＭＳ Ｐゴシック" pitchFamily="-65" charset="-128"/>
              </a:rPr>
              <a:t> </a:t>
            </a:r>
            <a:r>
              <a:rPr lang="en-US" sz="4000" b="1" dirty="0">
                <a:latin typeface="Arial" pitchFamily="-65" charset="0"/>
                <a:ea typeface="ＭＳ Ｐゴシック" pitchFamily="-65" charset="-128"/>
                <a:cs typeface="ＭＳ Ｐゴシック" pitchFamily="-65" charset="-128"/>
              </a:rPr>
              <a:t>to</a:t>
            </a:r>
            <a:r>
              <a:rPr lang="en-US" sz="4000" dirty="0">
                <a:latin typeface="Arial" pitchFamily="-65" charset="0"/>
                <a:ea typeface="ＭＳ Ｐゴシック" pitchFamily="-65" charset="-128"/>
                <a:cs typeface="ＭＳ Ｐゴシック" pitchFamily="-65" charset="-128"/>
              </a:rPr>
              <a:t> </a:t>
            </a:r>
            <a:r>
              <a:rPr lang="en-US" sz="4000" b="1" dirty="0">
                <a:latin typeface="Arial" pitchFamily="-65" charset="0"/>
                <a:ea typeface="ＭＳ Ｐゴシック" pitchFamily="-65" charset="-128"/>
                <a:cs typeface="ＭＳ Ｐゴシック" pitchFamily="-65" charset="-128"/>
              </a:rPr>
              <a:t>be </a:t>
            </a:r>
            <a:br>
              <a:rPr lang="en-US" sz="4000" b="1" dirty="0">
                <a:latin typeface="Arial" pitchFamily="-65" charset="0"/>
                <a:ea typeface="ＭＳ Ｐゴシック" pitchFamily="-65" charset="-128"/>
                <a:cs typeface="ＭＳ Ｐゴシック" pitchFamily="-65" charset="-128"/>
              </a:rPr>
            </a:br>
            <a:r>
              <a:rPr lang="en-US" sz="4000" b="1" dirty="0">
                <a:latin typeface="Arial" pitchFamily="-65" charset="0"/>
                <a:ea typeface="ＭＳ Ｐゴシック" pitchFamily="-65" charset="-128"/>
                <a:cs typeface="ＭＳ Ｐゴシック" pitchFamily="-65" charset="-128"/>
              </a:rPr>
              <a:t>completed for each child?</a:t>
            </a:r>
            <a:endParaRPr lang="en-US" sz="4000" b="1" dirty="0">
              <a:effectLst>
                <a:outerShdw blurRad="38100" dist="38100" dir="2700000" algn="tl">
                  <a:srgbClr val="000000"/>
                </a:outerShdw>
              </a:effectLst>
              <a:latin typeface="Arial" pitchFamily="-65" charset="0"/>
              <a:ea typeface="ＭＳ Ｐゴシック" pitchFamily="-65" charset="-128"/>
              <a:cs typeface="ＭＳ Ｐゴシック" pitchFamily="-65" charset="-128"/>
            </a:endParaRPr>
          </a:p>
        </p:txBody>
      </p:sp>
      <p:sp>
        <p:nvSpPr>
          <p:cNvPr id="248838" name="Text Box 6"/>
          <p:cNvSpPr txBox="1">
            <a:spLocks noChangeArrowheads="1"/>
          </p:cNvSpPr>
          <p:nvPr/>
        </p:nvSpPr>
        <p:spPr bwMode="auto">
          <a:xfrm>
            <a:off x="1981200" y="5265738"/>
            <a:ext cx="4495800" cy="1135062"/>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en-US" sz="3600" b="1">
                <a:solidFill>
                  <a:srgbClr val="FFFF00"/>
                </a:solidFill>
                <a:ea typeface="ＭＳ Ｐゴシック" pitchFamily="-111" charset="-128"/>
                <a:cs typeface="ＭＳ Ｐゴシック" pitchFamily="-111" charset="-128"/>
              </a:rPr>
              <a:t>$200</a:t>
            </a:r>
          </a:p>
          <a:p>
            <a:pPr algn="ctr">
              <a:lnSpc>
                <a:spcPct val="70000"/>
              </a:lnSpc>
              <a:spcBef>
                <a:spcPct val="50000"/>
              </a:spcBef>
            </a:pPr>
            <a:r>
              <a:rPr lang="en-US" sz="3200" b="1">
                <a:solidFill>
                  <a:srgbClr val="FFFF00"/>
                </a:solidFill>
                <a:ea typeface="ＭＳ Ｐゴシック" pitchFamily="-111" charset="-128"/>
                <a:cs typeface="ＭＳ Ｐゴシック" pitchFamily="-111" charset="-128"/>
              </a:rPr>
              <a:t>  Winner</a:t>
            </a:r>
            <a:r>
              <a:rPr lang="en-US" sz="3600" b="1">
                <a:solidFill>
                  <a:srgbClr val="FFFF00"/>
                </a:solidFill>
                <a:ea typeface="ＭＳ Ｐゴシック" pitchFamily="-111" charset="-128"/>
                <a:cs typeface="ＭＳ Ｐゴシック" pitchFamily="-111" charset="-128"/>
              </a:rPr>
              <a:t>!</a:t>
            </a:r>
          </a:p>
        </p:txBody>
      </p:sp>
      <p:pic>
        <p:nvPicPr>
          <p:cNvPr id="248839" name="Picture 8" descr="MCj04325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3"/>
          <p:cNvSpPr>
            <a:spLocks noGrp="1" noChangeArrowheads="1"/>
          </p:cNvSpPr>
          <p:nvPr>
            <p:ph type="title"/>
          </p:nvPr>
        </p:nvSpPr>
        <p:spPr>
          <a:xfrm>
            <a:off x="1019978" y="2209800"/>
            <a:ext cx="7239000" cy="1143000"/>
          </a:xfrm>
        </p:spPr>
        <p:txBody>
          <a:bodyPr/>
          <a:lstStyle/>
          <a:p>
            <a:pPr eaLnBrk="1" hangingPunct="1"/>
            <a:r>
              <a:rPr lang="en-US">
                <a:ea typeface="ＭＳ Ｐゴシック" pitchFamily="-65" charset="-128"/>
              </a:rPr>
              <a:t>Session I: Overview</a:t>
            </a:r>
          </a:p>
        </p:txBody>
      </p:sp>
      <p:sp>
        <p:nvSpPr>
          <p:cNvPr id="2" name="Slide Number Placeholder 1"/>
          <p:cNvSpPr>
            <a:spLocks noGrp="1"/>
          </p:cNvSpPr>
          <p:nvPr>
            <p:ph type="sldNum" sz="quarter" idx="10"/>
          </p:nvPr>
        </p:nvSpPr>
        <p:spPr/>
        <p:txBody>
          <a:bodyPr/>
          <a:lstStyle/>
          <a:p>
            <a:fld id="{6A1F9AFB-234C-5045-8AD8-038AC2FCD542}"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ea typeface="ＭＳ Ｐゴシック" pitchFamily="-111" charset="-128"/>
              <a:cs typeface="ＭＳ Ｐゴシック" pitchFamily="-111" charset="-128"/>
            </a:endParaRPr>
          </a:p>
        </p:txBody>
      </p:sp>
      <p:sp>
        <p:nvSpPr>
          <p:cNvPr id="482307" name="Text Box 3"/>
          <p:cNvSpPr txBox="1">
            <a:spLocks noChangeArrowheads="1"/>
          </p:cNvSpPr>
          <p:nvPr/>
        </p:nvSpPr>
        <p:spPr bwMode="auto">
          <a:xfrm>
            <a:off x="1066800" y="2057400"/>
            <a:ext cx="7239000" cy="175432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defRPr/>
            </a:pPr>
            <a:r>
              <a:rPr lang="en-US" sz="3600" b="1" dirty="0">
                <a:solidFill>
                  <a:srgbClr val="FFFF00"/>
                </a:solidFill>
                <a:latin typeface="Arial" pitchFamily="34" charset="0"/>
                <a:ea typeface="ＭＳ Ｐゴシック" pitchFamily="1" charset="-128"/>
                <a:cs typeface="+mn-cs"/>
              </a:rPr>
              <a:t>Teachers, caregivers, aides, parents and family may provide this.</a:t>
            </a:r>
          </a:p>
        </p:txBody>
      </p:sp>
      <p:sp>
        <p:nvSpPr>
          <p:cNvPr id="250884" name="Text Box 4"/>
          <p:cNvSpPr txBox="1">
            <a:spLocks noChangeArrowheads="1"/>
          </p:cNvSpPr>
          <p:nvPr/>
        </p:nvSpPr>
        <p:spPr bwMode="auto">
          <a:xfrm>
            <a:off x="2286000" y="5257800"/>
            <a:ext cx="4495800" cy="823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800" b="1">
                <a:solidFill>
                  <a:srgbClr val="FFFF00"/>
                </a:solidFill>
                <a:ea typeface="ＭＳ Ｐゴシック" pitchFamily="-111" charset="-128"/>
                <a:cs typeface="ＭＳ Ｐゴシック" pitchFamily="-111" charset="-128"/>
              </a:rPr>
              <a:t>$300</a:t>
            </a:r>
          </a:p>
        </p:txBody>
      </p:sp>
      <p:pic>
        <p:nvPicPr>
          <p:cNvPr id="250886" name="Picture 7" descr="MCj043256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pic>
        <p:nvPicPr>
          <p:cNvPr id="9"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7391400" y="4800600"/>
            <a:ext cx="762000" cy="7620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80</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69"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sz="1800">
              <a:solidFill>
                <a:srgbClr val="FFFF00"/>
              </a:solidFill>
              <a:ea typeface="ＭＳ Ｐゴシック" pitchFamily="-111" charset="-128"/>
              <a:cs typeface="ＭＳ Ｐゴシック" pitchFamily="-111" charset="-128"/>
            </a:endParaRPr>
          </a:p>
        </p:txBody>
      </p:sp>
      <p:sp>
        <p:nvSpPr>
          <p:cNvPr id="484355" name="Rectangle 3"/>
          <p:cNvSpPr>
            <a:spLocks noChangeArrowheads="1"/>
          </p:cNvSpPr>
          <p:nvPr/>
        </p:nvSpPr>
        <p:spPr bwMode="auto">
          <a:xfrm>
            <a:off x="685800" y="1977231"/>
            <a:ext cx="7772400" cy="2286000"/>
          </a:xfrm>
          <a:prstGeom prst="rect">
            <a:avLst/>
          </a:prstGeom>
          <a:solidFill>
            <a:srgbClr val="FFFF00"/>
          </a:solidFill>
          <a:ln w="9525">
            <a:noFill/>
            <a:miter lim="800000"/>
            <a:headEnd/>
            <a:tailEnd/>
          </a:ln>
          <a:effectLst>
            <a:outerShdw dist="25399" dir="2700000" algn="ctr" rotWithShape="0">
              <a:schemeClr val="bg2">
                <a:alpha val="99962"/>
              </a:schemeClr>
            </a:outerShdw>
          </a:effectLst>
        </p:spPr>
        <p:txBody>
          <a:bodyPr anchor="ctr">
            <a:prstTxWarp prst="textNoShape">
              <a:avLst/>
            </a:prstTxWarp>
          </a:bodyPr>
          <a:lstStyle/>
          <a:p>
            <a:pPr algn="ctr">
              <a:defRPr/>
            </a:pPr>
            <a:r>
              <a:rPr lang="en-US" sz="3600" b="1" dirty="0">
                <a:latin typeface="Arial" pitchFamily="-65" charset="0"/>
                <a:ea typeface="ＭＳ Ｐゴシック" pitchFamily="-65" charset="-128"/>
                <a:cs typeface="ＭＳ Ｐゴシック" pitchFamily="-65" charset="-128"/>
              </a:rPr>
              <a:t>evidence and documentation on children to support completing the</a:t>
            </a:r>
            <a:r>
              <a:rPr lang="en-US" sz="3600" dirty="0">
                <a:latin typeface="Arial" pitchFamily="-65" charset="0"/>
                <a:ea typeface="ＭＳ Ｐゴシック" pitchFamily="-65" charset="-128"/>
                <a:cs typeface="ＭＳ Ｐゴシック" pitchFamily="-65" charset="-128"/>
              </a:rPr>
              <a:t> </a:t>
            </a:r>
            <a:r>
              <a:rPr lang="en-US" sz="3600" b="1" dirty="0">
                <a:latin typeface="Arial" pitchFamily="-65" charset="0"/>
                <a:ea typeface="ＭＳ Ｐゴシック" pitchFamily="-65" charset="-128"/>
                <a:cs typeface="ＭＳ Ｐゴシック" pitchFamily="-65" charset="-128"/>
              </a:rPr>
              <a:t>DRDP?</a:t>
            </a:r>
            <a:endParaRPr lang="en-US" sz="3600" dirty="0">
              <a:latin typeface="Arial" pitchFamily="-65" charset="0"/>
              <a:ea typeface="ＭＳ Ｐゴシック" pitchFamily="-65" charset="-128"/>
              <a:cs typeface="ＭＳ Ｐゴシック" pitchFamily="-65" charset="-128"/>
            </a:endParaRPr>
          </a:p>
        </p:txBody>
      </p:sp>
      <p:sp>
        <p:nvSpPr>
          <p:cNvPr id="484356" name="Rectangle 4"/>
          <p:cNvSpPr>
            <a:spLocks noChangeArrowheads="1"/>
          </p:cNvSpPr>
          <p:nvPr/>
        </p:nvSpPr>
        <p:spPr bwMode="auto">
          <a:xfrm>
            <a:off x="430568" y="758031"/>
            <a:ext cx="3124200" cy="1219200"/>
          </a:xfrm>
          <a:prstGeom prst="rect">
            <a:avLst/>
          </a:prstGeom>
          <a:noFill/>
          <a:ln w="9525">
            <a:noFill/>
            <a:miter lim="800000"/>
            <a:headEnd/>
            <a:tailEnd/>
          </a:ln>
          <a:effectLst>
            <a:outerShdw dist="25399" dir="2700000" algn="ctr" rotWithShape="0">
              <a:schemeClr val="bg2">
                <a:alpha val="99962"/>
              </a:schemeClr>
            </a:outerShdw>
          </a:effectLst>
        </p:spPr>
        <p:txBody>
          <a:bodyPr anchor="ctr">
            <a:prstTxWarp prst="textNoShape">
              <a:avLst/>
            </a:prstTxWarp>
          </a:bodyPr>
          <a:lstStyle/>
          <a:p>
            <a:pPr algn="ctr">
              <a:defRPr/>
            </a:pPr>
            <a:r>
              <a:rPr lang="en-US" sz="4000" b="1" dirty="0">
                <a:solidFill>
                  <a:srgbClr val="FFFF00"/>
                </a:solidFill>
                <a:latin typeface="Arial" pitchFamily="-65" charset="0"/>
                <a:ea typeface="ＭＳ Ｐゴシック" pitchFamily="-65" charset="-128"/>
                <a:cs typeface="ＭＳ Ｐゴシック" pitchFamily="-65" charset="-128"/>
              </a:rPr>
              <a:t>What is</a:t>
            </a:r>
            <a:r>
              <a:rPr lang="en-US" sz="4000" dirty="0">
                <a:solidFill>
                  <a:srgbClr val="FFFF00"/>
                </a:solidFill>
                <a:latin typeface="Arial" pitchFamily="-65" charset="0"/>
                <a:ea typeface="ＭＳ Ｐゴシック" pitchFamily="-65" charset="-128"/>
                <a:cs typeface="ＭＳ Ｐゴシック" pitchFamily="-65" charset="-128"/>
              </a:rPr>
              <a:t>…</a:t>
            </a:r>
            <a:endParaRPr lang="en-US" sz="4000" b="1" dirty="0">
              <a:solidFill>
                <a:srgbClr val="FFFF00"/>
              </a:solidFill>
              <a:latin typeface="Arial" pitchFamily="-65" charset="0"/>
              <a:ea typeface="ＭＳ Ｐゴシック" pitchFamily="-65" charset="-128"/>
              <a:cs typeface="ＭＳ Ｐゴシック" pitchFamily="-65" charset="-128"/>
            </a:endParaRPr>
          </a:p>
        </p:txBody>
      </p:sp>
      <p:sp>
        <p:nvSpPr>
          <p:cNvPr id="252934" name="Text Box 6"/>
          <p:cNvSpPr txBox="1">
            <a:spLocks noChangeArrowheads="1"/>
          </p:cNvSpPr>
          <p:nvPr/>
        </p:nvSpPr>
        <p:spPr bwMode="auto">
          <a:xfrm>
            <a:off x="1981200" y="5189538"/>
            <a:ext cx="4495800" cy="1173162"/>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en-US" sz="3600" b="1">
                <a:solidFill>
                  <a:srgbClr val="FFFF00"/>
                </a:solidFill>
                <a:ea typeface="ＭＳ Ｐゴシック" pitchFamily="-111" charset="-128"/>
                <a:cs typeface="ＭＳ Ｐゴシック" pitchFamily="-111" charset="-128"/>
              </a:rPr>
              <a:t>$300</a:t>
            </a:r>
          </a:p>
          <a:p>
            <a:pPr algn="ctr">
              <a:lnSpc>
                <a:spcPct val="70000"/>
              </a:lnSpc>
              <a:spcBef>
                <a:spcPct val="50000"/>
              </a:spcBef>
            </a:pPr>
            <a:r>
              <a:rPr lang="en-US" sz="3200" b="1">
                <a:solidFill>
                  <a:srgbClr val="FFFF00"/>
                </a:solidFill>
                <a:ea typeface="ＭＳ Ｐゴシック" pitchFamily="-111" charset="-128"/>
                <a:cs typeface="ＭＳ Ｐゴシック" pitchFamily="-111" charset="-128"/>
              </a:rPr>
              <a:t>  Winner</a:t>
            </a:r>
            <a:r>
              <a:rPr lang="en-US" sz="3600" b="1">
                <a:solidFill>
                  <a:srgbClr val="FFFF00"/>
                </a:solidFill>
                <a:ea typeface="ＭＳ Ｐゴシック" pitchFamily="-111" charset="-128"/>
                <a:cs typeface="ＭＳ Ｐゴシック" pitchFamily="-111" charset="-128"/>
              </a:rPr>
              <a:t>!</a:t>
            </a:r>
          </a:p>
        </p:txBody>
      </p:sp>
      <p:pic>
        <p:nvPicPr>
          <p:cNvPr id="252935" name="Picture 8" descr="MCj04325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4978"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pPr algn="ctr" eaLnBrk="0" hangingPunct="0"/>
            <a:endParaRPr lang="en-US" sz="2400">
              <a:latin typeface="Times New Roman" pitchFamily="-111" charset="0"/>
              <a:ea typeface="ＭＳ Ｐゴシック" pitchFamily="-111" charset="-128"/>
              <a:cs typeface="ＭＳ Ｐゴシック" pitchFamily="-111" charset="-128"/>
            </a:endParaRPr>
          </a:p>
        </p:txBody>
      </p:sp>
      <p:sp>
        <p:nvSpPr>
          <p:cNvPr id="80899" name="Rectangle 3"/>
          <p:cNvSpPr>
            <a:spLocks noChangeArrowheads="1"/>
          </p:cNvSpPr>
          <p:nvPr/>
        </p:nvSpPr>
        <p:spPr bwMode="auto">
          <a:xfrm>
            <a:off x="457200" y="1143000"/>
            <a:ext cx="8686800" cy="32004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prstTxWarp prst="textNoShape">
              <a:avLst/>
            </a:prstTxWarp>
          </a:bodyPr>
          <a:lstStyle/>
          <a:p>
            <a:pPr algn="ctr">
              <a:defRPr/>
            </a:pPr>
            <a:r>
              <a:rPr lang="en-US" sz="3600" dirty="0">
                <a:solidFill>
                  <a:srgbClr val="FFFF00"/>
                </a:solidFill>
                <a:latin typeface="Arial" pitchFamily="-65" charset="0"/>
                <a:ea typeface="ＭＳ Ｐゴシック" pitchFamily="-65" charset="-128"/>
                <a:cs typeface="ＭＳ Ｐゴシック" pitchFamily="-65" charset="-128"/>
              </a:rPr>
              <a:t>Learning and Development Foundations</a:t>
            </a:r>
          </a:p>
          <a:p>
            <a:pPr algn="ctr">
              <a:defRPr/>
            </a:pPr>
            <a:r>
              <a:rPr lang="en-US" sz="3600" dirty="0">
                <a:solidFill>
                  <a:srgbClr val="FFFF00"/>
                </a:solidFill>
                <a:latin typeface="Arial" pitchFamily="-65" charset="0"/>
                <a:ea typeface="ＭＳ Ｐゴシック" pitchFamily="-65" charset="-128"/>
                <a:cs typeface="ＭＳ Ｐゴシック" pitchFamily="-65" charset="-128"/>
              </a:rPr>
              <a:t>Curriculum Framework</a:t>
            </a:r>
          </a:p>
          <a:p>
            <a:pPr algn="ctr">
              <a:defRPr/>
            </a:pPr>
            <a:r>
              <a:rPr lang="en-US" sz="3600" dirty="0">
                <a:solidFill>
                  <a:srgbClr val="FFFF00"/>
                </a:solidFill>
                <a:latin typeface="Arial" pitchFamily="-65" charset="0"/>
                <a:ea typeface="ＭＳ Ｐゴシック" pitchFamily="-65" charset="-128"/>
                <a:cs typeface="ＭＳ Ｐゴシック" pitchFamily="-65" charset="-128"/>
              </a:rPr>
              <a:t>Program Guidelines and Resources</a:t>
            </a:r>
          </a:p>
          <a:p>
            <a:pPr algn="ctr">
              <a:defRPr/>
            </a:pPr>
            <a:r>
              <a:rPr lang="en-US" sz="3600" dirty="0">
                <a:solidFill>
                  <a:srgbClr val="FFFF00"/>
                </a:solidFill>
                <a:latin typeface="Arial" pitchFamily="-65" charset="0"/>
                <a:ea typeface="ＭＳ Ｐゴシック" pitchFamily="-65" charset="-128"/>
                <a:cs typeface="ＭＳ Ｐゴシック" pitchFamily="-65" charset="-128"/>
              </a:rPr>
              <a:t>Desired Results Assessment System</a:t>
            </a:r>
          </a:p>
          <a:p>
            <a:pPr algn="ctr">
              <a:defRPr/>
            </a:pPr>
            <a:r>
              <a:rPr lang="en-US" sz="3600" dirty="0">
                <a:solidFill>
                  <a:srgbClr val="FFFF00"/>
                </a:solidFill>
                <a:latin typeface="Arial" pitchFamily="-65" charset="0"/>
                <a:ea typeface="ＭＳ Ｐゴシック" pitchFamily="-65" charset="-128"/>
                <a:cs typeface="ＭＳ Ｐゴシック" pitchFamily="-65" charset="-128"/>
              </a:rPr>
              <a:t>Professional Development </a:t>
            </a:r>
          </a:p>
        </p:txBody>
      </p:sp>
      <p:sp>
        <p:nvSpPr>
          <p:cNvPr id="254980" name="Text Box 4"/>
          <p:cNvSpPr txBox="1">
            <a:spLocks noChangeArrowheads="1"/>
          </p:cNvSpPr>
          <p:nvPr/>
        </p:nvSpPr>
        <p:spPr bwMode="auto">
          <a:xfrm>
            <a:off x="2286000" y="5257800"/>
            <a:ext cx="4495800" cy="823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800" b="1" dirty="0">
                <a:solidFill>
                  <a:srgbClr val="FFFF00"/>
                </a:solidFill>
                <a:ea typeface="ＭＳ Ｐゴシック" pitchFamily="-111" charset="-128"/>
                <a:cs typeface="ＭＳ Ｐゴシック" pitchFamily="-111" charset="-128"/>
              </a:rPr>
              <a:t>$300</a:t>
            </a:r>
          </a:p>
        </p:txBody>
      </p:sp>
      <p:pic>
        <p:nvPicPr>
          <p:cNvPr id="254981" name="Picture 7" descr="MCj043256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pic>
        <p:nvPicPr>
          <p:cNvPr id="46592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7391400" y="4800600"/>
            <a:ext cx="762000" cy="7620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82</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59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7269" fill="hold"/>
                                        <p:tgtEl>
                                          <p:spTgt spid="465928"/>
                                        </p:tgtEl>
                                      </p:cBhvr>
                                    </p:cmd>
                                  </p:childTnLst>
                                </p:cTn>
                              </p:par>
                            </p:childTnLst>
                          </p:cTn>
                        </p:par>
                      </p:childTnLst>
                    </p:cTn>
                  </p:par>
                </p:childTnLst>
              </p:cTn>
              <p:nextCondLst>
                <p:cond evt="onClick" delay="0">
                  <p:tgtEl>
                    <p:spTgt spid="46592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65928"/>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pPr algn="ctr" eaLnBrk="0" hangingPunct="0"/>
            <a:endParaRPr lang="en-US" sz="2400">
              <a:solidFill>
                <a:srgbClr val="FFFF00"/>
              </a:solidFill>
              <a:latin typeface="Times New Roman" pitchFamily="-111" charset="0"/>
              <a:ea typeface="ＭＳ Ｐゴシック" pitchFamily="-111" charset="-128"/>
              <a:cs typeface="ＭＳ Ｐゴシック" pitchFamily="-111" charset="-128"/>
            </a:endParaRPr>
          </a:p>
        </p:txBody>
      </p:sp>
      <p:sp>
        <p:nvSpPr>
          <p:cNvPr id="257027" name="Rectangle 3"/>
          <p:cNvSpPr>
            <a:spLocks noChangeArrowheads="1"/>
          </p:cNvSpPr>
          <p:nvPr/>
        </p:nvSpPr>
        <p:spPr bwMode="auto">
          <a:xfrm>
            <a:off x="990600" y="2209800"/>
            <a:ext cx="7239000" cy="1920164"/>
          </a:xfrm>
          <a:prstGeom prst="rect">
            <a:avLst/>
          </a:prstGeom>
          <a:solidFill>
            <a:srgbClr val="FFFF00"/>
          </a:solidFill>
          <a:ln w="9525">
            <a:noFill/>
            <a:miter lim="800000"/>
            <a:headEnd/>
            <a:tailEnd/>
          </a:ln>
        </p:spPr>
        <p:txBody>
          <a:bodyPr anchor="ctr">
            <a:prstTxWarp prst="textNoShape">
              <a:avLst/>
            </a:prstTxWarp>
          </a:bodyPr>
          <a:lstStyle/>
          <a:p>
            <a:pPr algn="ctr"/>
            <a:r>
              <a:rPr lang="en-US" sz="3600" b="1" dirty="0">
                <a:ea typeface="ＭＳ Ｐゴシック" pitchFamily="-111" charset="-128"/>
                <a:cs typeface="ＭＳ Ｐゴシック" pitchFamily="-111" charset="-128"/>
              </a:rPr>
              <a:t>California’s Early Learning &amp; Development System?</a:t>
            </a:r>
          </a:p>
        </p:txBody>
      </p:sp>
      <p:sp>
        <p:nvSpPr>
          <p:cNvPr id="81924" name="Rectangle 4"/>
          <p:cNvSpPr>
            <a:spLocks noChangeArrowheads="1"/>
          </p:cNvSpPr>
          <p:nvPr/>
        </p:nvSpPr>
        <p:spPr bwMode="auto">
          <a:xfrm>
            <a:off x="533400" y="720128"/>
            <a:ext cx="3124200" cy="1447800"/>
          </a:xfrm>
          <a:prstGeom prst="rect">
            <a:avLst/>
          </a:prstGeom>
          <a:noFill/>
          <a:ln w="9525">
            <a:noFill/>
            <a:miter lim="800000"/>
            <a:headEnd/>
            <a:tailEnd/>
          </a:ln>
          <a:effectLst>
            <a:outerShdw blurRad="63500" dist="25399" dir="2700000" algn="ctr" rotWithShape="0">
              <a:schemeClr val="bg2">
                <a:alpha val="99962"/>
              </a:schemeClr>
            </a:outerShdw>
          </a:effectLst>
        </p:spPr>
        <p:txBody>
          <a:bodyPr anchor="ctr">
            <a:prstTxWarp prst="textNoShape">
              <a:avLst/>
            </a:prstTxWarp>
          </a:bodyPr>
          <a:lstStyle/>
          <a:p>
            <a:pPr algn="ctr">
              <a:defRPr/>
            </a:pPr>
            <a:r>
              <a:rPr lang="en-US" sz="4000" b="1" dirty="0">
                <a:solidFill>
                  <a:srgbClr val="FFFF00"/>
                </a:solidFill>
                <a:latin typeface="Arial" pitchFamily="-65" charset="0"/>
                <a:ea typeface="ＭＳ Ｐゴシック" pitchFamily="-65" charset="-128"/>
                <a:cs typeface="ＭＳ Ｐゴシック" pitchFamily="-65" charset="-128"/>
              </a:rPr>
              <a:t>What is</a:t>
            </a:r>
            <a:r>
              <a:rPr lang="en-US" sz="4000" dirty="0">
                <a:solidFill>
                  <a:srgbClr val="FFFF00"/>
                </a:solidFill>
                <a:latin typeface="Arial" pitchFamily="-65" charset="0"/>
                <a:ea typeface="ＭＳ Ｐゴシック" pitchFamily="-65" charset="-128"/>
                <a:cs typeface="ＭＳ Ｐゴシック" pitchFamily="-65" charset="-128"/>
              </a:rPr>
              <a:t>…</a:t>
            </a:r>
            <a:endParaRPr lang="en-US" sz="4000" b="1" dirty="0">
              <a:solidFill>
                <a:srgbClr val="FFFF00"/>
              </a:solidFill>
              <a:latin typeface="Arial" pitchFamily="-65" charset="0"/>
              <a:ea typeface="ＭＳ Ｐゴシック" pitchFamily="-65" charset="-128"/>
              <a:cs typeface="ＭＳ Ｐゴシック" pitchFamily="-65" charset="-128"/>
            </a:endParaRPr>
          </a:p>
        </p:txBody>
      </p:sp>
      <p:sp>
        <p:nvSpPr>
          <p:cNvPr id="257029" name="Text Box 5"/>
          <p:cNvSpPr txBox="1">
            <a:spLocks noChangeArrowheads="1"/>
          </p:cNvSpPr>
          <p:nvPr/>
        </p:nvSpPr>
        <p:spPr bwMode="auto">
          <a:xfrm>
            <a:off x="1981200" y="5189538"/>
            <a:ext cx="4495800" cy="1173162"/>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en-US" sz="3600" b="1">
                <a:solidFill>
                  <a:srgbClr val="FFFF00"/>
                </a:solidFill>
                <a:ea typeface="ＭＳ Ｐゴシック" pitchFamily="-111" charset="-128"/>
                <a:cs typeface="ＭＳ Ｐゴシック" pitchFamily="-111" charset="-128"/>
              </a:rPr>
              <a:t>$300</a:t>
            </a:r>
          </a:p>
          <a:p>
            <a:pPr algn="ctr">
              <a:lnSpc>
                <a:spcPct val="70000"/>
              </a:lnSpc>
              <a:spcBef>
                <a:spcPct val="50000"/>
              </a:spcBef>
            </a:pPr>
            <a:r>
              <a:rPr lang="en-US" sz="3200" b="1">
                <a:solidFill>
                  <a:srgbClr val="FFFF00"/>
                </a:solidFill>
                <a:ea typeface="ＭＳ Ｐゴシック" pitchFamily="-111" charset="-128"/>
                <a:cs typeface="ＭＳ Ｐゴシック" pitchFamily="-111" charset="-128"/>
              </a:rPr>
              <a:t>  Winner</a:t>
            </a:r>
            <a:r>
              <a:rPr lang="en-US" sz="3600" b="1">
                <a:solidFill>
                  <a:srgbClr val="FFFF00"/>
                </a:solidFill>
                <a:ea typeface="ＭＳ Ｐゴシック" pitchFamily="-111" charset="-128"/>
                <a:cs typeface="ＭＳ Ｐゴシック" pitchFamily="-111" charset="-128"/>
              </a:rPr>
              <a:t>!</a:t>
            </a:r>
          </a:p>
        </p:txBody>
      </p:sp>
      <p:pic>
        <p:nvPicPr>
          <p:cNvPr id="257030" name="Picture 8" descr="MCj04325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9074"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a:ea typeface="ＭＳ Ｐゴシック" pitchFamily="-111" charset="-128"/>
              <a:cs typeface="ＭＳ Ｐゴシック" pitchFamily="-111" charset="-128"/>
            </a:endParaRPr>
          </a:p>
        </p:txBody>
      </p:sp>
      <p:sp>
        <p:nvSpPr>
          <p:cNvPr id="87043" name="Text Box 3"/>
          <p:cNvSpPr txBox="1">
            <a:spLocks noChangeArrowheads="1"/>
          </p:cNvSpPr>
          <p:nvPr/>
        </p:nvSpPr>
        <p:spPr bwMode="auto">
          <a:xfrm>
            <a:off x="762000" y="2057400"/>
            <a:ext cx="78486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prstTxWarp prst="textNoShape">
              <a:avLst/>
            </a:prstTxWarp>
            <a:spAutoFit/>
          </a:bodyPr>
          <a:lstStyle/>
          <a:p>
            <a:pPr marL="515938" indent="3175" algn="ctr">
              <a:spcBef>
                <a:spcPct val="50000"/>
              </a:spcBef>
              <a:defRPr/>
            </a:pPr>
            <a:r>
              <a:rPr lang="en-US" sz="3600" b="1" dirty="0">
                <a:solidFill>
                  <a:srgbClr val="FFFF00"/>
                </a:solidFill>
                <a:latin typeface="Arial" pitchFamily="-65" charset="0"/>
                <a:ea typeface="ＭＳ Ｐゴシック" pitchFamily="-65" charset="-128"/>
                <a:cs typeface="ＭＳ Ｐゴシック" pitchFamily="-65" charset="-128"/>
              </a:rPr>
              <a:t>This is conducted at least once a year to determine satisfaction with child’s program.</a:t>
            </a:r>
            <a:endParaRPr lang="en-US" sz="3600" dirty="0">
              <a:latin typeface="Arial" pitchFamily="-65" charset="0"/>
              <a:ea typeface="ＭＳ Ｐゴシック" pitchFamily="-65" charset="-128"/>
              <a:cs typeface="ＭＳ Ｐゴシック" pitchFamily="-65" charset="-128"/>
            </a:endParaRPr>
          </a:p>
        </p:txBody>
      </p:sp>
      <p:sp>
        <p:nvSpPr>
          <p:cNvPr id="259076" name="Text Box 5"/>
          <p:cNvSpPr txBox="1">
            <a:spLocks noChangeArrowheads="1"/>
          </p:cNvSpPr>
          <p:nvPr/>
        </p:nvSpPr>
        <p:spPr bwMode="auto">
          <a:xfrm>
            <a:off x="2286000" y="5257800"/>
            <a:ext cx="4495800" cy="823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800" b="1" dirty="0">
                <a:solidFill>
                  <a:srgbClr val="FFFF00"/>
                </a:solidFill>
                <a:ea typeface="ＭＳ Ｐゴシック" pitchFamily="-111" charset="-128"/>
                <a:cs typeface="ＭＳ Ｐゴシック" pitchFamily="-111" charset="-128"/>
              </a:rPr>
              <a:t>$400</a:t>
            </a:r>
          </a:p>
        </p:txBody>
      </p:sp>
      <p:pic>
        <p:nvPicPr>
          <p:cNvPr id="259077" name="Picture 7" descr="MCj043256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pic>
        <p:nvPicPr>
          <p:cNvPr id="10" name="MacOS">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6781800" y="4572000"/>
            <a:ext cx="1181100" cy="11811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84</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727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0" y="0"/>
            <a:ext cx="9144000" cy="6858000"/>
          </a:xfrm>
          <a:prstGeom prst="rect">
            <a:avLst/>
          </a:prstGeom>
          <a:noFill/>
          <a:ln w="3175">
            <a:solidFill>
              <a:srgbClr val="000000"/>
            </a:solidFill>
            <a:miter lim="800000"/>
            <a:headEnd/>
            <a:tailEnd/>
          </a:ln>
        </p:spPr>
        <p:txBody>
          <a:bodyPr wrap="none" anchor="ctr">
            <a:prstTxWarp prst="textNoShape">
              <a:avLst/>
            </a:prstTxWarp>
          </a:bodyPr>
          <a:lstStyle/>
          <a:p>
            <a:endParaRPr lang="en-US">
              <a:solidFill>
                <a:srgbClr val="FFFF00"/>
              </a:solidFill>
              <a:ea typeface="ＭＳ Ｐゴシック" pitchFamily="-111" charset="-128"/>
              <a:cs typeface="ＭＳ Ｐゴシック" pitchFamily="-111" charset="-128"/>
            </a:endParaRPr>
          </a:p>
        </p:txBody>
      </p:sp>
      <p:sp>
        <p:nvSpPr>
          <p:cNvPr id="261123" name="Text Box 3"/>
          <p:cNvSpPr txBox="1">
            <a:spLocks noChangeArrowheads="1"/>
          </p:cNvSpPr>
          <p:nvPr/>
        </p:nvSpPr>
        <p:spPr bwMode="auto">
          <a:xfrm>
            <a:off x="800100" y="2262596"/>
            <a:ext cx="7543800" cy="1754326"/>
          </a:xfrm>
          <a:prstGeom prst="rect">
            <a:avLst/>
          </a:prstGeom>
          <a:solidFill>
            <a:srgbClr val="FFFF00"/>
          </a:solidFill>
          <a:ln w="9525">
            <a:noFill/>
            <a:miter lim="800000"/>
            <a:headEnd/>
            <a:tailEnd/>
          </a:ln>
        </p:spPr>
        <p:txBody>
          <a:bodyPr wrap="square">
            <a:prstTxWarp prst="textNoShape">
              <a:avLst/>
            </a:prstTxWarp>
            <a:spAutoFit/>
          </a:bodyPr>
          <a:lstStyle/>
          <a:p>
            <a:pPr algn="ctr">
              <a:spcBef>
                <a:spcPts val="0"/>
              </a:spcBef>
            </a:pPr>
            <a:endParaRPr lang="en-US" sz="3600" b="1" dirty="0">
              <a:ea typeface="ＭＳ Ｐゴシック" pitchFamily="-111" charset="-128"/>
              <a:cs typeface="ＭＳ Ｐゴシック" pitchFamily="-111" charset="-128"/>
            </a:endParaRPr>
          </a:p>
          <a:p>
            <a:pPr algn="ctr">
              <a:spcBef>
                <a:spcPts val="0"/>
              </a:spcBef>
            </a:pPr>
            <a:r>
              <a:rPr lang="en-US" sz="3600" b="1" dirty="0">
                <a:ea typeface="ＭＳ Ｐゴシック" pitchFamily="-111" charset="-128"/>
                <a:cs typeface="ＭＳ Ｐゴシック" pitchFamily="-111" charset="-128"/>
              </a:rPr>
              <a:t>the Parent Survey?</a:t>
            </a:r>
          </a:p>
          <a:p>
            <a:pPr algn="ctr">
              <a:spcBef>
                <a:spcPts val="0"/>
              </a:spcBef>
            </a:pPr>
            <a:r>
              <a:rPr lang="en-US" sz="3600" b="1" dirty="0">
                <a:ea typeface="ＭＳ Ｐゴシック" pitchFamily="-111" charset="-128"/>
                <a:cs typeface="ＭＳ Ｐゴシック" pitchFamily="-111" charset="-128"/>
              </a:rPr>
              <a:t> </a:t>
            </a:r>
          </a:p>
        </p:txBody>
      </p:sp>
      <p:sp>
        <p:nvSpPr>
          <p:cNvPr id="88068" name="Rectangle 4"/>
          <p:cNvSpPr>
            <a:spLocks noChangeArrowheads="1"/>
          </p:cNvSpPr>
          <p:nvPr/>
        </p:nvSpPr>
        <p:spPr bwMode="auto">
          <a:xfrm>
            <a:off x="533400" y="749547"/>
            <a:ext cx="3124200" cy="1219200"/>
          </a:xfrm>
          <a:prstGeom prst="rect">
            <a:avLst/>
          </a:prstGeom>
          <a:noFill/>
          <a:ln w="9525">
            <a:noFill/>
            <a:miter lim="800000"/>
            <a:headEnd/>
            <a:tailEnd/>
          </a:ln>
          <a:effectLst>
            <a:outerShdw blurRad="63500" dist="25399" dir="2700000" algn="ctr" rotWithShape="0">
              <a:schemeClr val="bg2">
                <a:alpha val="99962"/>
              </a:schemeClr>
            </a:outerShdw>
          </a:effectLst>
        </p:spPr>
        <p:txBody>
          <a:bodyPr anchor="ctr">
            <a:prstTxWarp prst="textNoShape">
              <a:avLst/>
            </a:prstTxWarp>
          </a:bodyPr>
          <a:lstStyle/>
          <a:p>
            <a:pPr algn="ctr">
              <a:defRPr/>
            </a:pPr>
            <a:r>
              <a:rPr lang="en-US" sz="4000" b="1" dirty="0">
                <a:solidFill>
                  <a:srgbClr val="FFFF00"/>
                </a:solidFill>
                <a:latin typeface="Arial" pitchFamily="-65" charset="0"/>
                <a:ea typeface="ＭＳ Ｐゴシック" pitchFamily="-65" charset="-128"/>
                <a:cs typeface="ＭＳ Ｐゴシック" pitchFamily="-65" charset="-128"/>
              </a:rPr>
              <a:t>What is</a:t>
            </a:r>
            <a:r>
              <a:rPr lang="en-US" sz="4000" dirty="0">
                <a:solidFill>
                  <a:srgbClr val="FFFF00"/>
                </a:solidFill>
                <a:latin typeface="Arial" pitchFamily="-65" charset="0"/>
                <a:ea typeface="ＭＳ Ｐゴシック" pitchFamily="-65" charset="-128"/>
                <a:cs typeface="ＭＳ Ｐゴシック" pitchFamily="-65" charset="-128"/>
              </a:rPr>
              <a:t>…</a:t>
            </a:r>
            <a:endParaRPr lang="en-US" sz="4000" b="1" dirty="0">
              <a:solidFill>
                <a:srgbClr val="FFFF00"/>
              </a:solidFill>
              <a:latin typeface="Arial" pitchFamily="-65" charset="0"/>
              <a:ea typeface="ＭＳ Ｐゴシック" pitchFamily="-65" charset="-128"/>
              <a:cs typeface="ＭＳ Ｐゴシック" pitchFamily="-65" charset="-128"/>
            </a:endParaRPr>
          </a:p>
        </p:txBody>
      </p:sp>
      <p:sp>
        <p:nvSpPr>
          <p:cNvPr id="261125" name="Text Box 6"/>
          <p:cNvSpPr txBox="1">
            <a:spLocks noChangeArrowheads="1"/>
          </p:cNvSpPr>
          <p:nvPr/>
        </p:nvSpPr>
        <p:spPr bwMode="auto">
          <a:xfrm>
            <a:off x="1981200" y="5189538"/>
            <a:ext cx="4495800" cy="1135062"/>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en-US" sz="3600" b="1">
                <a:solidFill>
                  <a:srgbClr val="FFFF00"/>
                </a:solidFill>
                <a:ea typeface="ＭＳ Ｐゴシック" pitchFamily="-111" charset="-128"/>
                <a:cs typeface="ＭＳ Ｐゴシック" pitchFamily="-111" charset="-128"/>
              </a:rPr>
              <a:t>$400</a:t>
            </a:r>
          </a:p>
          <a:p>
            <a:pPr algn="ctr">
              <a:lnSpc>
                <a:spcPct val="70000"/>
              </a:lnSpc>
              <a:spcBef>
                <a:spcPct val="50000"/>
              </a:spcBef>
            </a:pPr>
            <a:r>
              <a:rPr lang="en-US" sz="3200" b="1">
                <a:solidFill>
                  <a:srgbClr val="FFFF00"/>
                </a:solidFill>
                <a:ea typeface="ＭＳ Ｐゴシック" pitchFamily="-111" charset="-128"/>
                <a:cs typeface="ＭＳ Ｐゴシック" pitchFamily="-111" charset="-128"/>
              </a:rPr>
              <a:t>  Winner</a:t>
            </a:r>
            <a:r>
              <a:rPr lang="en-US" sz="3600" b="1">
                <a:solidFill>
                  <a:srgbClr val="FFFF00"/>
                </a:solidFill>
                <a:ea typeface="ＭＳ Ｐゴシック" pitchFamily="-111" charset="-128"/>
                <a:cs typeface="ＭＳ Ｐゴシック" pitchFamily="-111" charset="-128"/>
              </a:rPr>
              <a:t>!</a:t>
            </a:r>
          </a:p>
        </p:txBody>
      </p:sp>
      <p:pic>
        <p:nvPicPr>
          <p:cNvPr id="261126" name="Picture 8" descr="MCj04325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271">
            <a:off x="1524000" y="4800600"/>
            <a:ext cx="1828800" cy="18288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50C14DD9-4640-DD49-A1E2-18807AB8C240}"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4000" dirty="0">
                <a:ea typeface="ＭＳ Ｐゴシック" pitchFamily="-65" charset="-128"/>
              </a:rPr>
              <a:t>Steps to Completing the DRDP </a:t>
            </a:r>
            <a:endParaRPr lang="en-US" sz="1800" i="1" dirty="0">
              <a:solidFill>
                <a:srgbClr val="FFFFFF"/>
              </a:solidFill>
              <a:ea typeface="ＭＳ Ｐゴシック" pitchFamily="-65" charset="-128"/>
            </a:endParaRPr>
          </a:p>
        </p:txBody>
      </p:sp>
      <p:pic>
        <p:nvPicPr>
          <p:cNvPr id="6" name="Content Placeholder 5" descr="175340__stepping-stones_p.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7200" y="1600200"/>
            <a:ext cx="5994400" cy="4495800"/>
          </a:xfrm>
          <a:prstGeom prst="rect">
            <a:avLst/>
          </a:prstGeom>
        </p:spPr>
      </p:pic>
      <p:sp>
        <p:nvSpPr>
          <p:cNvPr id="2" name="Slide Number Placeholder 1"/>
          <p:cNvSpPr>
            <a:spLocks noGrp="1"/>
          </p:cNvSpPr>
          <p:nvPr>
            <p:ph type="sldNum" sz="quarter" idx="10"/>
          </p:nvPr>
        </p:nvSpPr>
        <p:spPr/>
        <p:txBody>
          <a:bodyPr/>
          <a:lstStyle/>
          <a:p>
            <a:fld id="{6A1F9AFB-234C-5045-8AD8-038AC2FCD542}" type="slidenum">
              <a:rPr lang="en-US" smtClean="0"/>
              <a:pPr/>
              <a:t>86</a:t>
            </a:fld>
            <a:endParaRPr lang="en-US"/>
          </a:p>
        </p:txBody>
      </p:sp>
    </p:spTree>
    <p:extLst>
      <p:ext uri="{BB962C8B-B14F-4D97-AF65-F5344CB8AC3E}">
        <p14:creationId xmlns:p14="http://schemas.microsoft.com/office/powerpoint/2010/main" val="3292563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sz="4000" dirty="0">
                <a:ea typeface="ＭＳ Ｐゴシック" pitchFamily="-65" charset="-128"/>
              </a:rPr>
              <a:t>Complete the Information Page</a:t>
            </a:r>
            <a:endParaRPr lang="en-US" dirty="0">
              <a:ea typeface="ＭＳ Ｐゴシック" pitchFamily="-65" charset="-128"/>
            </a:endParaRPr>
          </a:p>
        </p:txBody>
      </p:sp>
      <p:pic>
        <p:nvPicPr>
          <p:cNvPr id="3" name="Content Placeholder 2" descr="Screen Shot 2015-09-18 at 1.16.33 PM (2).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849946" y="1600200"/>
            <a:ext cx="5748907"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48" name="Rectangle 3"/>
          <p:cNvSpPr>
            <a:spLocks noChangeArrowheads="1"/>
          </p:cNvSpPr>
          <p:nvPr/>
        </p:nvSpPr>
        <p:spPr bwMode="auto">
          <a:xfrm>
            <a:off x="8839200" y="6400800"/>
            <a:ext cx="304800" cy="228600"/>
          </a:xfrm>
          <a:prstGeom prst="rect">
            <a:avLst/>
          </a:prstGeom>
          <a:solidFill>
            <a:srgbClr val="99CCFF"/>
          </a:solidFill>
          <a:ln w="9525">
            <a:noFill/>
            <a:miter lim="800000"/>
            <a:headEnd/>
            <a:tailEnd/>
          </a:ln>
        </p:spPr>
        <p:txBody>
          <a:bodyPr wrap="none" anchor="ctr">
            <a:prstTxWarp prst="textNoShape">
              <a:avLst/>
            </a:prstTxWarp>
          </a:bodyPr>
          <a:lstStyle/>
          <a:p>
            <a:pPr algn="ctr" eaLnBrk="0" hangingPunct="0"/>
            <a:endParaRPr lang="en-US"/>
          </a:p>
        </p:txBody>
      </p:sp>
      <p:sp>
        <p:nvSpPr>
          <p:cNvPr id="2" name="Slide Number Placeholder 1"/>
          <p:cNvSpPr>
            <a:spLocks noGrp="1"/>
          </p:cNvSpPr>
          <p:nvPr>
            <p:ph type="sldNum" sz="quarter" idx="10"/>
          </p:nvPr>
        </p:nvSpPr>
        <p:spPr/>
        <p:txBody>
          <a:bodyPr/>
          <a:lstStyle/>
          <a:p>
            <a:fld id="{6A1F9AFB-234C-5045-8AD8-038AC2FCD542}" type="slidenum">
              <a:rPr lang="en-US" smtClean="0"/>
              <a:pPr/>
              <a:t>87</a:t>
            </a:fld>
            <a:endParaRPr lang="en-US"/>
          </a:p>
        </p:txBody>
      </p:sp>
    </p:spTree>
    <p:extLst>
      <p:ext uri="{BB962C8B-B14F-4D97-AF65-F5344CB8AC3E}">
        <p14:creationId xmlns:p14="http://schemas.microsoft.com/office/powerpoint/2010/main" val="1656491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4267200" y="1219200"/>
            <a:ext cx="2895600" cy="762000"/>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a:solidFill>
                  <a:srgbClr val="FFCC33"/>
                </a:solidFill>
              </a:rPr>
              <a:t>Definitions</a:t>
            </a:r>
          </a:p>
        </p:txBody>
      </p:sp>
      <p:sp>
        <p:nvSpPr>
          <p:cNvPr id="435203" name="Rectangle 3"/>
          <p:cNvSpPr>
            <a:spLocks noChangeArrowheads="1"/>
          </p:cNvSpPr>
          <p:nvPr/>
        </p:nvSpPr>
        <p:spPr bwMode="auto">
          <a:xfrm>
            <a:off x="3276600" y="2209800"/>
            <a:ext cx="55626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a:solidFill>
                  <a:srgbClr val="FFCC33"/>
                </a:solidFill>
              </a:rPr>
              <a:t>Developmental levels</a:t>
            </a:r>
            <a:r>
              <a:rPr lang="en-US" sz="3200">
                <a:solidFill>
                  <a:srgbClr val="FFCC33"/>
                </a:solidFill>
              </a:rPr>
              <a:t> </a:t>
            </a:r>
            <a:endParaRPr lang="en-US" sz="2800">
              <a:solidFill>
                <a:srgbClr val="FFCC33"/>
              </a:solidFill>
            </a:endParaRPr>
          </a:p>
        </p:txBody>
      </p:sp>
      <p:sp>
        <p:nvSpPr>
          <p:cNvPr id="435204" name="Rectangle 4"/>
          <p:cNvSpPr>
            <a:spLocks noChangeArrowheads="1"/>
          </p:cNvSpPr>
          <p:nvPr/>
        </p:nvSpPr>
        <p:spPr bwMode="auto">
          <a:xfrm>
            <a:off x="4114800" y="3352800"/>
            <a:ext cx="3505200" cy="769938"/>
          </a:xfrm>
          <a:prstGeom prst="rect">
            <a:avLst/>
          </a:prstGeom>
          <a:solidFill>
            <a:srgbClr val="000066"/>
          </a:solidFill>
          <a:ln w="9525">
            <a:noFill/>
            <a:miter lim="800000"/>
            <a:headEnd/>
            <a:tailEnd/>
          </a:ln>
        </p:spPr>
        <p:txBody>
          <a:bodyPr>
            <a:prstTxWarp prst="textNoShape">
              <a:avLst/>
            </a:prstTxWarp>
            <a:spAutoFit/>
          </a:bodyPr>
          <a:lstStyle/>
          <a:p>
            <a:pPr marL="0" lvl="4" algn="ctr" defTabSz="400050">
              <a:spcBef>
                <a:spcPct val="50000"/>
              </a:spcBef>
            </a:pPr>
            <a:r>
              <a:rPr lang="en-US" sz="4400" dirty="0">
                <a:solidFill>
                  <a:srgbClr val="FEFFF4"/>
                </a:solidFill>
              </a:rPr>
              <a:t>Descriptors</a:t>
            </a:r>
          </a:p>
        </p:txBody>
      </p:sp>
      <p:sp>
        <p:nvSpPr>
          <p:cNvPr id="435205" name="Rectangle 5"/>
          <p:cNvSpPr>
            <a:spLocks noChangeArrowheads="1"/>
          </p:cNvSpPr>
          <p:nvPr/>
        </p:nvSpPr>
        <p:spPr bwMode="auto">
          <a:xfrm>
            <a:off x="228600" y="4572000"/>
            <a:ext cx="8610600" cy="1016000"/>
          </a:xfrm>
          <a:prstGeom prst="rect">
            <a:avLst/>
          </a:prstGeom>
          <a:noFill/>
          <a:ln w="9525">
            <a:noFill/>
            <a:miter lim="800000"/>
            <a:headEnd/>
            <a:tailEnd/>
          </a:ln>
        </p:spPr>
        <p:txBody>
          <a:bodyPr>
            <a:prstTxWarp prst="textNoShape">
              <a:avLst/>
            </a:prstTxWarp>
            <a:spAutoFit/>
          </a:bodyPr>
          <a:lstStyle/>
          <a:p>
            <a:pPr algn="ctr" eaLnBrk="0" hangingPunct="0"/>
            <a:r>
              <a:rPr lang="en-US" sz="2000" i="1"/>
              <a:t>LOOK to the 4 Ds:</a:t>
            </a:r>
          </a:p>
          <a:p>
            <a:pPr algn="ctr" eaLnBrk="0" hangingPunct="0"/>
            <a:r>
              <a:rPr lang="en-US" sz="2000" i="1"/>
              <a:t>Domains, Definitions, Developmental Levels, and </a:t>
            </a:r>
          </a:p>
          <a:p>
            <a:pPr algn="ctr" eaLnBrk="0" hangingPunct="0"/>
            <a:r>
              <a:rPr lang="en-US" sz="2000" i="1"/>
              <a:t>Descriptors to clarify the intent of each measure</a:t>
            </a:r>
          </a:p>
        </p:txBody>
      </p:sp>
      <p:pic>
        <p:nvPicPr>
          <p:cNvPr id="102406" name="Picture 14" descr="MCj04284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2701925" cy="2743200"/>
          </a:xfrm>
          <a:prstGeom prst="rect">
            <a:avLst/>
          </a:prstGeom>
          <a:noFill/>
          <a:ln w="9525">
            <a:noFill/>
            <a:miter lim="800000"/>
            <a:headEnd/>
            <a:tailEnd/>
          </a:ln>
        </p:spPr>
      </p:pic>
      <p:sp>
        <p:nvSpPr>
          <p:cNvPr id="102407" name="Text Box 15"/>
          <p:cNvSpPr txBox="1">
            <a:spLocks noChangeArrowheads="1"/>
          </p:cNvSpPr>
          <p:nvPr/>
        </p:nvSpPr>
        <p:spPr bwMode="auto">
          <a:xfrm>
            <a:off x="838200" y="1066800"/>
            <a:ext cx="2133600" cy="2308225"/>
          </a:xfrm>
          <a:prstGeom prst="rect">
            <a:avLst/>
          </a:prstGeom>
          <a:solidFill>
            <a:srgbClr val="FEFBE0"/>
          </a:solidFill>
          <a:ln w="9525">
            <a:noFill/>
            <a:miter lim="800000"/>
            <a:headEnd/>
            <a:tailEnd/>
          </a:ln>
        </p:spPr>
        <p:txBody>
          <a:bodyPr>
            <a:prstTxWarp prst="textNoShape">
              <a:avLst/>
            </a:prstTxWarp>
            <a:spAutoFit/>
          </a:bodyPr>
          <a:lstStyle/>
          <a:p>
            <a:pPr algn="ctr">
              <a:spcBef>
                <a:spcPct val="50000"/>
              </a:spcBef>
            </a:pPr>
            <a:r>
              <a:rPr lang="en-US" sz="4800">
                <a:solidFill>
                  <a:srgbClr val="CC0000"/>
                </a:solidFill>
              </a:rPr>
              <a:t>The Four  Ds</a:t>
            </a:r>
          </a:p>
        </p:txBody>
      </p:sp>
      <p:sp>
        <p:nvSpPr>
          <p:cNvPr id="102408" name="Rectangle 9"/>
          <p:cNvSpPr>
            <a:spLocks noChangeArrowheads="1"/>
          </p:cNvSpPr>
          <p:nvPr/>
        </p:nvSpPr>
        <p:spPr bwMode="auto">
          <a:xfrm>
            <a:off x="4419600" y="228600"/>
            <a:ext cx="25908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a:solidFill>
                  <a:srgbClr val="FFCC33"/>
                </a:solidFill>
              </a:rPr>
              <a:t>Domains</a:t>
            </a:r>
          </a:p>
        </p:txBody>
      </p:sp>
      <p:sp>
        <p:nvSpPr>
          <p:cNvPr id="2" name="Slide Number Placeholder 1"/>
          <p:cNvSpPr>
            <a:spLocks noGrp="1"/>
          </p:cNvSpPr>
          <p:nvPr>
            <p:ph type="sldNum" sz="quarter" idx="10"/>
          </p:nvPr>
        </p:nvSpPr>
        <p:spPr/>
        <p:txBody>
          <a:bodyPr/>
          <a:lstStyle/>
          <a:p>
            <a:fld id="{50C14DD9-4640-DD49-A1E2-18807AB8C240}" type="slidenum">
              <a:rPr lang="en-US" smtClean="0"/>
              <a:pPr/>
              <a:t>88</a:t>
            </a:fld>
            <a:endParaRPr lang="en-US"/>
          </a:p>
        </p:txBody>
      </p:sp>
    </p:spTree>
    <p:extLst>
      <p:ext uri="{BB962C8B-B14F-4D97-AF65-F5344CB8AC3E}">
        <p14:creationId xmlns:p14="http://schemas.microsoft.com/office/powerpoint/2010/main" val="192410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990600" y="199525"/>
            <a:ext cx="7239000" cy="1143000"/>
          </a:xfrm>
        </p:spPr>
        <p:txBody>
          <a:bodyPr/>
          <a:lstStyle/>
          <a:p>
            <a:pPr eaLnBrk="1" hangingPunct="1"/>
            <a:br>
              <a:rPr lang="en-US" sz="4000" b="1" dirty="0">
                <a:solidFill>
                  <a:srgbClr val="FFCC33"/>
                </a:solidFill>
                <a:effectLst>
                  <a:outerShdw blurRad="38100" dist="38100" dir="2700000" algn="tl">
                    <a:srgbClr val="000000"/>
                  </a:outerShdw>
                </a:effectLst>
                <a:ea typeface="Arial" pitchFamily="-65" charset="0"/>
                <a:cs typeface="Arial" pitchFamily="-65" charset="0"/>
              </a:rPr>
            </a:br>
            <a:r>
              <a:rPr lang="en-US" sz="4000" dirty="0">
                <a:ea typeface="Arial" pitchFamily="-65" charset="0"/>
                <a:cs typeface="Arial" pitchFamily="-65" charset="0"/>
              </a:rPr>
              <a:t>A Deeper Look at the     </a:t>
            </a:r>
            <a:br>
              <a:rPr lang="en-US" sz="4000" dirty="0">
                <a:ea typeface="Arial" pitchFamily="-65" charset="0"/>
                <a:cs typeface="Arial" pitchFamily="-65" charset="0"/>
              </a:rPr>
            </a:br>
            <a:r>
              <a:rPr lang="en-US" sz="4000" dirty="0">
                <a:ea typeface="Arial" pitchFamily="-65" charset="0"/>
                <a:cs typeface="Arial" pitchFamily="-65" charset="0"/>
              </a:rPr>
              <a:t>Descriptors </a:t>
            </a:r>
            <a:br>
              <a:rPr lang="en-US" sz="4000" b="1" dirty="0">
                <a:ea typeface="Arial" pitchFamily="-65" charset="0"/>
                <a:cs typeface="Arial" pitchFamily="-65" charset="0"/>
              </a:rPr>
            </a:br>
            <a:endParaRPr lang="en-US" sz="4000" b="1" dirty="0">
              <a:ea typeface="Arial" pitchFamily="-65" charset="0"/>
              <a:cs typeface="Arial" pitchFamily="-65" charset="0"/>
            </a:endParaRPr>
          </a:p>
        </p:txBody>
      </p:sp>
      <p:pic>
        <p:nvPicPr>
          <p:cNvPr id="10" name="Content Placeholder 9" descr="Screen Shot 2015-08-13 at 7.37.40 PM.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tretch/>
        </p:blipFill>
        <p:spPr>
          <a:xfrm>
            <a:off x="562592" y="1541875"/>
            <a:ext cx="8505208" cy="2199469"/>
          </a:xfrm>
          <a:prstGeom prst="rect">
            <a:avLst/>
          </a:prstGeom>
        </p:spPr>
      </p:pic>
      <p:pic>
        <p:nvPicPr>
          <p:cNvPr id="10342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90955"/>
            <a:ext cx="1574800" cy="984250"/>
          </a:xfrm>
          <a:prstGeom prst="rect">
            <a:avLst/>
          </a:prstGeom>
          <a:noFill/>
          <a:ln w="9525">
            <a:noFill/>
            <a:miter lim="800000"/>
            <a:headEnd/>
            <a:tailEnd/>
          </a:ln>
        </p:spPr>
      </p:pic>
      <p:sp>
        <p:nvSpPr>
          <p:cNvPr id="103429" name="TextBox 9"/>
          <p:cNvSpPr txBox="1">
            <a:spLocks noChangeArrowheads="1"/>
          </p:cNvSpPr>
          <p:nvPr/>
        </p:nvSpPr>
        <p:spPr bwMode="auto">
          <a:xfrm>
            <a:off x="3429000" y="5410200"/>
            <a:ext cx="4419600" cy="233363"/>
          </a:xfrm>
          <a:prstGeom prst="rect">
            <a:avLst/>
          </a:prstGeom>
          <a:noFill/>
          <a:ln w="9525">
            <a:noFill/>
            <a:miter lim="800000"/>
            <a:headEnd/>
            <a:tailEnd/>
          </a:ln>
        </p:spPr>
        <p:txBody>
          <a:bodyPr>
            <a:prstTxWarp prst="textNoShape">
              <a:avLst/>
            </a:prstTxWarp>
            <a:spAutoFit/>
          </a:bodyPr>
          <a:lstStyle/>
          <a:p>
            <a:endParaRPr lang="en-US"/>
          </a:p>
        </p:txBody>
      </p:sp>
      <p:sp>
        <p:nvSpPr>
          <p:cNvPr id="12" name="Content Placeholder 2"/>
          <p:cNvSpPr txBox="1">
            <a:spLocks/>
          </p:cNvSpPr>
          <p:nvPr/>
        </p:nvSpPr>
        <p:spPr bwMode="auto">
          <a:xfrm>
            <a:off x="1554480" y="4027320"/>
            <a:ext cx="6705600" cy="2209800"/>
          </a:xfrm>
          <a:prstGeom prst="rect">
            <a:avLst/>
          </a:prstGeom>
          <a:noFill/>
          <a:ln w="9525">
            <a:noFill/>
            <a:miter lim="800000"/>
            <a:headEnd/>
            <a:tailEnd/>
          </a:ln>
        </p:spPr>
        <p:txBody>
          <a:bodyPr>
            <a:prstTxWarp prst="textNoShape">
              <a:avLst/>
            </a:prstTxWarp>
          </a:bodyPr>
          <a:lstStyle/>
          <a:p>
            <a:pPr algn="ctr">
              <a:spcBef>
                <a:spcPct val="20000"/>
              </a:spcBef>
            </a:pPr>
            <a:r>
              <a:rPr lang="en-US" sz="2800" dirty="0"/>
              <a:t>Each developmental level has a </a:t>
            </a:r>
            <a:r>
              <a:rPr lang="en-US" sz="2800" b="1" dirty="0"/>
              <a:t>descriptor</a:t>
            </a:r>
            <a:r>
              <a:rPr lang="en-US" sz="2800" dirty="0"/>
              <a:t> that defines the behaviors that would be observed if a child were at that developmental level.</a:t>
            </a:r>
          </a:p>
          <a:p>
            <a:pPr>
              <a:spcBef>
                <a:spcPct val="20000"/>
              </a:spcBef>
            </a:pPr>
            <a:endParaRPr lang="en-US" sz="2400" dirty="0">
              <a:solidFill>
                <a:srgbClr val="FFC000"/>
              </a:solidFill>
            </a:endParaRPr>
          </a:p>
        </p:txBody>
      </p:sp>
      <p:sp>
        <p:nvSpPr>
          <p:cNvPr id="13" name="Rounded Rectangular Callout 12"/>
          <p:cNvSpPr>
            <a:spLocks noChangeArrowheads="1"/>
          </p:cNvSpPr>
          <p:nvPr/>
        </p:nvSpPr>
        <p:spPr bwMode="auto">
          <a:xfrm>
            <a:off x="5516880" y="3646320"/>
            <a:ext cx="1676400" cy="533400"/>
          </a:xfrm>
          <a:prstGeom prst="wedgeRoundRectCallout">
            <a:avLst>
              <a:gd name="adj1" fmla="val -22852"/>
              <a:gd name="adj2" fmla="val -86704"/>
              <a:gd name="adj3" fmla="val 16667"/>
            </a:avLst>
          </a:prstGeom>
          <a:gradFill rotWithShape="1">
            <a:gsLst>
              <a:gs pos="0">
                <a:srgbClr val="FFFF90"/>
              </a:gs>
              <a:gs pos="100000">
                <a:srgbClr val="FFFF70"/>
              </a:gs>
            </a:gsLst>
            <a:lin ang="5400000"/>
          </a:gradFill>
          <a:ln w="9525">
            <a:solidFill>
              <a:srgbClr val="F8FC7D"/>
            </a:solidFill>
            <a:miter lim="800000"/>
            <a:headEnd/>
            <a:tailEnd/>
          </a:ln>
          <a:effectLst>
            <a:outerShdw dist="23000" dir="5400000" rotWithShape="0">
              <a:srgbClr val="808080">
                <a:alpha val="34999"/>
              </a:srgbClr>
            </a:outerShdw>
          </a:effectLst>
        </p:spPr>
        <p:txBody>
          <a:bodyPr anchor="ctr"/>
          <a:lstStyle/>
          <a:p>
            <a:pPr algn="ctr">
              <a:defRPr/>
            </a:pPr>
            <a:r>
              <a:rPr lang="en-US" sz="1800" i="1" dirty="0">
                <a:latin typeface="Arial" charset="0"/>
                <a:ea typeface="+mn-ea"/>
                <a:cs typeface="+mn-cs"/>
              </a:rPr>
              <a:t>Descriptor</a:t>
            </a:r>
          </a:p>
        </p:txBody>
      </p:sp>
      <p:sp>
        <p:nvSpPr>
          <p:cNvPr id="2" name="Slide Number Placeholder 1"/>
          <p:cNvSpPr>
            <a:spLocks noGrp="1"/>
          </p:cNvSpPr>
          <p:nvPr>
            <p:ph type="sldNum" sz="quarter" idx="10"/>
          </p:nvPr>
        </p:nvSpPr>
        <p:spPr/>
        <p:txBody>
          <a:bodyPr/>
          <a:lstStyle/>
          <a:p>
            <a:fld id="{6A1F9AFB-234C-5045-8AD8-038AC2FCD542}" type="slidenum">
              <a:rPr lang="en-US" smtClean="0"/>
              <a:pPr/>
              <a:t>89</a:t>
            </a:fld>
            <a:endParaRPr lang="en-US"/>
          </a:p>
        </p:txBody>
      </p:sp>
    </p:spTree>
    <p:extLst>
      <p:ext uri="{BB962C8B-B14F-4D97-AF65-F5344CB8AC3E}">
        <p14:creationId xmlns:p14="http://schemas.microsoft.com/office/powerpoint/2010/main" val="17335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CaliforniaEarlyLearnv6_Page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solidFill>
            <a:srgbClr val="4D7E4E"/>
          </a:solidFill>
          <a:ln w="9525">
            <a:noFill/>
            <a:miter lim="800000"/>
            <a:headEnd/>
            <a:tailEnd/>
          </a:ln>
        </p:spPr>
      </p:pic>
      <p:sp>
        <p:nvSpPr>
          <p:cNvPr id="2" name="Slide Number Placeholder 1"/>
          <p:cNvSpPr>
            <a:spLocks noGrp="1"/>
          </p:cNvSpPr>
          <p:nvPr>
            <p:ph type="sldNum" sz="quarter" idx="10"/>
          </p:nvPr>
        </p:nvSpPr>
        <p:spPr/>
        <p:txBody>
          <a:bodyPr/>
          <a:lstStyle/>
          <a:p>
            <a:fld id="{50C14DD9-4640-DD49-A1E2-18807AB8C240}" type="slidenum">
              <a:rPr lang="en-US" smtClean="0"/>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a:t>
            </a:r>
          </a:p>
        </p:txBody>
      </p:sp>
      <p:sp>
        <p:nvSpPr>
          <p:cNvPr id="3" name="Content Placeholder 2"/>
          <p:cNvSpPr>
            <a:spLocks noGrp="1"/>
          </p:cNvSpPr>
          <p:nvPr>
            <p:ph sz="half" idx="1"/>
          </p:nvPr>
        </p:nvSpPr>
        <p:spPr>
          <a:xfrm>
            <a:off x="1600200" y="2743200"/>
            <a:ext cx="6629400" cy="2193925"/>
          </a:xfrm>
          <a:solidFill>
            <a:schemeClr val="accent1">
              <a:lumMod val="60000"/>
              <a:lumOff val="40000"/>
            </a:schemeClr>
          </a:solidFill>
        </p:spPr>
        <p:txBody>
          <a:bodyPr/>
          <a:lstStyle/>
          <a:p>
            <a:pPr marL="0" indent="0" eaLnBrk="1" hangingPunct="1">
              <a:buFontTx/>
              <a:buNone/>
              <a:defRPr/>
            </a:pPr>
            <a:r>
              <a:rPr lang="en-US" dirty="0">
                <a:ea typeface="Arial" pitchFamily="-84" charset="0"/>
                <a:cs typeface="Arial" pitchFamily="-84" charset="0"/>
              </a:rPr>
              <a:t>If the descriptor has ; followed by and  the child </a:t>
            </a:r>
            <a:r>
              <a:rPr lang="en-US" u="sng" dirty="0">
                <a:ea typeface="Arial" pitchFamily="-84" charset="0"/>
                <a:cs typeface="Arial" pitchFamily="-84" charset="0"/>
              </a:rPr>
              <a:t>must</a:t>
            </a:r>
            <a:r>
              <a:rPr lang="en-US" dirty="0">
                <a:ea typeface="Arial" pitchFamily="-84" charset="0"/>
                <a:cs typeface="Arial" pitchFamily="-84" charset="0"/>
              </a:rPr>
              <a:t> do all the behaviors </a:t>
            </a:r>
            <a:r>
              <a:rPr lang="en-US" u="sng" dirty="0">
                <a:ea typeface="Arial" pitchFamily="-84" charset="0"/>
                <a:cs typeface="Arial" pitchFamily="-84" charset="0"/>
              </a:rPr>
              <a:t>but not necessarily </a:t>
            </a:r>
            <a:r>
              <a:rPr lang="en-US" dirty="0">
                <a:ea typeface="Arial" pitchFamily="-84" charset="0"/>
                <a:cs typeface="Arial" pitchFamily="-84" charset="0"/>
              </a:rPr>
              <a:t>in the same observation.</a:t>
            </a:r>
          </a:p>
        </p:txBody>
      </p:sp>
      <p:pic>
        <p:nvPicPr>
          <p:cNvPr id="3153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4953000"/>
            <a:ext cx="177482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reen Shot 2015-08-13 at 7.37.40 PM.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33400" y="0"/>
            <a:ext cx="8610600" cy="2590800"/>
          </a:xfrm>
          <a:prstGeom prst="rect">
            <a:avLst/>
          </a:prstGeom>
        </p:spPr>
      </p:pic>
      <p:sp>
        <p:nvSpPr>
          <p:cNvPr id="4" name="Slide Number Placeholder 3"/>
          <p:cNvSpPr>
            <a:spLocks noGrp="1"/>
          </p:cNvSpPr>
          <p:nvPr>
            <p:ph type="sldNum" sz="quarter" idx="10"/>
          </p:nvPr>
        </p:nvSpPr>
        <p:spPr/>
        <p:txBody>
          <a:bodyPr/>
          <a:lstStyle/>
          <a:p>
            <a:fld id="{87B56463-7A38-3F46-AD32-726C4D0FED3C}" type="slidenum">
              <a:rPr lang="en-US" smtClean="0"/>
              <a:pPr/>
              <a:t>90</a:t>
            </a:fld>
            <a:endParaRPr lang="en-US"/>
          </a:p>
        </p:txBody>
      </p:sp>
    </p:spTree>
    <p:extLst>
      <p:ext uri="{BB962C8B-B14F-4D97-AF65-F5344CB8AC3E}">
        <p14:creationId xmlns:p14="http://schemas.microsoft.com/office/powerpoint/2010/main" val="297389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5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5-08-13 at 7.38.01 PM.png"/>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l="80" t="1555" r="-80" b="1308"/>
          <a:stretch/>
        </p:blipFill>
        <p:spPr>
          <a:xfrm>
            <a:off x="533400" y="16688"/>
            <a:ext cx="8610600" cy="2248505"/>
          </a:xfrm>
          <a:prstGeom prst="rect">
            <a:avLst/>
          </a:prstGeom>
        </p:spPr>
      </p:pic>
      <p:sp>
        <p:nvSpPr>
          <p:cNvPr id="7" name="Content Placeholder 3"/>
          <p:cNvSpPr>
            <a:spLocks noGrp="1"/>
          </p:cNvSpPr>
          <p:nvPr>
            <p:ph sz="half" idx="2"/>
          </p:nvPr>
        </p:nvSpPr>
        <p:spPr>
          <a:xfrm>
            <a:off x="1143000" y="2971800"/>
            <a:ext cx="7315200" cy="1905000"/>
          </a:xfrm>
          <a:solidFill>
            <a:srgbClr val="FDFFB5"/>
          </a:solidFill>
        </p:spPr>
        <p:txBody>
          <a:bodyPr/>
          <a:lstStyle/>
          <a:p>
            <a:pPr marL="0" indent="0" eaLnBrk="1" hangingPunct="1">
              <a:buFontTx/>
              <a:buNone/>
              <a:defRPr/>
            </a:pPr>
            <a:r>
              <a:rPr lang="en-US" dirty="0">
                <a:solidFill>
                  <a:srgbClr val="000000"/>
                </a:solidFill>
                <a:ea typeface="Arial" pitchFamily="-84" charset="0"/>
                <a:cs typeface="Arial" pitchFamily="-84" charset="0"/>
              </a:rPr>
              <a:t>If the descriptor says </a:t>
            </a:r>
            <a:r>
              <a:rPr lang="en-US" u="sng" dirty="0">
                <a:solidFill>
                  <a:srgbClr val="000000"/>
                </a:solidFill>
                <a:ea typeface="Arial" pitchFamily="-84" charset="0"/>
                <a:cs typeface="Arial" pitchFamily="-84" charset="0"/>
              </a:rPr>
              <a:t>and</a:t>
            </a:r>
            <a:r>
              <a:rPr lang="en-US" dirty="0">
                <a:solidFill>
                  <a:srgbClr val="000000"/>
                </a:solidFill>
                <a:ea typeface="Arial" pitchFamily="-84" charset="0"/>
                <a:cs typeface="Arial" pitchFamily="-84" charset="0"/>
              </a:rPr>
              <a:t>, then the child </a:t>
            </a:r>
            <a:r>
              <a:rPr lang="en-US" u="sng" dirty="0">
                <a:solidFill>
                  <a:srgbClr val="000000"/>
                </a:solidFill>
                <a:ea typeface="Arial" pitchFamily="-84" charset="0"/>
                <a:cs typeface="Arial" pitchFamily="-84" charset="0"/>
              </a:rPr>
              <a:t>MUST</a:t>
            </a:r>
            <a:r>
              <a:rPr lang="en-US" dirty="0">
                <a:solidFill>
                  <a:srgbClr val="000000"/>
                </a:solidFill>
                <a:ea typeface="Arial" pitchFamily="-84" charset="0"/>
                <a:cs typeface="Arial" pitchFamily="-84" charset="0"/>
              </a:rPr>
              <a:t> be able to do </a:t>
            </a:r>
            <a:r>
              <a:rPr lang="en-US" u="sng" dirty="0">
                <a:solidFill>
                  <a:srgbClr val="000000"/>
                </a:solidFill>
                <a:ea typeface="Arial" pitchFamily="-84" charset="0"/>
                <a:cs typeface="Arial" pitchFamily="-84" charset="0"/>
              </a:rPr>
              <a:t>all</a:t>
            </a:r>
            <a:r>
              <a:rPr lang="en-US" dirty="0">
                <a:solidFill>
                  <a:srgbClr val="000000"/>
                </a:solidFill>
                <a:ea typeface="Arial" pitchFamily="-84" charset="0"/>
                <a:cs typeface="Arial" pitchFamily="-84" charset="0"/>
              </a:rPr>
              <a:t> of the behaviors and they need to be observed together.</a:t>
            </a:r>
          </a:p>
          <a:p>
            <a:pPr marL="0" indent="0" eaLnBrk="1" hangingPunct="1">
              <a:buFontTx/>
              <a:buNone/>
              <a:defRPr/>
            </a:pPr>
            <a:endParaRPr lang="en-US" dirty="0">
              <a:ea typeface="Arial" pitchFamily="-84" charset="0"/>
              <a:cs typeface="Arial" pitchFamily="-84" charset="0"/>
            </a:endParaRPr>
          </a:p>
        </p:txBody>
      </p:sp>
      <p:sp>
        <p:nvSpPr>
          <p:cNvPr id="3" name="Slide Number Placeholder 2"/>
          <p:cNvSpPr>
            <a:spLocks noGrp="1"/>
          </p:cNvSpPr>
          <p:nvPr>
            <p:ph type="sldNum" sz="quarter" idx="10"/>
          </p:nvPr>
        </p:nvSpPr>
        <p:spPr/>
        <p:txBody>
          <a:bodyPr/>
          <a:lstStyle/>
          <a:p>
            <a:fld id="{87B56463-7A38-3F46-AD32-726C4D0FED3C}" type="slidenum">
              <a:rPr lang="en-US" smtClean="0"/>
              <a:pPr/>
              <a:t>91</a:t>
            </a:fld>
            <a:endParaRPr lang="en-US"/>
          </a:p>
        </p:txBody>
      </p:sp>
    </p:spTree>
    <p:extLst>
      <p:ext uri="{BB962C8B-B14F-4D97-AF65-F5344CB8AC3E}">
        <p14:creationId xmlns:p14="http://schemas.microsoft.com/office/powerpoint/2010/main" val="4208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a:t>
            </a:r>
          </a:p>
        </p:txBody>
      </p:sp>
      <p:sp>
        <p:nvSpPr>
          <p:cNvPr id="3" name="Content Placeholder 2"/>
          <p:cNvSpPr>
            <a:spLocks noGrp="1"/>
          </p:cNvSpPr>
          <p:nvPr>
            <p:ph sz="half" idx="1"/>
          </p:nvPr>
        </p:nvSpPr>
        <p:spPr>
          <a:xfrm>
            <a:off x="1219200" y="3276601"/>
            <a:ext cx="7010400" cy="1981200"/>
          </a:xfrm>
          <a:solidFill>
            <a:srgbClr val="FDFFB5"/>
          </a:solidFill>
        </p:spPr>
        <p:txBody>
          <a:bodyPr/>
          <a:lstStyle/>
          <a:p>
            <a:pPr marL="0" indent="0" eaLnBrk="1" hangingPunct="1">
              <a:buFontTx/>
              <a:buNone/>
              <a:defRPr/>
            </a:pPr>
            <a:r>
              <a:rPr lang="en-US" sz="3200" dirty="0">
                <a:ea typeface="Arial" pitchFamily="-84" charset="0"/>
                <a:cs typeface="Arial" pitchFamily="-84" charset="0"/>
              </a:rPr>
              <a:t>If the descriptor says </a:t>
            </a:r>
            <a:r>
              <a:rPr lang="en-US" sz="3200" u="sng" dirty="0">
                <a:ea typeface="Arial" pitchFamily="-84" charset="0"/>
                <a:cs typeface="Arial" pitchFamily="-84" charset="0"/>
              </a:rPr>
              <a:t>or</a:t>
            </a:r>
            <a:r>
              <a:rPr lang="en-US" sz="3200" dirty="0">
                <a:ea typeface="Arial" pitchFamily="-84" charset="0"/>
                <a:cs typeface="Arial" pitchFamily="-84" charset="0"/>
              </a:rPr>
              <a:t>, a child only needs to demonstrate the behavior in one of the listed ways</a:t>
            </a:r>
            <a:r>
              <a:rPr lang="en-US" sz="3200" b="1" dirty="0">
                <a:ea typeface="Arial" pitchFamily="-84" charset="0"/>
                <a:cs typeface="Arial" pitchFamily="-84" charset="0"/>
              </a:rPr>
              <a:t>.</a:t>
            </a:r>
            <a:endParaRPr lang="en-US" sz="3200" dirty="0">
              <a:ea typeface="Arial" pitchFamily="-84" charset="0"/>
              <a:cs typeface="Arial" pitchFamily="-84" charset="0"/>
            </a:endParaRPr>
          </a:p>
        </p:txBody>
      </p:sp>
      <p:pic>
        <p:nvPicPr>
          <p:cNvPr id="11" name="Picture 10" descr="Screen Shot 2015-08-13 at 7.37.40 PM.pn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3400" y="0"/>
            <a:ext cx="8610600" cy="2362200"/>
          </a:xfrm>
          <a:prstGeom prst="rect">
            <a:avLst/>
          </a:prstGeom>
        </p:spPr>
      </p:pic>
      <p:sp>
        <p:nvSpPr>
          <p:cNvPr id="4" name="Slide Number Placeholder 3"/>
          <p:cNvSpPr>
            <a:spLocks noGrp="1"/>
          </p:cNvSpPr>
          <p:nvPr>
            <p:ph type="sldNum" sz="quarter" idx="10"/>
          </p:nvPr>
        </p:nvSpPr>
        <p:spPr/>
        <p:txBody>
          <a:bodyPr/>
          <a:lstStyle/>
          <a:p>
            <a:fld id="{87B56463-7A38-3F46-AD32-726C4D0FED3C}" type="slidenum">
              <a:rPr lang="en-US" smtClean="0"/>
              <a:pPr/>
              <a:t>92</a:t>
            </a:fld>
            <a:endParaRPr lang="en-US"/>
          </a:p>
        </p:txBody>
      </p:sp>
    </p:spTree>
    <p:extLst>
      <p:ext uri="{BB962C8B-B14F-4D97-AF65-F5344CB8AC3E}">
        <p14:creationId xmlns:p14="http://schemas.microsoft.com/office/powerpoint/2010/main" val="271015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eaLnBrk="1" hangingPunct="1"/>
            <a:br>
              <a:rPr lang="en-US" b="1" dirty="0">
                <a:solidFill>
                  <a:srgbClr val="FFCC33"/>
                </a:solidFill>
                <a:effectLst>
                  <a:outerShdw blurRad="38100" dist="38100" dir="2700000" algn="tl">
                    <a:srgbClr val="000000"/>
                  </a:outerShdw>
                </a:effectLst>
                <a:ea typeface="Arial" pitchFamily="-65" charset="0"/>
                <a:cs typeface="Arial" pitchFamily="-65" charset="0"/>
              </a:rPr>
            </a:br>
            <a:r>
              <a:rPr lang="en-US" sz="4000" dirty="0">
                <a:ea typeface="Arial" pitchFamily="-65" charset="0"/>
                <a:cs typeface="Arial" pitchFamily="-65" charset="0"/>
              </a:rPr>
              <a:t>A Deeper Look at the     </a:t>
            </a:r>
            <a:br>
              <a:rPr lang="en-US" sz="4000" dirty="0">
                <a:ea typeface="Arial" pitchFamily="-65" charset="0"/>
                <a:cs typeface="Arial" pitchFamily="-65" charset="0"/>
              </a:rPr>
            </a:br>
            <a:r>
              <a:rPr lang="en-US" sz="4000" dirty="0">
                <a:ea typeface="Arial" pitchFamily="-65" charset="0"/>
                <a:cs typeface="Arial" pitchFamily="-65" charset="0"/>
              </a:rPr>
              <a:t>Descriptors </a:t>
            </a:r>
            <a:br>
              <a:rPr lang="en-US" b="1" dirty="0">
                <a:ea typeface="Arial" pitchFamily="-65" charset="0"/>
                <a:cs typeface="Arial" pitchFamily="-65" charset="0"/>
              </a:rPr>
            </a:br>
            <a:endParaRPr lang="en-US" b="1" dirty="0">
              <a:ea typeface="Arial" pitchFamily="-65" charset="0"/>
              <a:cs typeface="Arial" pitchFamily="-65" charset="0"/>
            </a:endParaRPr>
          </a:p>
        </p:txBody>
      </p:sp>
      <p:sp>
        <p:nvSpPr>
          <p:cNvPr id="59396" name="Content Placeholder 2"/>
          <p:cNvSpPr>
            <a:spLocks noGrp="1"/>
          </p:cNvSpPr>
          <p:nvPr>
            <p:ph idx="1"/>
          </p:nvPr>
        </p:nvSpPr>
        <p:spPr/>
        <p:txBody>
          <a:bodyPr/>
          <a:lstStyle/>
          <a:p>
            <a:pPr eaLnBrk="1" hangingPunct="1">
              <a:defRPr/>
            </a:pPr>
            <a:r>
              <a:rPr lang="en-US" dirty="0">
                <a:ea typeface="Arial" pitchFamily="-84" charset="0"/>
                <a:cs typeface="Arial" pitchFamily="-84" charset="0"/>
              </a:rPr>
              <a:t>Look at COG 3 and COG 7.</a:t>
            </a:r>
          </a:p>
          <a:p>
            <a:pPr eaLnBrk="1" hangingPunct="1">
              <a:defRPr/>
            </a:pPr>
            <a:r>
              <a:rPr lang="en-US" dirty="0">
                <a:ea typeface="Arial" pitchFamily="-84" charset="0"/>
                <a:cs typeface="Arial" pitchFamily="-84" charset="0"/>
              </a:rPr>
              <a:t>Read each  descriptor carefully:</a:t>
            </a:r>
          </a:p>
          <a:p>
            <a:pPr lvl="1" eaLnBrk="1" hangingPunct="1">
              <a:defRPr/>
            </a:pPr>
            <a:r>
              <a:rPr lang="en-US" dirty="0">
                <a:ea typeface="Arial" pitchFamily="-84" charset="0"/>
                <a:cs typeface="Arial" pitchFamily="-84" charset="0"/>
              </a:rPr>
              <a:t>circle the word</a:t>
            </a:r>
            <a:r>
              <a:rPr lang="en-US" b="1" dirty="0">
                <a:ea typeface="Arial" pitchFamily="-84" charset="0"/>
                <a:cs typeface="Arial" pitchFamily="-84" charset="0"/>
              </a:rPr>
              <a:t> or </a:t>
            </a:r>
            <a:r>
              <a:rPr lang="en-US" dirty="0">
                <a:ea typeface="Arial" pitchFamily="-84" charset="0"/>
                <a:cs typeface="Arial" pitchFamily="-84" charset="0"/>
              </a:rPr>
              <a:t>, </a:t>
            </a:r>
          </a:p>
          <a:p>
            <a:pPr lvl="1" eaLnBrk="1" hangingPunct="1">
              <a:defRPr/>
            </a:pPr>
            <a:r>
              <a:rPr lang="en-US" dirty="0">
                <a:ea typeface="Arial" pitchFamily="-84" charset="0"/>
                <a:cs typeface="Arial" pitchFamily="-84" charset="0"/>
              </a:rPr>
              <a:t>highlight </a:t>
            </a:r>
            <a:r>
              <a:rPr lang="en-US" b="1" dirty="0">
                <a:solidFill>
                  <a:srgbClr val="FFFF00"/>
                </a:solidFill>
                <a:effectLst>
                  <a:outerShdw blurRad="38100" dist="38100" dir="2700000" algn="tl">
                    <a:srgbClr val="000000">
                      <a:alpha val="43137"/>
                    </a:srgbClr>
                  </a:outerShdw>
                </a:effectLst>
                <a:ea typeface="Arial" pitchFamily="-84" charset="0"/>
                <a:cs typeface="Arial" pitchFamily="-84" charset="0"/>
              </a:rPr>
              <a:t>;</a:t>
            </a:r>
            <a:r>
              <a:rPr lang="en-US" b="1" i="1" dirty="0">
                <a:effectLst>
                  <a:outerShdw blurRad="38100" dist="38100" dir="2700000" algn="tl">
                    <a:srgbClr val="000000">
                      <a:alpha val="43137"/>
                    </a:srgbClr>
                  </a:outerShdw>
                </a:effectLst>
                <a:ea typeface="Arial" pitchFamily="-84" charset="0"/>
                <a:cs typeface="Arial" pitchFamily="-84" charset="0"/>
              </a:rPr>
              <a:t> </a:t>
            </a:r>
            <a:r>
              <a:rPr lang="en-US" dirty="0">
                <a:ea typeface="Arial" pitchFamily="-84" charset="0"/>
                <a:cs typeface="Arial" pitchFamily="-84" charset="0"/>
              </a:rPr>
              <a:t>followed by </a:t>
            </a:r>
            <a:r>
              <a:rPr lang="en-US" b="1" dirty="0">
                <a:solidFill>
                  <a:srgbClr val="FFFF00"/>
                </a:solidFill>
                <a:effectLst>
                  <a:outerShdw blurRad="38100" dist="38100" dir="2700000" algn="tl">
                    <a:srgbClr val="000000"/>
                  </a:outerShdw>
                </a:effectLst>
                <a:ea typeface="Arial" pitchFamily="-84" charset="0"/>
                <a:cs typeface="Arial" pitchFamily="-84" charset="0"/>
              </a:rPr>
              <a:t>AND</a:t>
            </a:r>
          </a:p>
          <a:p>
            <a:pPr lvl="1" eaLnBrk="1" hangingPunct="1">
              <a:defRPr/>
            </a:pPr>
            <a:r>
              <a:rPr lang="en-US" dirty="0">
                <a:solidFill>
                  <a:srgbClr val="000000"/>
                </a:solidFill>
                <a:ea typeface="Arial" pitchFamily="-84" charset="0"/>
                <a:cs typeface="Arial" pitchFamily="-84" charset="0"/>
              </a:rPr>
              <a:t>underline </a:t>
            </a:r>
            <a:r>
              <a:rPr lang="en-US" u="sng" dirty="0">
                <a:solidFill>
                  <a:srgbClr val="000000"/>
                </a:solidFill>
                <a:ea typeface="Arial" pitchFamily="-84" charset="0"/>
                <a:cs typeface="Arial" pitchFamily="-84" charset="0"/>
              </a:rPr>
              <a:t>AND</a:t>
            </a:r>
            <a:r>
              <a:rPr lang="en-US" dirty="0">
                <a:solidFill>
                  <a:srgbClr val="000000"/>
                </a:solidFill>
                <a:ea typeface="Arial" pitchFamily="-84" charset="0"/>
                <a:cs typeface="Arial" pitchFamily="-84" charset="0"/>
              </a:rPr>
              <a:t> </a:t>
            </a:r>
            <a:r>
              <a:rPr lang="en-US" b="1" dirty="0">
                <a:solidFill>
                  <a:srgbClr val="FFFF00"/>
                </a:solidFill>
                <a:effectLst>
                  <a:outerShdw blurRad="38100" dist="38100" dir="2700000" algn="tl">
                    <a:srgbClr val="000000"/>
                  </a:outerShdw>
                </a:effectLst>
                <a:ea typeface="Arial" pitchFamily="-84" charset="0"/>
                <a:cs typeface="Arial" pitchFamily="-84" charset="0"/>
              </a:rPr>
              <a:t>(when it connects two skills)</a:t>
            </a:r>
            <a:endParaRPr lang="en-US" dirty="0">
              <a:ea typeface="Arial" pitchFamily="-84" charset="0"/>
              <a:cs typeface="Arial" pitchFamily="-84" charset="0"/>
            </a:endParaRPr>
          </a:p>
          <a:p>
            <a:pPr eaLnBrk="1" hangingPunct="1">
              <a:defRPr/>
            </a:pPr>
            <a:r>
              <a:rPr lang="en-US" dirty="0">
                <a:ea typeface="Arial" pitchFamily="-84" charset="0"/>
                <a:cs typeface="Arial" pitchFamily="-84" charset="0"/>
              </a:rPr>
              <a:t>Did you get them all?</a:t>
            </a:r>
          </a:p>
        </p:txBody>
      </p:sp>
      <p:pic>
        <p:nvPicPr>
          <p:cNvPr id="124932"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31731" y="162560"/>
            <a:ext cx="1863629" cy="1164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p:nvPr/>
        </p:nvSpPr>
        <p:spPr>
          <a:xfrm>
            <a:off x="3733800" y="2819400"/>
            <a:ext cx="5334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2" name="Slide Number Placeholder 1"/>
          <p:cNvSpPr>
            <a:spLocks noGrp="1"/>
          </p:cNvSpPr>
          <p:nvPr>
            <p:ph type="sldNum" sz="quarter" idx="10"/>
          </p:nvPr>
        </p:nvSpPr>
        <p:spPr/>
        <p:txBody>
          <a:bodyPr/>
          <a:lstStyle/>
          <a:p>
            <a:fld id="{6A1F9AFB-234C-5045-8AD8-038AC2FCD542}" type="slidenum">
              <a:rPr lang="en-US" smtClean="0"/>
              <a:pPr/>
              <a:t>93</a:t>
            </a:fld>
            <a:endParaRPr lang="en-US"/>
          </a:p>
        </p:txBody>
      </p:sp>
    </p:spTree>
    <p:extLst>
      <p:ext uri="{BB962C8B-B14F-4D97-AF65-F5344CB8AC3E}">
        <p14:creationId xmlns:p14="http://schemas.microsoft.com/office/powerpoint/2010/main" val="4225682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latin typeface="Arial" charset="0"/>
                <a:ea typeface="ＭＳ Ｐゴシック" charset="0"/>
                <a:cs typeface="ＭＳ Ｐゴシック" charset="0"/>
              </a:rPr>
              <a:t>Cognition Sample</a:t>
            </a:r>
          </a:p>
        </p:txBody>
      </p:sp>
      <p:pic>
        <p:nvPicPr>
          <p:cNvPr id="3" name="Code Switching-COGv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77900" y="1600200"/>
            <a:ext cx="7493000" cy="4495800"/>
          </a:xfrm>
        </p:spPr>
      </p:pic>
      <p:sp>
        <p:nvSpPr>
          <p:cNvPr id="2" name="Slide Number Placeholder 1"/>
          <p:cNvSpPr>
            <a:spLocks noGrp="1"/>
          </p:cNvSpPr>
          <p:nvPr>
            <p:ph type="sldNum" sz="quarter" idx="10"/>
          </p:nvPr>
        </p:nvSpPr>
        <p:spPr/>
        <p:txBody>
          <a:bodyPr/>
          <a:lstStyle/>
          <a:p>
            <a:fld id="{6A1F9AFB-234C-5045-8AD8-038AC2FCD542}" type="slidenum">
              <a:rPr lang="en-US" smtClean="0"/>
              <a:pPr/>
              <a:t>94</a:t>
            </a:fld>
            <a:endParaRPr lang="en-US"/>
          </a:p>
        </p:txBody>
      </p:sp>
    </p:spTree>
    <p:extLst>
      <p:ext uri="{BB962C8B-B14F-4D97-AF65-F5344CB8AC3E}">
        <p14:creationId xmlns:p14="http://schemas.microsoft.com/office/powerpoint/2010/main" val="215204951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4000" dirty="0">
                <a:solidFill>
                  <a:srgbClr val="000000"/>
                </a:solidFill>
                <a:ea typeface="Arial" pitchFamily="-84" charset="0"/>
                <a:cs typeface="Arial" pitchFamily="-84" charset="0"/>
              </a:rPr>
              <a:t>A Deeper Look at the    </a:t>
            </a:r>
            <a:br>
              <a:rPr lang="en-US" sz="4000" dirty="0">
                <a:solidFill>
                  <a:srgbClr val="000000"/>
                </a:solidFill>
                <a:ea typeface="Arial" pitchFamily="-84" charset="0"/>
                <a:cs typeface="Arial" pitchFamily="-84" charset="0"/>
              </a:rPr>
            </a:br>
            <a:r>
              <a:rPr lang="en-US" sz="4000" dirty="0">
                <a:solidFill>
                  <a:srgbClr val="000000"/>
                </a:solidFill>
                <a:ea typeface="Arial" pitchFamily="-84" charset="0"/>
                <a:cs typeface="Arial" pitchFamily="-84" charset="0"/>
              </a:rPr>
              <a:t>Descriptors</a:t>
            </a:r>
          </a:p>
        </p:txBody>
      </p:sp>
      <p:sp>
        <p:nvSpPr>
          <p:cNvPr id="129027" name="Content Placeholder 2"/>
          <p:cNvSpPr>
            <a:spLocks noGrp="1"/>
          </p:cNvSpPr>
          <p:nvPr>
            <p:ph idx="1"/>
          </p:nvPr>
        </p:nvSpPr>
        <p:spPr/>
        <p:txBody>
          <a:bodyPr/>
          <a:lstStyle/>
          <a:p>
            <a:pPr eaLnBrk="1" hangingPunct="1">
              <a:spcAft>
                <a:spcPts val="1200"/>
              </a:spcAft>
            </a:pPr>
            <a:r>
              <a:rPr lang="en-US" dirty="0">
                <a:latin typeface="Arial" charset="0"/>
                <a:ea typeface="ＭＳ Ｐゴシック" charset="0"/>
                <a:cs typeface="Arial" charset="0"/>
              </a:rPr>
              <a:t>What is the child able to do?</a:t>
            </a:r>
          </a:p>
          <a:p>
            <a:pPr eaLnBrk="1" hangingPunct="1">
              <a:spcAft>
                <a:spcPts val="1200"/>
              </a:spcAft>
            </a:pPr>
            <a:r>
              <a:rPr lang="en-US" dirty="0">
                <a:latin typeface="Arial" charset="0"/>
                <a:ea typeface="ＭＳ Ｐゴシック" charset="0"/>
                <a:cs typeface="Arial" charset="0"/>
              </a:rPr>
              <a:t>Look at COG 3  and COG 7 and their descriptors. </a:t>
            </a:r>
          </a:p>
          <a:p>
            <a:pPr eaLnBrk="1" hangingPunct="1">
              <a:spcAft>
                <a:spcPts val="1200"/>
              </a:spcAft>
            </a:pPr>
            <a:r>
              <a:rPr lang="en-US" dirty="0">
                <a:latin typeface="Arial" charset="0"/>
                <a:ea typeface="ＭＳ Ｐゴシック" charset="0"/>
                <a:cs typeface="Arial" charset="0"/>
              </a:rPr>
              <a:t>Which parts of the descriptors can the child do?</a:t>
            </a:r>
          </a:p>
        </p:txBody>
      </p:sp>
      <p:pic>
        <p:nvPicPr>
          <p:cNvPr id="129028"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28250" y="213360"/>
            <a:ext cx="1782349" cy="1113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6A1F9AFB-234C-5045-8AD8-038AC2FCD542}" type="slidenum">
              <a:rPr lang="en-US" smtClean="0"/>
              <a:pPr/>
              <a:t>95</a:t>
            </a:fld>
            <a:endParaRPr lang="en-US"/>
          </a:p>
        </p:txBody>
      </p:sp>
    </p:spTree>
    <p:extLst>
      <p:ext uri="{BB962C8B-B14F-4D97-AF65-F5344CB8AC3E}">
        <p14:creationId xmlns:p14="http://schemas.microsoft.com/office/powerpoint/2010/main" val="18300273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43000" y="228600"/>
            <a:ext cx="7239000" cy="1143000"/>
          </a:xfrm>
        </p:spPr>
        <p:txBody>
          <a:bodyPr/>
          <a:lstStyle/>
          <a:p>
            <a:pPr eaLnBrk="1" hangingPunct="1"/>
            <a:r>
              <a:rPr lang="en-US" sz="4000" dirty="0">
                <a:ea typeface="ＭＳ Ｐゴシック" pitchFamily="-65" charset="-128"/>
              </a:rPr>
              <a:t>Developmental Level Activity</a:t>
            </a:r>
          </a:p>
        </p:txBody>
      </p:sp>
      <p:sp>
        <p:nvSpPr>
          <p:cNvPr id="109571" name="Rectangle 3"/>
          <p:cNvSpPr>
            <a:spLocks noGrp="1" noChangeArrowheads="1"/>
          </p:cNvSpPr>
          <p:nvPr>
            <p:ph type="body" idx="1"/>
          </p:nvPr>
        </p:nvSpPr>
        <p:spPr>
          <a:xfrm>
            <a:off x="914400" y="1447800"/>
            <a:ext cx="7924800" cy="4495800"/>
          </a:xfrm>
        </p:spPr>
        <p:txBody>
          <a:bodyPr/>
          <a:lstStyle/>
          <a:p>
            <a:pPr marL="0" indent="0" eaLnBrk="1" hangingPunct="1">
              <a:buFontTx/>
              <a:buNone/>
            </a:pPr>
            <a:r>
              <a:rPr lang="en-US" sz="3600" dirty="0">
                <a:ea typeface="ＭＳ Ｐゴシック" pitchFamily="-65" charset="-128"/>
              </a:rPr>
              <a:t>Where are you in your development…</a:t>
            </a:r>
          </a:p>
          <a:p>
            <a:pPr marL="0" indent="0" algn="ctr" eaLnBrk="1" hangingPunct="1">
              <a:buFontTx/>
              <a:buNone/>
            </a:pPr>
            <a:r>
              <a:rPr lang="en-US" sz="3600" dirty="0">
                <a:solidFill>
                  <a:srgbClr val="000099"/>
                </a:solidFill>
                <a:ea typeface="ＭＳ Ｐゴシック" pitchFamily="-65" charset="-128"/>
              </a:rPr>
              <a:t>as a cook?</a:t>
            </a:r>
            <a:endParaRPr lang="en-US" sz="3600" dirty="0">
              <a:solidFill>
                <a:schemeClr val="hlink"/>
              </a:solidFill>
              <a:ea typeface="ＭＳ Ｐゴシック" pitchFamily="-65" charset="-128"/>
            </a:endParaRPr>
          </a:p>
          <a:p>
            <a:pPr marL="0" indent="0" eaLnBrk="1" hangingPunct="1"/>
            <a:endParaRPr lang="en-US" dirty="0">
              <a:ea typeface="ＭＳ Ｐゴシック" pitchFamily="-65" charset="-128"/>
            </a:endParaRPr>
          </a:p>
        </p:txBody>
      </p:sp>
      <p:pic>
        <p:nvPicPr>
          <p:cNvPr id="109572" name="Picture 4" descr="chef-hat-whis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04615">
            <a:off x="2971800" y="3048000"/>
            <a:ext cx="2667000" cy="2820988"/>
          </a:xfrm>
          <a:prstGeom prst="rect">
            <a:avLst/>
          </a:prstGeom>
          <a:solidFill>
            <a:srgbClr val="FFFF00"/>
          </a:solidFill>
          <a:ln w="9525">
            <a:noFill/>
            <a:miter lim="800000"/>
            <a:headEnd/>
            <a:tailEnd/>
          </a:ln>
        </p:spPr>
      </p:pic>
      <p:sp>
        <p:nvSpPr>
          <p:cNvPr id="2" name="Slide Number Placeholder 1"/>
          <p:cNvSpPr>
            <a:spLocks noGrp="1"/>
          </p:cNvSpPr>
          <p:nvPr>
            <p:ph type="sldNum" sz="quarter" idx="10"/>
          </p:nvPr>
        </p:nvSpPr>
        <p:spPr/>
        <p:txBody>
          <a:bodyPr/>
          <a:lstStyle/>
          <a:p>
            <a:fld id="{6A1F9AFB-234C-5045-8AD8-038AC2FCD542}" type="slidenum">
              <a:rPr lang="en-US" smtClean="0"/>
              <a:pPr/>
              <a:t>96</a:t>
            </a:fld>
            <a:endParaRPr lang="en-US"/>
          </a:p>
        </p:txBody>
      </p:sp>
    </p:spTree>
    <p:extLst>
      <p:ext uri="{BB962C8B-B14F-4D97-AF65-F5344CB8AC3E}">
        <p14:creationId xmlns:p14="http://schemas.microsoft.com/office/powerpoint/2010/main" val="41524752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amarraHLTH10.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216" t="-1126" r="-1216" b="3385"/>
          <a:stretch/>
        </p:blipFill>
        <p:spPr>
          <a:xfrm>
            <a:off x="0" y="9144"/>
            <a:ext cx="9144000" cy="6848856"/>
          </a:xfrm>
          <a:solidFill>
            <a:srgbClr val="FEFFF4"/>
          </a:solidFill>
        </p:spPr>
      </p:pic>
      <p:sp>
        <p:nvSpPr>
          <p:cNvPr id="3" name="Slide Number Placeholder 2"/>
          <p:cNvSpPr>
            <a:spLocks noGrp="1"/>
          </p:cNvSpPr>
          <p:nvPr>
            <p:ph type="sldNum" sz="quarter" idx="10"/>
          </p:nvPr>
        </p:nvSpPr>
        <p:spPr/>
        <p:txBody>
          <a:bodyPr/>
          <a:lstStyle/>
          <a:p>
            <a:fld id="{6A1F9AFB-234C-5045-8AD8-038AC2FCD542}" type="slidenum">
              <a:rPr lang="en-US" smtClean="0"/>
              <a:pPr/>
              <a:t>97</a:t>
            </a:fld>
            <a:endParaRPr lang="en-US"/>
          </a:p>
        </p:txBody>
      </p:sp>
    </p:spTree>
    <p:extLst>
      <p:ext uri="{BB962C8B-B14F-4D97-AF65-F5344CB8AC3E}">
        <p14:creationId xmlns:p14="http://schemas.microsoft.com/office/powerpoint/2010/main" val="9231375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04900" y="184328"/>
            <a:ext cx="7239000" cy="1143000"/>
          </a:xfrm>
        </p:spPr>
        <p:txBody>
          <a:bodyPr/>
          <a:lstStyle/>
          <a:p>
            <a:pPr eaLnBrk="1" hangingPunct="1"/>
            <a:r>
              <a:rPr lang="en-US" sz="4000" dirty="0">
                <a:ea typeface="ＭＳ Ｐゴシック" pitchFamily="-65" charset="-128"/>
              </a:rPr>
              <a:t>Developmental Level Activity</a:t>
            </a:r>
          </a:p>
        </p:txBody>
      </p:sp>
      <p:sp>
        <p:nvSpPr>
          <p:cNvPr id="1198083" name="Rectangle 3"/>
          <p:cNvSpPr>
            <a:spLocks noGrp="1" noChangeArrowheads="1"/>
          </p:cNvSpPr>
          <p:nvPr>
            <p:ph idx="1"/>
          </p:nvPr>
        </p:nvSpPr>
        <p:spPr/>
        <p:txBody>
          <a:bodyPr/>
          <a:lstStyle/>
          <a:p>
            <a:pPr marL="0" indent="0" algn="ctr" eaLnBrk="1" hangingPunct="1">
              <a:buFontTx/>
              <a:buNone/>
            </a:pPr>
            <a:r>
              <a:rPr lang="en-US" dirty="0">
                <a:ea typeface="ＭＳ Ｐゴシック" pitchFamily="-65" charset="-128"/>
              </a:rPr>
              <a:t>Prepare an activity to do with your staff </a:t>
            </a:r>
          </a:p>
          <a:p>
            <a:pPr marL="0" indent="0" algn="ctr" eaLnBrk="1" hangingPunct="1">
              <a:buFontTx/>
              <a:buNone/>
            </a:pPr>
            <a:r>
              <a:rPr lang="en-US" b="1" dirty="0">
                <a:ea typeface="ＭＳ Ｐゴシック" pitchFamily="-65" charset="-128"/>
              </a:rPr>
              <a:t>or</a:t>
            </a:r>
            <a:r>
              <a:rPr lang="en-US" dirty="0">
                <a:ea typeface="ＭＳ Ｐゴシック" pitchFamily="-65" charset="-128"/>
              </a:rPr>
              <a:t> …</a:t>
            </a:r>
          </a:p>
        </p:txBody>
      </p:sp>
      <p:sp>
        <p:nvSpPr>
          <p:cNvPr id="3" name="TextBox 2"/>
          <p:cNvSpPr txBox="1"/>
          <p:nvPr/>
        </p:nvSpPr>
        <p:spPr>
          <a:xfrm>
            <a:off x="838200" y="3581400"/>
            <a:ext cx="8001000" cy="1077218"/>
          </a:xfrm>
          <a:prstGeom prst="rect">
            <a:avLst/>
          </a:prstGeom>
          <a:noFill/>
        </p:spPr>
        <p:txBody>
          <a:bodyPr wrap="square" rtlCol="0">
            <a:spAutoFit/>
          </a:bodyPr>
          <a:lstStyle/>
          <a:p>
            <a:pPr marL="0" indent="0" algn="ctr" eaLnBrk="1" hangingPunct="1">
              <a:buFontTx/>
              <a:buNone/>
            </a:pPr>
            <a:r>
              <a:rPr lang="en-US" sz="3200" dirty="0"/>
              <a:t>Participate in the tutorial </a:t>
            </a:r>
          </a:p>
          <a:p>
            <a:pPr marL="0" indent="0" algn="ctr" eaLnBrk="1" hangingPunct="1">
              <a:buFontTx/>
              <a:buNone/>
            </a:pPr>
            <a:r>
              <a:rPr lang="en-US" sz="3200" dirty="0"/>
              <a:t>on the Desired Results website</a:t>
            </a:r>
          </a:p>
        </p:txBody>
      </p:sp>
      <p:sp>
        <p:nvSpPr>
          <p:cNvPr id="2" name="Slide Number Placeholder 1"/>
          <p:cNvSpPr>
            <a:spLocks noGrp="1"/>
          </p:cNvSpPr>
          <p:nvPr>
            <p:ph type="sldNum" sz="quarter" idx="10"/>
          </p:nvPr>
        </p:nvSpPr>
        <p:spPr/>
        <p:txBody>
          <a:bodyPr/>
          <a:lstStyle/>
          <a:p>
            <a:fld id="{6A1F9AFB-234C-5045-8AD8-038AC2FCD542}" type="slidenum">
              <a:rPr lang="en-US" smtClean="0"/>
              <a:pPr/>
              <a:t>98</a:t>
            </a:fld>
            <a:endParaRPr lang="en-US"/>
          </a:p>
        </p:txBody>
      </p:sp>
    </p:spTree>
    <p:extLst>
      <p:ext uri="{BB962C8B-B14F-4D97-AF65-F5344CB8AC3E}">
        <p14:creationId xmlns:p14="http://schemas.microsoft.com/office/powerpoint/2010/main" val="32172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98083">
                                            <p:txEl>
                                              <p:pRg st="0" end="0"/>
                                            </p:txEl>
                                          </p:spTgt>
                                        </p:tgtEl>
                                        <p:attrNameLst>
                                          <p:attrName>style.visibility</p:attrName>
                                        </p:attrNameLst>
                                      </p:cBhvr>
                                      <p:to>
                                        <p:strVal val="visible"/>
                                      </p:to>
                                    </p:set>
                                    <p:anim calcmode="lin" valueType="num">
                                      <p:cBhvr>
                                        <p:cTn id="7" dur="1000" fill="hold"/>
                                        <p:tgtEl>
                                          <p:spTgt spid="11980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980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980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980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98083">
                                            <p:txEl>
                                              <p:pRg st="1" end="1"/>
                                            </p:txEl>
                                          </p:spTgt>
                                        </p:tgtEl>
                                        <p:attrNameLst>
                                          <p:attrName>style.visibility</p:attrName>
                                        </p:attrNameLst>
                                      </p:cBhvr>
                                      <p:to>
                                        <p:strVal val="visible"/>
                                      </p:to>
                                    </p:set>
                                    <p:anim calcmode="lin" valueType="num">
                                      <p:cBhvr>
                                        <p:cTn id="15" dur="1000" fill="hold"/>
                                        <p:tgtEl>
                                          <p:spTgt spid="11980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980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98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98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900" decel="100000" fill="hold"/>
                                        <p:tgtEl>
                                          <p:spTgt spid="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083" grpId="0" build="p"/>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876300" y="533400"/>
            <a:ext cx="7543800" cy="1143000"/>
          </a:xfrm>
        </p:spPr>
        <p:txBody>
          <a:bodyPr/>
          <a:lstStyle/>
          <a:p>
            <a:pPr eaLnBrk="1" hangingPunct="1"/>
            <a:r>
              <a:rPr lang="en-US" sz="4000" dirty="0">
                <a:ea typeface="ＭＳ Ｐゴシック" pitchFamily="-65" charset="-128"/>
              </a:rPr>
              <a:t>Review the collected evidence and reflect on the child’s development</a:t>
            </a:r>
          </a:p>
        </p:txBody>
      </p:sp>
      <p:pic>
        <p:nvPicPr>
          <p:cNvPr id="3" name="Content Placeholder 2" descr="portfolios .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419350"/>
            <a:ext cx="3810000" cy="2857500"/>
          </a:xfrm>
        </p:spPr>
      </p:pic>
      <p:pic>
        <p:nvPicPr>
          <p:cNvPr id="8" name="Content Placeholder 7" descr="DSCN3214.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0600" y="2419350"/>
            <a:ext cx="3810000" cy="2857500"/>
          </a:xfrm>
        </p:spPr>
      </p:pic>
      <p:sp>
        <p:nvSpPr>
          <p:cNvPr id="2" name="Slide Number Placeholder 1"/>
          <p:cNvSpPr>
            <a:spLocks noGrp="1"/>
          </p:cNvSpPr>
          <p:nvPr>
            <p:ph type="sldNum" sz="quarter" idx="10"/>
          </p:nvPr>
        </p:nvSpPr>
        <p:spPr/>
        <p:txBody>
          <a:bodyPr/>
          <a:lstStyle/>
          <a:p>
            <a:fld id="{87B56463-7A38-3F46-AD32-726C4D0FED3C}" type="slidenum">
              <a:rPr lang="en-US" smtClean="0"/>
              <a:pPr/>
              <a:t>99</a:t>
            </a:fld>
            <a:endParaRPr lang="en-US"/>
          </a:p>
        </p:txBody>
      </p:sp>
    </p:spTree>
    <p:extLst>
      <p:ext uri="{BB962C8B-B14F-4D97-AF65-F5344CB8AC3E}">
        <p14:creationId xmlns:p14="http://schemas.microsoft.com/office/powerpoint/2010/main" val="4159598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enna\LOCALS~1\Temp\articulate\presenter\imgtemp\szH0kjGi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ELAPSEDTIME" val="22.36"/>
  <p:tag name="AUDIO_ID" val="271"/>
  <p:tag name="TIMELINE" val="6.9"/>
  <p:tag name="ARTICULATE_SLIDE_NAV" val="15"/>
  <p:tag name="ARTICULATE_SLIDE_GUID" val="510374a1-292a-4474-a30b-9d33a00748b6"/>
</p:tagLst>
</file>

<file path=ppt/tags/tag3.xml><?xml version="1.0" encoding="utf-8"?>
<p:tagLst xmlns:a="http://schemas.openxmlformats.org/drawingml/2006/main" xmlns:r="http://schemas.openxmlformats.org/officeDocument/2006/relationships" xmlns:p="http://schemas.openxmlformats.org/presentationml/2006/main">
  <p:tag name="ELAPSEDTIME" val="9.906"/>
  <p:tag name="AUDIO_ID" val="272"/>
  <p:tag name="ARTICULATE_SLIDE_NAV" val="16"/>
  <p:tag name="ARTICULATE_SLIDE_GUID" val="74baa6fe-cf68-41a1-9829-808b120f1155"/>
</p:tagLst>
</file>

<file path=ppt/tags/tag4.xml><?xml version="1.0" encoding="utf-8"?>
<p:tagLst xmlns:a="http://schemas.openxmlformats.org/drawingml/2006/main" xmlns:r="http://schemas.openxmlformats.org/officeDocument/2006/relationships" xmlns:p="http://schemas.openxmlformats.org/presentationml/2006/main">
  <p:tag name="ELAPSEDTIME" val="29.344"/>
  <p:tag name="AUDIO_ID" val="276"/>
  <p:tag name="TIMELINE" val="6.6/12.1/16.5/22.5"/>
  <p:tag name="ARTICULATE_SLIDE_NAV" val="20"/>
  <p:tag name="ARTICULATE_SLIDE_GUID" val="677340b1-f56a-4696-b33e-7185bdc5cd28"/>
</p:tagLst>
</file>

<file path=ppt/tags/tag5.xml><?xml version="1.0" encoding="utf-8"?>
<p:tagLst xmlns:a="http://schemas.openxmlformats.org/drawingml/2006/main" xmlns:r="http://schemas.openxmlformats.org/officeDocument/2006/relationships" xmlns:p="http://schemas.openxmlformats.org/presentationml/2006/main">
  <p:tag name="ELAPSEDTIME" val="10.859"/>
  <p:tag name="AUDIO_ID" val="256"/>
  <p:tag name="ARTICULATE_SLIDE_NAV" val="1"/>
  <p:tag name="ARTICULATE_SLIDE_GUID" val="c2b3df92-413a-4fc8-9214-24504411d4e6"/>
</p:tagLst>
</file>

<file path=ppt/tags/tag6.xml><?xml version="1.0" encoding="utf-8"?>
<p:tagLst xmlns:a="http://schemas.openxmlformats.org/drawingml/2006/main" xmlns:r="http://schemas.openxmlformats.org/officeDocument/2006/relationships" xmlns:p="http://schemas.openxmlformats.org/presentationml/2006/main">
  <p:tag name="ELAPSEDTIME" val="57.015"/>
  <p:tag name="AUDIO_ID" val="277"/>
  <p:tag name="ARTICULATE_SLIDE_NAV" val="21"/>
  <p:tag name="ARTICULATE_SLIDE_GUID" val="84b8503d-9e23-4aa6-9f7e-30ee08bf29a1"/>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4_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4_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11025</TotalTime>
  <Words>10485</Words>
  <Application>Microsoft Office PowerPoint</Application>
  <PresentationFormat>On-screen Show (4:3)</PresentationFormat>
  <Paragraphs>1491</Paragraphs>
  <Slides>152</Slides>
  <Notes>152</Notes>
  <HiddenSlides>0</HiddenSlides>
  <MMClips>7</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152</vt:i4>
      </vt:variant>
    </vt:vector>
  </HeadingPairs>
  <TitlesOfParts>
    <vt:vector size="166" baseType="lpstr">
      <vt:lpstr>MS PGothic</vt:lpstr>
      <vt:lpstr>MS PGothic</vt:lpstr>
      <vt:lpstr>Arial</vt:lpstr>
      <vt:lpstr>Arial Narrow</vt:lpstr>
      <vt:lpstr>Calibri</vt:lpstr>
      <vt:lpstr>Cooper Black</vt:lpstr>
      <vt:lpstr>Impact</vt:lpstr>
      <vt:lpstr>Times</vt:lpstr>
      <vt:lpstr>Times New Roman</vt:lpstr>
      <vt:lpstr>Wingdings</vt:lpstr>
      <vt:lpstr>Smudge</vt:lpstr>
      <vt:lpstr>4_Smudge</vt:lpstr>
      <vt:lpstr>1_Smudge</vt:lpstr>
      <vt:lpstr>Acrobat Document</vt:lpstr>
      <vt:lpstr> </vt:lpstr>
      <vt:lpstr>Welcome to </vt:lpstr>
      <vt:lpstr>Agreements</vt:lpstr>
      <vt:lpstr>Parking Lot </vt:lpstr>
      <vt:lpstr>Agenda</vt:lpstr>
      <vt:lpstr> Training Overview</vt:lpstr>
      <vt:lpstr>Training Outcomes</vt:lpstr>
      <vt:lpstr>Session I: Overview</vt:lpstr>
      <vt:lpstr>PowerPoint Presentation</vt:lpstr>
      <vt:lpstr>Learning Foundations What Children Know and Are Able to Do</vt:lpstr>
      <vt:lpstr>Program Guidelines </vt:lpstr>
      <vt:lpstr>Program Guidelines </vt:lpstr>
      <vt:lpstr>Program Guidelines</vt:lpstr>
      <vt:lpstr>Where does it mention family relationships?</vt:lpstr>
      <vt:lpstr>PowerPoint Presentation</vt:lpstr>
      <vt:lpstr> Curriculum Frameworks </vt:lpstr>
      <vt:lpstr>Professional Development Supports &amp; Competencies </vt:lpstr>
      <vt:lpstr>Professional Development, Supports &amp; Competencies</vt:lpstr>
      <vt:lpstr>Desired Results Assessment System </vt:lpstr>
      <vt:lpstr> What are your desired results? </vt:lpstr>
      <vt:lpstr>What are your desired results?</vt:lpstr>
      <vt:lpstr>Desired Results for Children</vt:lpstr>
      <vt:lpstr>Desired Results for Families</vt:lpstr>
      <vt:lpstr>PowerPoint Presentation</vt:lpstr>
      <vt:lpstr>Foundations and the DRDP</vt:lpstr>
      <vt:lpstr>Desired Results System Process for Continuous Improvement</vt:lpstr>
      <vt:lpstr>Desired Results Developmental Profile (2015)</vt:lpstr>
      <vt:lpstr>Parent Survey</vt:lpstr>
      <vt:lpstr>Environment Rating Scales</vt:lpstr>
      <vt:lpstr>Program Self-Evaluation</vt:lpstr>
      <vt:lpstr>Program Self-evaluation requirements by contract are based upon…</vt:lpstr>
      <vt:lpstr>Program Self-Evaluation and   Compliance Review</vt:lpstr>
      <vt:lpstr>To summarize, the Desired Results system is used to:</vt:lpstr>
      <vt:lpstr>Break </vt:lpstr>
      <vt:lpstr>Session III</vt:lpstr>
      <vt:lpstr>We observe…</vt:lpstr>
      <vt:lpstr>As children participate in the typical daily program </vt:lpstr>
      <vt:lpstr>Collected documentation includes:</vt:lpstr>
      <vt:lpstr>DRDP serves as a way to…</vt:lpstr>
      <vt:lpstr>DRDP also serves as a way…</vt:lpstr>
      <vt:lpstr>DRDP provides…</vt:lpstr>
      <vt:lpstr>The DRDP provides a</vt:lpstr>
      <vt:lpstr>CDE Guidance Management Bulletin June 2015</vt:lpstr>
      <vt:lpstr>Desired Results Access Project: </vt:lpstr>
      <vt:lpstr>CDE Guidance Management Bulletin June 2015</vt:lpstr>
      <vt:lpstr>CDE Guidance Management Bulletin June 2015</vt:lpstr>
      <vt:lpstr>Treasure Hunt - Version 1”</vt:lpstr>
      <vt:lpstr>DRDP Guidelines</vt:lpstr>
      <vt:lpstr>Answers to Treasure Hunt </vt:lpstr>
      <vt:lpstr>3. One of the children in my group is amazing! I rated several measures at integrating earlier and she does more than what is at integrating earlier. Is this one of those times I use “emerging to the next level?</vt:lpstr>
      <vt:lpstr>Teachers and staff need to become familiar with the DRDP. </vt:lpstr>
      <vt:lpstr>The DRDP was developed by the:</vt:lpstr>
      <vt:lpstr>PowerPoint Presentation</vt:lpstr>
      <vt:lpstr>Build A Tower </vt:lpstr>
      <vt:lpstr>Key Points </vt:lpstr>
      <vt:lpstr>Why was it important to align the DRDP to the foundations?</vt:lpstr>
      <vt:lpstr>What is the relationship between the DRDP and the foundations?</vt:lpstr>
      <vt:lpstr>DRDP–School-Age </vt:lpstr>
      <vt:lpstr>PowerPoint Presentation</vt:lpstr>
      <vt:lpstr>Why a Fundamental View?</vt:lpstr>
      <vt:lpstr>Early Education and Support Division</vt:lpstr>
      <vt:lpstr>Compare and Contrast</vt:lpstr>
      <vt:lpstr>Navigation Map </vt:lpstr>
      <vt:lpstr>Remember, the examples listed…</vt:lpstr>
      <vt:lpstr>DRDP at a Glance </vt:lpstr>
      <vt:lpstr>PowerPoint Presentation</vt:lpstr>
      <vt:lpstr>The DRDP is an  Observation Based Assessment Instrument</vt:lpstr>
      <vt:lpstr>PowerPoint Presentation</vt:lpstr>
      <vt:lpstr>PowerPoint Presentation</vt:lpstr>
      <vt:lpstr>Develop Methods for Recording Observations and Collecting Evidence</vt:lpstr>
      <vt:lpstr>Noticing Descriptions and Interpretations</vt:lpstr>
      <vt:lpstr>Still Photo Observation</vt:lpstr>
      <vt:lpstr>Definitions: Descriptive and Interpretive</vt:lpstr>
      <vt:lpstr>Lunch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to Completing the DRDP </vt:lpstr>
      <vt:lpstr>Complete the Information Page</vt:lpstr>
      <vt:lpstr>PowerPoint Presentation</vt:lpstr>
      <vt:lpstr> A Deeper Look at the      Descriptors  </vt:lpstr>
      <vt:lpstr>Using the Descriptor</vt:lpstr>
      <vt:lpstr>PowerPoint Presentation</vt:lpstr>
      <vt:lpstr>Using the Descriptor</vt:lpstr>
      <vt:lpstr> A Deeper Look at the      Descriptors  </vt:lpstr>
      <vt:lpstr>Cognition Sample</vt:lpstr>
      <vt:lpstr>A Deeper Look at the     Descriptors</vt:lpstr>
      <vt:lpstr>Developmental Level Activity</vt:lpstr>
      <vt:lpstr>PowerPoint Presentation</vt:lpstr>
      <vt:lpstr>Developmental Level Activity</vt:lpstr>
      <vt:lpstr>Review the collected evidence and reflect on the child’s development</vt:lpstr>
      <vt:lpstr>How do children demonstrate a developmental level is mastered?</vt:lpstr>
      <vt:lpstr>Based on observations, fill-in one bubble that best describes the child’s highest developmental level mastered     </vt:lpstr>
      <vt:lpstr>PowerPoint Presentation</vt:lpstr>
      <vt:lpstr>Emerging</vt:lpstr>
      <vt:lpstr>Not Yet at the Earliest  Developmental Level </vt:lpstr>
      <vt:lpstr> Unable to Rate</vt:lpstr>
      <vt:lpstr>Conditional Measures </vt:lpstr>
      <vt:lpstr>Conditional Measures</vt:lpstr>
      <vt:lpstr>Preschool English Language Development Measures</vt:lpstr>
      <vt:lpstr>English Language Development Measures</vt:lpstr>
      <vt:lpstr>Child’s Language Information</vt:lpstr>
      <vt:lpstr>Child’s Language Information</vt:lpstr>
      <vt:lpstr>The New Developmental Levels for ELD</vt:lpstr>
      <vt:lpstr>Assessing Children Who Are Dual Language Learners </vt:lpstr>
      <vt:lpstr> Code Switching </vt:lpstr>
      <vt:lpstr>Key Points for LLD &amp; ELD </vt:lpstr>
      <vt:lpstr>November Webinar</vt:lpstr>
      <vt:lpstr>Completing a Developmental Profile</vt:lpstr>
      <vt:lpstr>Into Practice </vt:lpstr>
      <vt:lpstr>The Child’s Developmental Progress form is designed to…</vt:lpstr>
      <vt:lpstr>Child’s Developmental Progress Form</vt:lpstr>
      <vt:lpstr>Completing the Child’s  Developmental Progress Form</vt:lpstr>
      <vt:lpstr>DRDPtech©  Now required of all EESD programs</vt:lpstr>
      <vt:lpstr>Break Time–10 min</vt:lpstr>
      <vt:lpstr>DRDP data is compiled by…</vt:lpstr>
      <vt:lpstr>What is DRDPtech©?</vt:lpstr>
      <vt:lpstr>DRDPtech© Reports</vt:lpstr>
      <vt:lpstr>DRDP Summary of Findings</vt:lpstr>
      <vt:lpstr>What’s in the Curriculum Frameworks?</vt:lpstr>
      <vt:lpstr>What does the framework do?</vt:lpstr>
      <vt:lpstr> Tips When Planning</vt:lpstr>
      <vt:lpstr>Small and Large Group Planning </vt:lpstr>
      <vt:lpstr> All teachers…</vt:lpstr>
      <vt:lpstr>Writing a DRDP Summary of Findings </vt:lpstr>
      <vt:lpstr>Taking it  Back to the Agency</vt:lpstr>
      <vt:lpstr>Self Study Checklist for Program/Agency</vt:lpstr>
      <vt:lpstr>Self Study Checklist for Classroom/FCCHN</vt:lpstr>
      <vt:lpstr>DRDP Resources</vt:lpstr>
      <vt:lpstr>Check out the Desired Results  www.desiredresults.us</vt:lpstr>
      <vt:lpstr>DRDP Portfolio App</vt:lpstr>
      <vt:lpstr>DRDP (2015) Tutorials </vt:lpstr>
      <vt:lpstr>Support Materials for Implementation of DRDP</vt:lpstr>
      <vt:lpstr>All About Young Children </vt:lpstr>
      <vt:lpstr>All About Young Children</vt:lpstr>
      <vt:lpstr>CompSAT</vt:lpstr>
      <vt:lpstr>California Early Childhood Online (CECO)</vt:lpstr>
      <vt:lpstr>Questions and Answers</vt:lpstr>
      <vt:lpstr>PowerPoint Presentation</vt:lpstr>
      <vt:lpstr>PowerPoint Presentation</vt:lpstr>
      <vt:lpstr>PowerPoint Presentation</vt:lpstr>
      <vt:lpstr>Please take a few minutes to complete the training evaluation form</vt:lpstr>
      <vt:lpstr>November Webinar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stherri</cp:lastModifiedBy>
  <cp:revision>852</cp:revision>
  <cp:lastPrinted>2015-10-01T22:00:56Z</cp:lastPrinted>
  <dcterms:created xsi:type="dcterms:W3CDTF">2014-09-11T16:47:20Z</dcterms:created>
  <dcterms:modified xsi:type="dcterms:W3CDTF">2016-09-29T21:59:09Z</dcterms:modified>
</cp:coreProperties>
</file>